
<file path=[Content_Types].xml><?xml version="1.0" encoding="utf-8"?>
<Types xmlns="http://schemas.openxmlformats.org/package/2006/content-types">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7"/>
  </p:notesMasterIdLst>
  <p:handoutMasterIdLst>
    <p:handoutMasterId r:id="rId18"/>
  </p:handoutMasterIdLst>
  <p:sldIdLst>
    <p:sldId id="263" r:id="rId2"/>
    <p:sldId id="381" r:id="rId3"/>
    <p:sldId id="383" r:id="rId4"/>
    <p:sldId id="384" r:id="rId5"/>
    <p:sldId id="385" r:id="rId6"/>
    <p:sldId id="374" r:id="rId7"/>
    <p:sldId id="376" r:id="rId8"/>
    <p:sldId id="378" r:id="rId9"/>
    <p:sldId id="377" r:id="rId10"/>
    <p:sldId id="375" r:id="rId11"/>
    <p:sldId id="372" r:id="rId12"/>
    <p:sldId id="380" r:id="rId13"/>
    <p:sldId id="382" r:id="rId14"/>
    <p:sldId id="349" r:id="rId15"/>
    <p:sldId id="361" r:id="rId16"/>
  </p:sldIdLst>
  <p:sldSz cx="9144000" cy="6858000" type="screen4x3"/>
  <p:notesSz cx="6858000" cy="9077325"/>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emarnat" initials="S" lastIdx="4" clrIdx="0"/>
  <p:cmAuthor id="1" name="-" initials="-" lastIdx="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01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603" autoAdjust="0"/>
    <p:restoredTop sz="96914" autoAdjust="0"/>
  </p:normalViewPr>
  <p:slideViewPr>
    <p:cSldViewPr>
      <p:cViewPr>
        <p:scale>
          <a:sx n="120" d="100"/>
          <a:sy n="120" d="100"/>
        </p:scale>
        <p:origin x="-1374" y="1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70" d="100"/>
          <a:sy n="70" d="100"/>
        </p:scale>
        <p:origin x="-2766" y="-108"/>
      </p:cViewPr>
      <p:guideLst>
        <p:guide orient="horz" pos="2859"/>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D141CF-2190-40CE-8ADC-4F7A79202EDF}" type="doc">
      <dgm:prSet loTypeId="urn:microsoft.com/office/officeart/2005/8/layout/cycle1" loCatId="cycle" qsTypeId="urn:microsoft.com/office/officeart/2005/8/quickstyle/simple3" qsCatId="simple" csTypeId="urn:microsoft.com/office/officeart/2005/8/colors/accent1_1" csCatId="accent1" phldr="1"/>
      <dgm:spPr/>
      <dgm:t>
        <a:bodyPr/>
        <a:lstStyle/>
        <a:p>
          <a:endParaRPr lang="es-MX"/>
        </a:p>
      </dgm:t>
    </dgm:pt>
    <dgm:pt modelId="{18853598-8132-4262-9BAD-4F6F3526A468}">
      <dgm:prSet phldrT="[Texto]" custT="1"/>
      <dgm:spPr/>
      <dgm:t>
        <a:bodyPr/>
        <a:lstStyle/>
        <a:p>
          <a:pPr algn="ctr"/>
          <a:r>
            <a:rPr lang="es-MX" sz="1200" b="1" dirty="0" smtClean="0">
              <a:solidFill>
                <a:schemeClr val="tx1"/>
              </a:solidFill>
              <a:latin typeface="Adobe Caslon Pro"/>
            </a:rPr>
            <a:t>II. Identificación </a:t>
          </a:r>
          <a:r>
            <a:rPr lang="es-MX" sz="1200" b="1" dirty="0">
              <a:solidFill>
                <a:schemeClr val="tx1"/>
              </a:solidFill>
              <a:latin typeface="Adobe Caslon Pro"/>
            </a:rPr>
            <a:t>de los involucrados </a:t>
          </a:r>
        </a:p>
      </dgm:t>
    </dgm:pt>
    <dgm:pt modelId="{9C732E8F-D943-4772-8D9F-E7C06CD3DA10}" type="parTrans" cxnId="{566DE064-D35C-41B0-AAA5-3EADEE40CE3D}">
      <dgm:prSet/>
      <dgm:spPr/>
      <dgm:t>
        <a:bodyPr/>
        <a:lstStyle/>
        <a:p>
          <a:pPr algn="ctr"/>
          <a:endParaRPr lang="es-MX" sz="1200" b="1">
            <a:solidFill>
              <a:schemeClr val="tx1"/>
            </a:solidFill>
            <a:latin typeface="Adobe Caslon Pro"/>
          </a:endParaRPr>
        </a:p>
      </dgm:t>
    </dgm:pt>
    <dgm:pt modelId="{0F530A1B-C30A-4605-A722-A10A478C198B}" type="sibTrans" cxnId="{566DE064-D35C-41B0-AAA5-3EADEE40CE3D}">
      <dgm:prSet/>
      <dgm:spPr>
        <a:ln w="12700">
          <a:solidFill>
            <a:srgbClr val="007836"/>
          </a:solidFill>
        </a:ln>
      </dgm:spPr>
      <dgm:t>
        <a:bodyPr/>
        <a:lstStyle/>
        <a:p>
          <a:pPr algn="ctr"/>
          <a:endParaRPr lang="es-MX" sz="1200" b="1">
            <a:solidFill>
              <a:schemeClr val="tx1"/>
            </a:solidFill>
            <a:latin typeface="Adobe Caslon Pro"/>
          </a:endParaRPr>
        </a:p>
      </dgm:t>
    </dgm:pt>
    <dgm:pt modelId="{08C0E4B9-8E90-42CF-B71A-720703D7EE9C}">
      <dgm:prSet phldrT="[Texto]" custT="1"/>
      <dgm:spPr/>
      <dgm:t>
        <a:bodyPr/>
        <a:lstStyle/>
        <a:p>
          <a:pPr algn="ctr"/>
          <a:r>
            <a:rPr lang="es-MX" sz="1200" b="1" dirty="0">
              <a:solidFill>
                <a:schemeClr val="tx1"/>
              </a:solidFill>
              <a:latin typeface="Adobe Caslon Pro"/>
            </a:rPr>
            <a:t>III. </a:t>
          </a:r>
          <a:r>
            <a:rPr lang="es-MX" sz="1200" b="1" dirty="0" smtClean="0">
              <a:solidFill>
                <a:schemeClr val="tx1"/>
              </a:solidFill>
              <a:latin typeface="Adobe Caslon Pro"/>
            </a:rPr>
            <a:t> Análisis </a:t>
          </a:r>
          <a:r>
            <a:rPr lang="es-MX" sz="1200" b="1" dirty="0">
              <a:solidFill>
                <a:schemeClr val="tx1"/>
              </a:solidFill>
              <a:latin typeface="Adobe Caslon Pro"/>
            </a:rPr>
            <a:t>del Problema</a:t>
          </a:r>
        </a:p>
      </dgm:t>
    </dgm:pt>
    <dgm:pt modelId="{266D8961-1062-4F2D-ADA5-BCF1DACB50C2}" type="parTrans" cxnId="{042BF049-1EB6-4E9F-98C4-5821BDB83A99}">
      <dgm:prSet/>
      <dgm:spPr/>
      <dgm:t>
        <a:bodyPr/>
        <a:lstStyle/>
        <a:p>
          <a:pPr algn="ctr"/>
          <a:endParaRPr lang="es-MX" sz="1200" b="1">
            <a:solidFill>
              <a:schemeClr val="tx1"/>
            </a:solidFill>
            <a:latin typeface="Adobe Caslon Pro"/>
          </a:endParaRPr>
        </a:p>
      </dgm:t>
    </dgm:pt>
    <dgm:pt modelId="{A2EA7CAD-EC84-40C8-978F-A08458DDC274}" type="sibTrans" cxnId="{042BF049-1EB6-4E9F-98C4-5821BDB83A99}">
      <dgm:prSet/>
      <dgm:spPr>
        <a:ln w="12700">
          <a:solidFill>
            <a:srgbClr val="007836"/>
          </a:solidFill>
        </a:ln>
      </dgm:spPr>
      <dgm:t>
        <a:bodyPr/>
        <a:lstStyle/>
        <a:p>
          <a:pPr algn="ctr"/>
          <a:endParaRPr lang="es-MX" sz="1200" b="1">
            <a:solidFill>
              <a:schemeClr val="tx1"/>
            </a:solidFill>
            <a:latin typeface="Adobe Caslon Pro"/>
          </a:endParaRPr>
        </a:p>
      </dgm:t>
    </dgm:pt>
    <dgm:pt modelId="{AA1DD663-E440-4DEC-9E73-CD77B785641A}">
      <dgm:prSet phldrT="[Texto]" custT="1"/>
      <dgm:spPr/>
      <dgm:t>
        <a:bodyPr/>
        <a:lstStyle/>
        <a:p>
          <a:pPr algn="ctr"/>
          <a:r>
            <a:rPr lang="es-MX" sz="1200" b="1" dirty="0" smtClean="0">
              <a:solidFill>
                <a:schemeClr val="tx1"/>
              </a:solidFill>
              <a:latin typeface="Adobe Caslon Pro"/>
            </a:rPr>
            <a:t>IV. Definición </a:t>
          </a:r>
          <a:r>
            <a:rPr lang="es-MX" sz="1200" b="1" dirty="0">
              <a:solidFill>
                <a:schemeClr val="tx1"/>
              </a:solidFill>
              <a:latin typeface="Adobe Caslon Pro"/>
            </a:rPr>
            <a:t>del Objetivo</a:t>
          </a:r>
        </a:p>
      </dgm:t>
    </dgm:pt>
    <dgm:pt modelId="{9645B326-B38D-41D4-96D2-D88A17BCEE50}" type="parTrans" cxnId="{25B46B76-67AC-4C24-8BF8-FAB1A10F1507}">
      <dgm:prSet/>
      <dgm:spPr/>
      <dgm:t>
        <a:bodyPr/>
        <a:lstStyle/>
        <a:p>
          <a:pPr algn="ctr"/>
          <a:endParaRPr lang="es-MX" sz="1200" b="1">
            <a:solidFill>
              <a:schemeClr val="tx1"/>
            </a:solidFill>
            <a:latin typeface="Adobe Caslon Pro"/>
          </a:endParaRPr>
        </a:p>
      </dgm:t>
    </dgm:pt>
    <dgm:pt modelId="{61054857-858D-42CB-A080-8D260228F2BD}" type="sibTrans" cxnId="{25B46B76-67AC-4C24-8BF8-FAB1A10F1507}">
      <dgm:prSet/>
      <dgm:spPr>
        <a:ln w="12700">
          <a:solidFill>
            <a:srgbClr val="007836"/>
          </a:solidFill>
        </a:ln>
      </dgm:spPr>
      <dgm:t>
        <a:bodyPr/>
        <a:lstStyle/>
        <a:p>
          <a:pPr algn="ctr"/>
          <a:endParaRPr lang="es-MX" sz="1200" b="1">
            <a:solidFill>
              <a:schemeClr val="tx1"/>
            </a:solidFill>
            <a:latin typeface="Adobe Caslon Pro"/>
          </a:endParaRPr>
        </a:p>
      </dgm:t>
    </dgm:pt>
    <dgm:pt modelId="{1212399E-7477-44B4-B177-A875016A6590}">
      <dgm:prSet phldrT="[Texto]" custT="1"/>
      <dgm:spPr/>
      <dgm:t>
        <a:bodyPr/>
        <a:lstStyle/>
        <a:p>
          <a:pPr algn="ctr"/>
          <a:r>
            <a:rPr lang="es-MX" sz="1200" b="1" dirty="0">
              <a:solidFill>
                <a:schemeClr val="tx1"/>
              </a:solidFill>
              <a:latin typeface="Adobe Caslon Pro"/>
            </a:rPr>
            <a:t>VI.  </a:t>
          </a:r>
          <a:r>
            <a:rPr lang="es-MX" sz="1200" b="1" dirty="0" smtClean="0">
              <a:solidFill>
                <a:schemeClr val="tx1"/>
              </a:solidFill>
              <a:latin typeface="Adobe Caslon Pro"/>
            </a:rPr>
            <a:t>Elaboración </a:t>
          </a:r>
          <a:r>
            <a:rPr lang="es-MX" sz="1200" b="1" dirty="0">
              <a:solidFill>
                <a:schemeClr val="tx1"/>
              </a:solidFill>
              <a:latin typeface="Adobe Caslon Pro"/>
            </a:rPr>
            <a:t>de la Matriz de Indicadores para Resultados</a:t>
          </a:r>
        </a:p>
      </dgm:t>
    </dgm:pt>
    <dgm:pt modelId="{11482BBA-9DA6-4C00-9661-0D3520C3FADC}" type="parTrans" cxnId="{D0A59143-046A-44C0-A2E5-BD66A9C1A007}">
      <dgm:prSet/>
      <dgm:spPr/>
      <dgm:t>
        <a:bodyPr/>
        <a:lstStyle/>
        <a:p>
          <a:pPr algn="ctr"/>
          <a:endParaRPr lang="es-MX" sz="1200" b="1">
            <a:solidFill>
              <a:schemeClr val="tx1"/>
            </a:solidFill>
            <a:latin typeface="Adobe Caslon Pro"/>
          </a:endParaRPr>
        </a:p>
      </dgm:t>
    </dgm:pt>
    <dgm:pt modelId="{0F6720F0-2C81-4F0D-B302-E2F5CEDACC0B}" type="sibTrans" cxnId="{D0A59143-046A-44C0-A2E5-BD66A9C1A007}">
      <dgm:prSet/>
      <dgm:spPr>
        <a:ln w="12700">
          <a:solidFill>
            <a:srgbClr val="007836"/>
          </a:solidFill>
        </a:ln>
      </dgm:spPr>
      <dgm:t>
        <a:bodyPr/>
        <a:lstStyle/>
        <a:p>
          <a:pPr algn="ctr"/>
          <a:endParaRPr lang="es-MX" sz="1200" b="1">
            <a:solidFill>
              <a:schemeClr val="tx1"/>
            </a:solidFill>
            <a:latin typeface="Adobe Caslon Pro"/>
          </a:endParaRPr>
        </a:p>
      </dgm:t>
    </dgm:pt>
    <dgm:pt modelId="{0FFF0EC2-D902-4018-8383-DB8AB32E2E36}">
      <dgm:prSet phldrT="[Texto]" custT="1"/>
      <dgm:spPr/>
      <dgm:t>
        <a:bodyPr/>
        <a:lstStyle/>
        <a:p>
          <a:pPr algn="ctr"/>
          <a:r>
            <a:rPr lang="es-MX" sz="1200" b="1" dirty="0">
              <a:solidFill>
                <a:schemeClr val="tx1"/>
              </a:solidFill>
              <a:latin typeface="Adobe Caslon Pro"/>
            </a:rPr>
            <a:t>I. </a:t>
          </a:r>
          <a:r>
            <a:rPr lang="es-MX" sz="1200" b="1" dirty="0" smtClean="0">
              <a:solidFill>
                <a:schemeClr val="tx1"/>
              </a:solidFill>
              <a:latin typeface="Adobe Caslon Pro"/>
            </a:rPr>
            <a:t>Definición </a:t>
          </a:r>
          <a:r>
            <a:rPr lang="es-MX" sz="1200" b="1" dirty="0">
              <a:solidFill>
                <a:schemeClr val="tx1"/>
              </a:solidFill>
              <a:latin typeface="Adobe Caslon Pro"/>
            </a:rPr>
            <a:t>del Problema </a:t>
          </a:r>
        </a:p>
      </dgm:t>
    </dgm:pt>
    <dgm:pt modelId="{8D008C38-89BB-467A-891B-5EDB90263DB6}" type="parTrans" cxnId="{9E7DB2C2-789A-4C94-8111-D3CE209D3999}">
      <dgm:prSet/>
      <dgm:spPr/>
      <dgm:t>
        <a:bodyPr/>
        <a:lstStyle/>
        <a:p>
          <a:pPr algn="ctr"/>
          <a:endParaRPr lang="es-MX" sz="1200" b="1">
            <a:solidFill>
              <a:schemeClr val="tx1"/>
            </a:solidFill>
            <a:latin typeface="Adobe Caslon Pro"/>
          </a:endParaRPr>
        </a:p>
      </dgm:t>
    </dgm:pt>
    <dgm:pt modelId="{35E17253-BD8C-4886-8D25-0992F9947B87}" type="sibTrans" cxnId="{9E7DB2C2-789A-4C94-8111-D3CE209D3999}">
      <dgm:prSet/>
      <dgm:spPr>
        <a:ln w="12700">
          <a:solidFill>
            <a:srgbClr val="007836"/>
          </a:solidFill>
        </a:ln>
      </dgm:spPr>
      <dgm:t>
        <a:bodyPr/>
        <a:lstStyle/>
        <a:p>
          <a:pPr algn="ctr"/>
          <a:endParaRPr lang="es-MX" sz="1200" b="1">
            <a:solidFill>
              <a:schemeClr val="tx1"/>
            </a:solidFill>
            <a:latin typeface="Adobe Caslon Pro"/>
          </a:endParaRPr>
        </a:p>
      </dgm:t>
    </dgm:pt>
    <dgm:pt modelId="{754EBF2F-1D5D-4DE7-9421-7784972F7D50}">
      <dgm:prSet custT="1"/>
      <dgm:spPr/>
      <dgm:t>
        <a:bodyPr/>
        <a:lstStyle/>
        <a:p>
          <a:r>
            <a:rPr lang="es-MX" sz="1200" b="1" dirty="0" smtClean="0">
              <a:solidFill>
                <a:schemeClr val="tx1"/>
              </a:solidFill>
              <a:latin typeface="Adobe Caslon Pro"/>
            </a:rPr>
            <a:t>V. Selección </a:t>
          </a:r>
          <a:r>
            <a:rPr lang="es-MX" sz="1200" b="1" dirty="0">
              <a:solidFill>
                <a:schemeClr val="tx1"/>
              </a:solidFill>
              <a:latin typeface="Adobe Caslon Pro"/>
            </a:rPr>
            <a:t>de </a:t>
          </a:r>
          <a:r>
            <a:rPr lang="es-MX" sz="1200" b="1" dirty="0" smtClean="0">
              <a:solidFill>
                <a:schemeClr val="tx1"/>
              </a:solidFill>
              <a:latin typeface="Adobe Caslon Pro"/>
            </a:rPr>
            <a:t>alternativas</a:t>
          </a:r>
          <a:endParaRPr lang="es-MX" sz="1200" b="1" dirty="0">
            <a:solidFill>
              <a:schemeClr val="tx1"/>
            </a:solidFill>
            <a:latin typeface="Adobe Caslon Pro"/>
          </a:endParaRPr>
        </a:p>
      </dgm:t>
    </dgm:pt>
    <dgm:pt modelId="{225A28B2-9148-4BDA-AFD7-BEE5B4B85533}" type="parTrans" cxnId="{277E4E97-5E07-4CCA-AE20-FAEC4ECE52D6}">
      <dgm:prSet/>
      <dgm:spPr/>
      <dgm:t>
        <a:bodyPr/>
        <a:lstStyle/>
        <a:p>
          <a:endParaRPr lang="es-MX" sz="1200" b="1">
            <a:solidFill>
              <a:schemeClr val="tx1"/>
            </a:solidFill>
            <a:latin typeface="Adobe Caslon Pro"/>
          </a:endParaRPr>
        </a:p>
      </dgm:t>
    </dgm:pt>
    <dgm:pt modelId="{07E2E809-7826-4B00-BD5D-EF3FAC6DAC98}" type="sibTrans" cxnId="{277E4E97-5E07-4CCA-AE20-FAEC4ECE52D6}">
      <dgm:prSet/>
      <dgm:spPr>
        <a:ln w="12700">
          <a:solidFill>
            <a:srgbClr val="007836"/>
          </a:solidFill>
        </a:ln>
      </dgm:spPr>
      <dgm:t>
        <a:bodyPr/>
        <a:lstStyle/>
        <a:p>
          <a:endParaRPr lang="es-MX" sz="1200" b="1">
            <a:solidFill>
              <a:schemeClr val="tx1"/>
            </a:solidFill>
            <a:latin typeface="Adobe Caslon Pro"/>
          </a:endParaRPr>
        </a:p>
      </dgm:t>
    </dgm:pt>
    <dgm:pt modelId="{5173B502-A43B-4261-9ACF-836480D08FA2}" type="pres">
      <dgm:prSet presAssocID="{D5D141CF-2190-40CE-8ADC-4F7A79202EDF}" presName="cycle" presStyleCnt="0">
        <dgm:presLayoutVars>
          <dgm:dir/>
          <dgm:resizeHandles val="exact"/>
        </dgm:presLayoutVars>
      </dgm:prSet>
      <dgm:spPr/>
      <dgm:t>
        <a:bodyPr/>
        <a:lstStyle/>
        <a:p>
          <a:endParaRPr lang="es-MX"/>
        </a:p>
      </dgm:t>
    </dgm:pt>
    <dgm:pt modelId="{22757ED2-D4F7-4E85-B181-F40F86EAE5C2}" type="pres">
      <dgm:prSet presAssocID="{18853598-8132-4262-9BAD-4F6F3526A468}" presName="dummy" presStyleCnt="0"/>
      <dgm:spPr/>
      <dgm:t>
        <a:bodyPr/>
        <a:lstStyle/>
        <a:p>
          <a:endParaRPr lang="es-MX"/>
        </a:p>
      </dgm:t>
    </dgm:pt>
    <dgm:pt modelId="{92831B81-B216-4C84-9D17-BF5F064C431F}" type="pres">
      <dgm:prSet presAssocID="{18853598-8132-4262-9BAD-4F6F3526A468}" presName="node" presStyleLbl="revTx" presStyleIdx="0" presStyleCnt="6" custScaleX="188017" custRadScaleRad="107278" custRadScaleInc="28440">
        <dgm:presLayoutVars>
          <dgm:bulletEnabled val="1"/>
        </dgm:presLayoutVars>
      </dgm:prSet>
      <dgm:spPr/>
      <dgm:t>
        <a:bodyPr/>
        <a:lstStyle/>
        <a:p>
          <a:endParaRPr lang="es-MX"/>
        </a:p>
      </dgm:t>
    </dgm:pt>
    <dgm:pt modelId="{7891371D-59FB-4903-99AE-A6D9BA5B2A68}" type="pres">
      <dgm:prSet presAssocID="{0F530A1B-C30A-4605-A722-A10A478C198B}" presName="sibTrans" presStyleLbl="node1" presStyleIdx="0" presStyleCnt="6" custAng="21380643" custLinFactNeighborX="4826" custLinFactNeighborY="508"/>
      <dgm:spPr/>
      <dgm:t>
        <a:bodyPr/>
        <a:lstStyle/>
        <a:p>
          <a:endParaRPr lang="es-MX"/>
        </a:p>
      </dgm:t>
    </dgm:pt>
    <dgm:pt modelId="{0B3C7407-AC95-43B2-8B09-3FB1B004B408}" type="pres">
      <dgm:prSet presAssocID="{08C0E4B9-8E90-42CF-B71A-720703D7EE9C}" presName="dummy" presStyleCnt="0"/>
      <dgm:spPr/>
      <dgm:t>
        <a:bodyPr/>
        <a:lstStyle/>
        <a:p>
          <a:endParaRPr lang="es-MX"/>
        </a:p>
      </dgm:t>
    </dgm:pt>
    <dgm:pt modelId="{E65F8316-24D5-440E-8A62-D45C1B8B69D5}" type="pres">
      <dgm:prSet presAssocID="{08C0E4B9-8E90-42CF-B71A-720703D7EE9C}" presName="node" presStyleLbl="revTx" presStyleIdx="1" presStyleCnt="6" custScaleX="133356">
        <dgm:presLayoutVars>
          <dgm:bulletEnabled val="1"/>
        </dgm:presLayoutVars>
      </dgm:prSet>
      <dgm:spPr/>
      <dgm:t>
        <a:bodyPr/>
        <a:lstStyle/>
        <a:p>
          <a:endParaRPr lang="es-MX"/>
        </a:p>
      </dgm:t>
    </dgm:pt>
    <dgm:pt modelId="{AEA5BDCD-73FD-4F4F-B743-5A7486E08755}" type="pres">
      <dgm:prSet presAssocID="{A2EA7CAD-EC84-40C8-978F-A08458DDC274}" presName="sibTrans" presStyleLbl="node1" presStyleIdx="1" presStyleCnt="6" custLinFactNeighborX="4572"/>
      <dgm:spPr/>
      <dgm:t>
        <a:bodyPr/>
        <a:lstStyle/>
        <a:p>
          <a:endParaRPr lang="es-MX"/>
        </a:p>
      </dgm:t>
    </dgm:pt>
    <dgm:pt modelId="{1F235532-1E2F-4C2C-BAE7-729F27FA32C1}" type="pres">
      <dgm:prSet presAssocID="{AA1DD663-E440-4DEC-9E73-CD77B785641A}" presName="dummy" presStyleCnt="0"/>
      <dgm:spPr/>
      <dgm:t>
        <a:bodyPr/>
        <a:lstStyle/>
        <a:p>
          <a:endParaRPr lang="es-MX"/>
        </a:p>
      </dgm:t>
    </dgm:pt>
    <dgm:pt modelId="{A7CF00E6-E55A-4032-8C5C-B7F5AE61DF90}" type="pres">
      <dgm:prSet presAssocID="{AA1DD663-E440-4DEC-9E73-CD77B785641A}" presName="node" presStyleLbl="revTx" presStyleIdx="2" presStyleCnt="6" custScaleX="153802">
        <dgm:presLayoutVars>
          <dgm:bulletEnabled val="1"/>
        </dgm:presLayoutVars>
      </dgm:prSet>
      <dgm:spPr/>
      <dgm:t>
        <a:bodyPr/>
        <a:lstStyle/>
        <a:p>
          <a:endParaRPr lang="es-MX"/>
        </a:p>
      </dgm:t>
    </dgm:pt>
    <dgm:pt modelId="{0380AE63-0E63-4352-8C31-9ED3A6BF5CB8}" type="pres">
      <dgm:prSet presAssocID="{61054857-858D-42CB-A080-8D260228F2BD}" presName="sibTrans" presStyleLbl="node1" presStyleIdx="2" presStyleCnt="6"/>
      <dgm:spPr/>
      <dgm:t>
        <a:bodyPr/>
        <a:lstStyle/>
        <a:p>
          <a:endParaRPr lang="es-MX"/>
        </a:p>
      </dgm:t>
    </dgm:pt>
    <dgm:pt modelId="{2E60B199-6666-4471-9341-8D2EA99F9EB6}" type="pres">
      <dgm:prSet presAssocID="{754EBF2F-1D5D-4DE7-9421-7784972F7D50}" presName="dummy" presStyleCnt="0"/>
      <dgm:spPr/>
      <dgm:t>
        <a:bodyPr/>
        <a:lstStyle/>
        <a:p>
          <a:endParaRPr lang="es-MX"/>
        </a:p>
      </dgm:t>
    </dgm:pt>
    <dgm:pt modelId="{E6F3BDD0-EC3D-46BD-B623-EAD8A7A1D766}" type="pres">
      <dgm:prSet presAssocID="{754EBF2F-1D5D-4DE7-9421-7784972F7D50}" presName="node" presStyleLbl="revTx" presStyleIdx="3" presStyleCnt="6" custScaleX="162773">
        <dgm:presLayoutVars>
          <dgm:bulletEnabled val="1"/>
        </dgm:presLayoutVars>
      </dgm:prSet>
      <dgm:spPr/>
      <dgm:t>
        <a:bodyPr/>
        <a:lstStyle/>
        <a:p>
          <a:endParaRPr lang="es-MX"/>
        </a:p>
      </dgm:t>
    </dgm:pt>
    <dgm:pt modelId="{95429915-E01E-4C32-8724-13398829F47A}" type="pres">
      <dgm:prSet presAssocID="{07E2E809-7826-4B00-BD5D-EF3FAC6DAC98}" presName="sibTrans" presStyleLbl="node1" presStyleIdx="3" presStyleCnt="6" custLinFactNeighborX="-5079" custLinFactNeighborY="3335"/>
      <dgm:spPr/>
      <dgm:t>
        <a:bodyPr/>
        <a:lstStyle/>
        <a:p>
          <a:endParaRPr lang="es-MX"/>
        </a:p>
      </dgm:t>
    </dgm:pt>
    <dgm:pt modelId="{A92FD7F9-0747-4212-B585-5572E69FA102}" type="pres">
      <dgm:prSet presAssocID="{1212399E-7477-44B4-B177-A875016A6590}" presName="dummy" presStyleCnt="0"/>
      <dgm:spPr/>
      <dgm:t>
        <a:bodyPr/>
        <a:lstStyle/>
        <a:p>
          <a:endParaRPr lang="es-MX"/>
        </a:p>
      </dgm:t>
    </dgm:pt>
    <dgm:pt modelId="{FE0012AE-218B-47AC-93FE-99378F5E5288}" type="pres">
      <dgm:prSet presAssocID="{1212399E-7477-44B4-B177-A875016A6590}" presName="node" presStyleLbl="revTx" presStyleIdx="4" presStyleCnt="6" custScaleX="178068">
        <dgm:presLayoutVars>
          <dgm:bulletEnabled val="1"/>
        </dgm:presLayoutVars>
      </dgm:prSet>
      <dgm:spPr/>
      <dgm:t>
        <a:bodyPr/>
        <a:lstStyle/>
        <a:p>
          <a:endParaRPr lang="es-MX"/>
        </a:p>
      </dgm:t>
    </dgm:pt>
    <dgm:pt modelId="{9F7FF70A-3D09-494D-BA04-4601EF4ACA4C}" type="pres">
      <dgm:prSet presAssocID="{0F6720F0-2C81-4F0D-B302-E2F5CEDACC0B}" presName="sibTrans" presStyleLbl="node1" presStyleIdx="4" presStyleCnt="6" custAng="152583" custLinFactNeighborX="-5964" custLinFactNeighborY="-6462"/>
      <dgm:spPr/>
      <dgm:t>
        <a:bodyPr/>
        <a:lstStyle/>
        <a:p>
          <a:endParaRPr lang="es-MX"/>
        </a:p>
      </dgm:t>
    </dgm:pt>
    <dgm:pt modelId="{C9E081C1-6086-4E0C-9E67-8A542A9AA8ED}" type="pres">
      <dgm:prSet presAssocID="{0FFF0EC2-D902-4018-8383-DB8AB32E2E36}" presName="dummy" presStyleCnt="0"/>
      <dgm:spPr/>
      <dgm:t>
        <a:bodyPr/>
        <a:lstStyle/>
        <a:p>
          <a:endParaRPr lang="es-MX"/>
        </a:p>
      </dgm:t>
    </dgm:pt>
    <dgm:pt modelId="{10647985-B43E-449B-9BC7-C4D2318F07FD}" type="pres">
      <dgm:prSet presAssocID="{0FFF0EC2-D902-4018-8383-DB8AB32E2E36}" presName="node" presStyleLbl="revTx" presStyleIdx="5" presStyleCnt="6" custScaleX="128322">
        <dgm:presLayoutVars>
          <dgm:bulletEnabled val="1"/>
        </dgm:presLayoutVars>
      </dgm:prSet>
      <dgm:spPr/>
      <dgm:t>
        <a:bodyPr/>
        <a:lstStyle/>
        <a:p>
          <a:endParaRPr lang="es-MX"/>
        </a:p>
      </dgm:t>
    </dgm:pt>
    <dgm:pt modelId="{10F3F068-5FF0-45CA-B515-78FBAA50AE5B}" type="pres">
      <dgm:prSet presAssocID="{35E17253-BD8C-4886-8D25-0992F9947B87}" presName="sibTrans" presStyleLbl="node1" presStyleIdx="5" presStyleCnt="6" custAng="0" custScaleX="177251" custLinFactNeighborX="198" custLinFactNeighborY="-1064" custRadScaleRad="30239" custRadScaleInc="-2147483648"/>
      <dgm:spPr/>
      <dgm:t>
        <a:bodyPr/>
        <a:lstStyle/>
        <a:p>
          <a:endParaRPr lang="es-MX"/>
        </a:p>
      </dgm:t>
    </dgm:pt>
  </dgm:ptLst>
  <dgm:cxnLst>
    <dgm:cxn modelId="{5E5CFA6E-6567-48B8-B845-6799F82D910D}" type="presOf" srcId="{07E2E809-7826-4B00-BD5D-EF3FAC6DAC98}" destId="{95429915-E01E-4C32-8724-13398829F47A}" srcOrd="0" destOrd="0" presId="urn:microsoft.com/office/officeart/2005/8/layout/cycle1"/>
    <dgm:cxn modelId="{566DE064-D35C-41B0-AAA5-3EADEE40CE3D}" srcId="{D5D141CF-2190-40CE-8ADC-4F7A79202EDF}" destId="{18853598-8132-4262-9BAD-4F6F3526A468}" srcOrd="0" destOrd="0" parTransId="{9C732E8F-D943-4772-8D9F-E7C06CD3DA10}" sibTransId="{0F530A1B-C30A-4605-A722-A10A478C198B}"/>
    <dgm:cxn modelId="{659DC43A-8B3C-47A0-8B68-073255016EEA}" type="presOf" srcId="{18853598-8132-4262-9BAD-4F6F3526A468}" destId="{92831B81-B216-4C84-9D17-BF5F064C431F}" srcOrd="0" destOrd="0" presId="urn:microsoft.com/office/officeart/2005/8/layout/cycle1"/>
    <dgm:cxn modelId="{10DB71FF-D9BF-4E75-99F3-0F7CA7C620AB}" type="presOf" srcId="{08C0E4B9-8E90-42CF-B71A-720703D7EE9C}" destId="{E65F8316-24D5-440E-8A62-D45C1B8B69D5}" srcOrd="0" destOrd="0" presId="urn:microsoft.com/office/officeart/2005/8/layout/cycle1"/>
    <dgm:cxn modelId="{EA7502FB-A3BF-44F6-AABB-B893A70524D2}" type="presOf" srcId="{AA1DD663-E440-4DEC-9E73-CD77B785641A}" destId="{A7CF00E6-E55A-4032-8C5C-B7F5AE61DF90}" srcOrd="0" destOrd="0" presId="urn:microsoft.com/office/officeart/2005/8/layout/cycle1"/>
    <dgm:cxn modelId="{3EE95F3D-D1B5-49D2-92C4-AC7072445041}" type="presOf" srcId="{35E17253-BD8C-4886-8D25-0992F9947B87}" destId="{10F3F068-5FF0-45CA-B515-78FBAA50AE5B}" srcOrd="0" destOrd="0" presId="urn:microsoft.com/office/officeart/2005/8/layout/cycle1"/>
    <dgm:cxn modelId="{5FD38F7D-F458-454F-A3D4-8FC89524207A}" type="presOf" srcId="{754EBF2F-1D5D-4DE7-9421-7784972F7D50}" destId="{E6F3BDD0-EC3D-46BD-B623-EAD8A7A1D766}" srcOrd="0" destOrd="0" presId="urn:microsoft.com/office/officeart/2005/8/layout/cycle1"/>
    <dgm:cxn modelId="{277E4E97-5E07-4CCA-AE20-FAEC4ECE52D6}" srcId="{D5D141CF-2190-40CE-8ADC-4F7A79202EDF}" destId="{754EBF2F-1D5D-4DE7-9421-7784972F7D50}" srcOrd="3" destOrd="0" parTransId="{225A28B2-9148-4BDA-AFD7-BEE5B4B85533}" sibTransId="{07E2E809-7826-4B00-BD5D-EF3FAC6DAC98}"/>
    <dgm:cxn modelId="{B9E6CBD0-0B04-4720-94D9-7FCC05FC21A3}" type="presOf" srcId="{61054857-858D-42CB-A080-8D260228F2BD}" destId="{0380AE63-0E63-4352-8C31-9ED3A6BF5CB8}" srcOrd="0" destOrd="0" presId="urn:microsoft.com/office/officeart/2005/8/layout/cycle1"/>
    <dgm:cxn modelId="{562AEE42-B1E2-4964-A7A7-BA136292AEC6}" type="presOf" srcId="{D5D141CF-2190-40CE-8ADC-4F7A79202EDF}" destId="{5173B502-A43B-4261-9ACF-836480D08FA2}" srcOrd="0" destOrd="0" presId="urn:microsoft.com/office/officeart/2005/8/layout/cycle1"/>
    <dgm:cxn modelId="{D0A59143-046A-44C0-A2E5-BD66A9C1A007}" srcId="{D5D141CF-2190-40CE-8ADC-4F7A79202EDF}" destId="{1212399E-7477-44B4-B177-A875016A6590}" srcOrd="4" destOrd="0" parTransId="{11482BBA-9DA6-4C00-9661-0D3520C3FADC}" sibTransId="{0F6720F0-2C81-4F0D-B302-E2F5CEDACC0B}"/>
    <dgm:cxn modelId="{9E7DB2C2-789A-4C94-8111-D3CE209D3999}" srcId="{D5D141CF-2190-40CE-8ADC-4F7A79202EDF}" destId="{0FFF0EC2-D902-4018-8383-DB8AB32E2E36}" srcOrd="5" destOrd="0" parTransId="{8D008C38-89BB-467A-891B-5EDB90263DB6}" sibTransId="{35E17253-BD8C-4886-8D25-0992F9947B87}"/>
    <dgm:cxn modelId="{F6F18658-5448-4397-AC34-CE7698785105}" type="presOf" srcId="{1212399E-7477-44B4-B177-A875016A6590}" destId="{FE0012AE-218B-47AC-93FE-99378F5E5288}" srcOrd="0" destOrd="0" presId="urn:microsoft.com/office/officeart/2005/8/layout/cycle1"/>
    <dgm:cxn modelId="{94ABDAB7-64C7-43EE-85C1-637F70CA09F2}" type="presOf" srcId="{0FFF0EC2-D902-4018-8383-DB8AB32E2E36}" destId="{10647985-B43E-449B-9BC7-C4D2318F07FD}" srcOrd="0" destOrd="0" presId="urn:microsoft.com/office/officeart/2005/8/layout/cycle1"/>
    <dgm:cxn modelId="{3A3A8027-55A4-437E-9E8C-C6AFA69554F6}" type="presOf" srcId="{0F530A1B-C30A-4605-A722-A10A478C198B}" destId="{7891371D-59FB-4903-99AE-A6D9BA5B2A68}" srcOrd="0" destOrd="0" presId="urn:microsoft.com/office/officeart/2005/8/layout/cycle1"/>
    <dgm:cxn modelId="{25B46B76-67AC-4C24-8BF8-FAB1A10F1507}" srcId="{D5D141CF-2190-40CE-8ADC-4F7A79202EDF}" destId="{AA1DD663-E440-4DEC-9E73-CD77B785641A}" srcOrd="2" destOrd="0" parTransId="{9645B326-B38D-41D4-96D2-D88A17BCEE50}" sibTransId="{61054857-858D-42CB-A080-8D260228F2BD}"/>
    <dgm:cxn modelId="{042BF049-1EB6-4E9F-98C4-5821BDB83A99}" srcId="{D5D141CF-2190-40CE-8ADC-4F7A79202EDF}" destId="{08C0E4B9-8E90-42CF-B71A-720703D7EE9C}" srcOrd="1" destOrd="0" parTransId="{266D8961-1062-4F2D-ADA5-BCF1DACB50C2}" sibTransId="{A2EA7CAD-EC84-40C8-978F-A08458DDC274}"/>
    <dgm:cxn modelId="{A71106EF-ABC6-488C-9500-E83DC9F69C36}" type="presOf" srcId="{0F6720F0-2C81-4F0D-B302-E2F5CEDACC0B}" destId="{9F7FF70A-3D09-494D-BA04-4601EF4ACA4C}" srcOrd="0" destOrd="0" presId="urn:microsoft.com/office/officeart/2005/8/layout/cycle1"/>
    <dgm:cxn modelId="{4CA7E835-9975-4CAD-B2DA-2644AE5F165A}" type="presOf" srcId="{A2EA7CAD-EC84-40C8-978F-A08458DDC274}" destId="{AEA5BDCD-73FD-4F4F-B743-5A7486E08755}" srcOrd="0" destOrd="0" presId="urn:microsoft.com/office/officeart/2005/8/layout/cycle1"/>
    <dgm:cxn modelId="{38137EC8-37A6-4E89-9B54-8DB4708761D5}" type="presParOf" srcId="{5173B502-A43B-4261-9ACF-836480D08FA2}" destId="{22757ED2-D4F7-4E85-B181-F40F86EAE5C2}" srcOrd="0" destOrd="0" presId="urn:microsoft.com/office/officeart/2005/8/layout/cycle1"/>
    <dgm:cxn modelId="{E529E0ED-8146-41EC-AFF0-5AFF1E8549CA}" type="presParOf" srcId="{5173B502-A43B-4261-9ACF-836480D08FA2}" destId="{92831B81-B216-4C84-9D17-BF5F064C431F}" srcOrd="1" destOrd="0" presId="urn:microsoft.com/office/officeart/2005/8/layout/cycle1"/>
    <dgm:cxn modelId="{B7962D53-4B0B-45FF-838D-E1AA7E93C5BE}" type="presParOf" srcId="{5173B502-A43B-4261-9ACF-836480D08FA2}" destId="{7891371D-59FB-4903-99AE-A6D9BA5B2A68}" srcOrd="2" destOrd="0" presId="urn:microsoft.com/office/officeart/2005/8/layout/cycle1"/>
    <dgm:cxn modelId="{6AA2F88D-E904-4861-82DC-76560C001F83}" type="presParOf" srcId="{5173B502-A43B-4261-9ACF-836480D08FA2}" destId="{0B3C7407-AC95-43B2-8B09-3FB1B004B408}" srcOrd="3" destOrd="0" presId="urn:microsoft.com/office/officeart/2005/8/layout/cycle1"/>
    <dgm:cxn modelId="{F3E48CF8-CB0E-4F2A-8F2B-F5F49A4B6438}" type="presParOf" srcId="{5173B502-A43B-4261-9ACF-836480D08FA2}" destId="{E65F8316-24D5-440E-8A62-D45C1B8B69D5}" srcOrd="4" destOrd="0" presId="urn:microsoft.com/office/officeart/2005/8/layout/cycle1"/>
    <dgm:cxn modelId="{994F6838-DE55-4D11-B77D-489AB13CAEE8}" type="presParOf" srcId="{5173B502-A43B-4261-9ACF-836480D08FA2}" destId="{AEA5BDCD-73FD-4F4F-B743-5A7486E08755}" srcOrd="5" destOrd="0" presId="urn:microsoft.com/office/officeart/2005/8/layout/cycle1"/>
    <dgm:cxn modelId="{254DDCBE-4035-4C4F-8D9B-8E5C52C7205A}" type="presParOf" srcId="{5173B502-A43B-4261-9ACF-836480D08FA2}" destId="{1F235532-1E2F-4C2C-BAE7-729F27FA32C1}" srcOrd="6" destOrd="0" presId="urn:microsoft.com/office/officeart/2005/8/layout/cycle1"/>
    <dgm:cxn modelId="{92EC3994-3E2A-49E2-866C-9AFB42FCA585}" type="presParOf" srcId="{5173B502-A43B-4261-9ACF-836480D08FA2}" destId="{A7CF00E6-E55A-4032-8C5C-B7F5AE61DF90}" srcOrd="7" destOrd="0" presId="urn:microsoft.com/office/officeart/2005/8/layout/cycle1"/>
    <dgm:cxn modelId="{F09B3B96-9066-44D8-858C-FCE98F8A0E6D}" type="presParOf" srcId="{5173B502-A43B-4261-9ACF-836480D08FA2}" destId="{0380AE63-0E63-4352-8C31-9ED3A6BF5CB8}" srcOrd="8" destOrd="0" presId="urn:microsoft.com/office/officeart/2005/8/layout/cycle1"/>
    <dgm:cxn modelId="{F8230BD7-6566-4CD6-8C35-EED9E6E7C8E7}" type="presParOf" srcId="{5173B502-A43B-4261-9ACF-836480D08FA2}" destId="{2E60B199-6666-4471-9341-8D2EA99F9EB6}" srcOrd="9" destOrd="0" presId="urn:microsoft.com/office/officeart/2005/8/layout/cycle1"/>
    <dgm:cxn modelId="{3A3D4B1A-F77F-42D7-BA81-E90E73CE3A52}" type="presParOf" srcId="{5173B502-A43B-4261-9ACF-836480D08FA2}" destId="{E6F3BDD0-EC3D-46BD-B623-EAD8A7A1D766}" srcOrd="10" destOrd="0" presId="urn:microsoft.com/office/officeart/2005/8/layout/cycle1"/>
    <dgm:cxn modelId="{4C9134C1-597E-4EF2-B3F1-2D3F7ABD33AC}" type="presParOf" srcId="{5173B502-A43B-4261-9ACF-836480D08FA2}" destId="{95429915-E01E-4C32-8724-13398829F47A}" srcOrd="11" destOrd="0" presId="urn:microsoft.com/office/officeart/2005/8/layout/cycle1"/>
    <dgm:cxn modelId="{73F8FA8D-D7C1-413E-9693-31BA4B748B9C}" type="presParOf" srcId="{5173B502-A43B-4261-9ACF-836480D08FA2}" destId="{A92FD7F9-0747-4212-B585-5572E69FA102}" srcOrd="12" destOrd="0" presId="urn:microsoft.com/office/officeart/2005/8/layout/cycle1"/>
    <dgm:cxn modelId="{73EA205D-9C15-40A0-816E-32E10DD83713}" type="presParOf" srcId="{5173B502-A43B-4261-9ACF-836480D08FA2}" destId="{FE0012AE-218B-47AC-93FE-99378F5E5288}" srcOrd="13" destOrd="0" presId="urn:microsoft.com/office/officeart/2005/8/layout/cycle1"/>
    <dgm:cxn modelId="{27249B33-90E3-4BDC-B75D-A41A0914B6E1}" type="presParOf" srcId="{5173B502-A43B-4261-9ACF-836480D08FA2}" destId="{9F7FF70A-3D09-494D-BA04-4601EF4ACA4C}" srcOrd="14" destOrd="0" presId="urn:microsoft.com/office/officeart/2005/8/layout/cycle1"/>
    <dgm:cxn modelId="{9AFF094E-DE65-4EC4-AB16-22E9490AF9D8}" type="presParOf" srcId="{5173B502-A43B-4261-9ACF-836480D08FA2}" destId="{C9E081C1-6086-4E0C-9E67-8A542A9AA8ED}" srcOrd="15" destOrd="0" presId="urn:microsoft.com/office/officeart/2005/8/layout/cycle1"/>
    <dgm:cxn modelId="{7BA99E22-4060-42F5-8219-1894C694CDE7}" type="presParOf" srcId="{5173B502-A43B-4261-9ACF-836480D08FA2}" destId="{10647985-B43E-449B-9BC7-C4D2318F07FD}" srcOrd="16" destOrd="0" presId="urn:microsoft.com/office/officeart/2005/8/layout/cycle1"/>
    <dgm:cxn modelId="{8F9E2DDF-8AF1-4DF5-BE5A-ED66CDFD8B6F}" type="presParOf" srcId="{5173B502-A43B-4261-9ACF-836480D08FA2}" destId="{10F3F068-5FF0-45CA-B515-78FBAA50AE5B}" srcOrd="17" destOrd="0" presId="urn:microsoft.com/office/officeart/2005/8/layout/cycle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7022B12-B385-48AE-8E34-2A9A44FDF945}" type="doc">
      <dgm:prSet loTypeId="urn:microsoft.com/office/officeart/2005/8/layout/target1" loCatId="relationship" qsTypeId="urn:microsoft.com/office/officeart/2005/8/quickstyle/simple2" qsCatId="simple" csTypeId="urn:microsoft.com/office/officeart/2005/8/colors/accent1_2" csCatId="accent1" phldr="1"/>
      <dgm:spPr/>
    </dgm:pt>
    <dgm:pt modelId="{06BC585B-93A7-4A9D-B788-9ECAA88908B6}">
      <dgm:prSet phldrT="[Texto]" custT="1"/>
      <dgm:spPr/>
      <dgm:t>
        <a:bodyPr/>
        <a:lstStyle/>
        <a:p>
          <a:pPr algn="just">
            <a:lnSpc>
              <a:spcPct val="150000"/>
            </a:lnSpc>
          </a:pPr>
          <a:r>
            <a:rPr lang="es-MX" sz="1400" b="1" dirty="0" smtClean="0">
              <a:solidFill>
                <a:schemeClr val="accent6">
                  <a:lumMod val="75000"/>
                </a:schemeClr>
              </a:solidFill>
            </a:rPr>
            <a:t>Sintetizar en un diagrama muy sencillo y homogéneo, la alternativa de solución seleccionada, lo que permite darle sentido a la intervención gubernamental.</a:t>
          </a:r>
        </a:p>
        <a:p>
          <a:pPr algn="l">
            <a:lnSpc>
              <a:spcPct val="90000"/>
            </a:lnSpc>
          </a:pPr>
          <a:endParaRPr lang="es-MX" sz="900" dirty="0"/>
        </a:p>
      </dgm:t>
    </dgm:pt>
    <dgm:pt modelId="{57791F81-72DF-4503-A301-D05549E462A2}" type="parTrans" cxnId="{F77FE20B-B9DB-4D39-9F45-947B2F8527F4}">
      <dgm:prSet/>
      <dgm:spPr/>
      <dgm:t>
        <a:bodyPr/>
        <a:lstStyle/>
        <a:p>
          <a:endParaRPr lang="es-MX"/>
        </a:p>
      </dgm:t>
    </dgm:pt>
    <dgm:pt modelId="{1B4AC6FE-4DEE-41C7-B97E-4363A29070E2}" type="sibTrans" cxnId="{F77FE20B-B9DB-4D39-9F45-947B2F8527F4}">
      <dgm:prSet/>
      <dgm:spPr/>
      <dgm:t>
        <a:bodyPr/>
        <a:lstStyle/>
        <a:p>
          <a:endParaRPr lang="es-MX"/>
        </a:p>
      </dgm:t>
    </dgm:pt>
    <dgm:pt modelId="{632C1758-87A5-485C-845E-8E572282CC0E}">
      <dgm:prSet phldrT="[Texto]" custT="1"/>
      <dgm:spPr/>
      <dgm:t>
        <a:bodyPr/>
        <a:lstStyle/>
        <a:p>
          <a:pPr algn="just">
            <a:lnSpc>
              <a:spcPct val="150000"/>
            </a:lnSpc>
          </a:pPr>
          <a:r>
            <a:rPr lang="es-MX" sz="1400" b="1" dirty="0" smtClean="0"/>
            <a:t>Establecer con claridad los objetivos y resultados esperados de los programas a los que se asignan recursos presupuestarios.</a:t>
          </a:r>
          <a:endParaRPr lang="es-MX" sz="1400" b="1" dirty="0"/>
        </a:p>
      </dgm:t>
    </dgm:pt>
    <dgm:pt modelId="{ED3897A2-068E-472E-B2C1-85188168AF44}" type="parTrans" cxnId="{DF1BE48C-C123-4E0A-820F-B6324C6A1CE0}">
      <dgm:prSet/>
      <dgm:spPr/>
      <dgm:t>
        <a:bodyPr/>
        <a:lstStyle/>
        <a:p>
          <a:endParaRPr lang="es-MX"/>
        </a:p>
      </dgm:t>
    </dgm:pt>
    <dgm:pt modelId="{B6677B13-F90B-4A34-B760-F920B0082471}" type="sibTrans" cxnId="{DF1BE48C-C123-4E0A-820F-B6324C6A1CE0}">
      <dgm:prSet/>
      <dgm:spPr/>
      <dgm:t>
        <a:bodyPr/>
        <a:lstStyle/>
        <a:p>
          <a:endParaRPr lang="es-MX"/>
        </a:p>
      </dgm:t>
    </dgm:pt>
    <dgm:pt modelId="{A30FBB87-F11C-4432-8CD8-15C94199CE27}">
      <dgm:prSet phldrT="[Texto]" custT="1"/>
      <dgm:spPr/>
      <dgm:t>
        <a:bodyPr/>
        <a:lstStyle/>
        <a:p>
          <a:pPr algn="just">
            <a:lnSpc>
              <a:spcPct val="150000"/>
            </a:lnSpc>
          </a:pPr>
          <a:r>
            <a:rPr lang="es-MX" sz="1400" b="1" dirty="0" smtClean="0">
              <a:solidFill>
                <a:schemeClr val="accent6">
                  <a:lumMod val="75000"/>
                </a:schemeClr>
              </a:solidFill>
            </a:rPr>
            <a:t>Definir los indicadores estratégicos y de gestión que permitan conocer los resultados generados por la acción gubernamental, y con ello, el éxito o fracaso de su instrumentación.</a:t>
          </a:r>
          <a:endParaRPr lang="es-MX" sz="1400" b="1" dirty="0">
            <a:solidFill>
              <a:schemeClr val="accent6">
                <a:lumMod val="75000"/>
              </a:schemeClr>
            </a:solidFill>
          </a:endParaRPr>
        </a:p>
      </dgm:t>
    </dgm:pt>
    <dgm:pt modelId="{5A5CC2D7-BA62-480F-B27D-C63DD4D2F10C}" type="parTrans" cxnId="{96771CF6-69FA-4F54-89DB-5128B3528300}">
      <dgm:prSet/>
      <dgm:spPr/>
      <dgm:t>
        <a:bodyPr/>
        <a:lstStyle/>
        <a:p>
          <a:endParaRPr lang="es-MX"/>
        </a:p>
      </dgm:t>
    </dgm:pt>
    <dgm:pt modelId="{374E5E40-7551-4B3B-A249-AA79DA70D3EF}" type="sibTrans" cxnId="{96771CF6-69FA-4F54-89DB-5128B3528300}">
      <dgm:prSet/>
      <dgm:spPr/>
      <dgm:t>
        <a:bodyPr/>
        <a:lstStyle/>
        <a:p>
          <a:endParaRPr lang="es-MX"/>
        </a:p>
      </dgm:t>
    </dgm:pt>
    <dgm:pt modelId="{9FC9F9BA-47CF-4308-A568-0CC02D63A6CF}" type="pres">
      <dgm:prSet presAssocID="{67022B12-B385-48AE-8E34-2A9A44FDF945}" presName="composite" presStyleCnt="0">
        <dgm:presLayoutVars>
          <dgm:chMax val="5"/>
          <dgm:dir/>
          <dgm:resizeHandles val="exact"/>
        </dgm:presLayoutVars>
      </dgm:prSet>
      <dgm:spPr/>
    </dgm:pt>
    <dgm:pt modelId="{E4985B97-6CBD-4087-AE7A-152BAB59CAC8}" type="pres">
      <dgm:prSet presAssocID="{06BC585B-93A7-4A9D-B788-9ECAA88908B6}" presName="circle1" presStyleLbl="lnNode1" presStyleIdx="0" presStyleCnt="3" custLinFactY="-1659" custLinFactNeighborX="17796" custLinFactNeighborY="-100000"/>
      <dgm:spPr>
        <a:solidFill>
          <a:schemeClr val="accent6">
            <a:lumMod val="40000"/>
            <a:lumOff val="60000"/>
          </a:schemeClr>
        </a:solidFill>
      </dgm:spPr>
    </dgm:pt>
    <dgm:pt modelId="{D662686B-66A0-4DB2-9501-279CC05D7784}" type="pres">
      <dgm:prSet presAssocID="{06BC585B-93A7-4A9D-B788-9ECAA88908B6}" presName="text1" presStyleLbl="revTx" presStyleIdx="0" presStyleCnt="3" custScaleX="187907" custLinFactNeighborX="30341" custLinFactNeighborY="25960">
        <dgm:presLayoutVars>
          <dgm:bulletEnabled val="1"/>
        </dgm:presLayoutVars>
      </dgm:prSet>
      <dgm:spPr/>
      <dgm:t>
        <a:bodyPr/>
        <a:lstStyle/>
        <a:p>
          <a:endParaRPr lang="es-MX"/>
        </a:p>
      </dgm:t>
    </dgm:pt>
    <dgm:pt modelId="{548D1519-18D3-4EDE-AD34-52F78313046C}" type="pres">
      <dgm:prSet presAssocID="{06BC585B-93A7-4A9D-B788-9ECAA88908B6}" presName="line1" presStyleLbl="callout" presStyleIdx="0" presStyleCnt="6" custFlipVert="0" custFlipHor="0" custSzY="45720" custScaleX="9615" custLinFactX="-200000" custLinFactY="2323183" custLinFactNeighborX="-252507" custLinFactNeighborY="2400000"/>
      <dgm:spPr/>
    </dgm:pt>
    <dgm:pt modelId="{7395C60F-849B-41B6-80E4-8DFF0CC6CC4D}" type="pres">
      <dgm:prSet presAssocID="{06BC585B-93A7-4A9D-B788-9ECAA88908B6}" presName="d1" presStyleLbl="callout" presStyleIdx="1" presStyleCnt="6" custScaleX="81042" custScaleY="56511" custLinFactNeighborX="-3005" custLinFactNeighborY="-12692"/>
      <dgm:spPr/>
    </dgm:pt>
    <dgm:pt modelId="{076E4B89-4C69-4507-A6F2-AE6E37A766F9}" type="pres">
      <dgm:prSet presAssocID="{632C1758-87A5-485C-845E-8E572282CC0E}" presName="circle2" presStyleLbl="lnNode1" presStyleIdx="1" presStyleCnt="3" custLinFactNeighborX="-8058" custLinFactNeighborY="-16327"/>
      <dgm:spPr>
        <a:solidFill>
          <a:schemeClr val="accent6">
            <a:lumMod val="60000"/>
            <a:lumOff val="40000"/>
          </a:schemeClr>
        </a:solidFill>
      </dgm:spPr>
    </dgm:pt>
    <dgm:pt modelId="{67DA75DE-B051-44A7-995B-CE7B9FFFF7BE}" type="pres">
      <dgm:prSet presAssocID="{632C1758-87A5-485C-845E-8E572282CC0E}" presName="text2" presStyleLbl="revTx" presStyleIdx="1" presStyleCnt="3" custScaleX="182334" custLinFactNeighborX="27456" custLinFactNeighborY="23310">
        <dgm:presLayoutVars>
          <dgm:bulletEnabled val="1"/>
        </dgm:presLayoutVars>
      </dgm:prSet>
      <dgm:spPr/>
      <dgm:t>
        <a:bodyPr/>
        <a:lstStyle/>
        <a:p>
          <a:endParaRPr lang="es-MX"/>
        </a:p>
      </dgm:t>
    </dgm:pt>
    <dgm:pt modelId="{29A65C7C-E1A9-45C3-8FA6-6BC905200D71}" type="pres">
      <dgm:prSet presAssocID="{632C1758-87A5-485C-845E-8E572282CC0E}" presName="line2" presStyleLbl="callout" presStyleIdx="2" presStyleCnt="6" custLinFactY="377583" custLinFactNeighborX="-41134" custLinFactNeighborY="400000"/>
      <dgm:spPr/>
      <dgm:t>
        <a:bodyPr/>
        <a:lstStyle/>
        <a:p>
          <a:endParaRPr lang="es-MX"/>
        </a:p>
      </dgm:t>
    </dgm:pt>
    <dgm:pt modelId="{2C4EB1F1-AFD2-497E-A199-06917D1A6E03}" type="pres">
      <dgm:prSet presAssocID="{632C1758-87A5-485C-845E-8E572282CC0E}" presName="d2" presStyleLbl="callout" presStyleIdx="3" presStyleCnt="6" custScaleX="80968" custScaleY="41367" custLinFactNeighborX="-3283" custLinFactNeighborY="-15543"/>
      <dgm:spPr/>
    </dgm:pt>
    <dgm:pt modelId="{5FE5BBBD-2BD4-4A05-AFE2-F37B46744E5B}" type="pres">
      <dgm:prSet presAssocID="{A30FBB87-F11C-4432-8CD8-15C94199CE27}" presName="circle3" presStyleLbl="lnNode1" presStyleIdx="2" presStyleCnt="3" custLinFactNeighborX="-11335" custLinFactNeighborY="-1154"/>
      <dgm:spPr>
        <a:solidFill>
          <a:schemeClr val="accent6"/>
        </a:solidFill>
      </dgm:spPr>
    </dgm:pt>
    <dgm:pt modelId="{9FA605BF-5C69-45AE-8F91-46BA7CECC53F}" type="pres">
      <dgm:prSet presAssocID="{A30FBB87-F11C-4432-8CD8-15C94199CE27}" presName="text3" presStyleLbl="revTx" presStyleIdx="2" presStyleCnt="3" custScaleX="192505" custLinFactNeighborX="32541" custLinFactNeighborY="40130">
        <dgm:presLayoutVars>
          <dgm:bulletEnabled val="1"/>
        </dgm:presLayoutVars>
      </dgm:prSet>
      <dgm:spPr/>
      <dgm:t>
        <a:bodyPr/>
        <a:lstStyle/>
        <a:p>
          <a:endParaRPr lang="es-MX"/>
        </a:p>
      </dgm:t>
    </dgm:pt>
    <dgm:pt modelId="{3D99C2CD-E606-4150-899E-DF2BF719ED56}" type="pres">
      <dgm:prSet presAssocID="{A30FBB87-F11C-4432-8CD8-15C94199CE27}" presName="line3" presStyleLbl="callout" presStyleIdx="4" presStyleCnt="6" custLinFactY="200000" custLinFactNeighborX="-41134" custLinFactNeighborY="295880"/>
      <dgm:spPr/>
    </dgm:pt>
    <dgm:pt modelId="{7A8E69CA-CB07-4B1E-ACC3-8AD134C372E8}" type="pres">
      <dgm:prSet presAssocID="{A30FBB87-F11C-4432-8CD8-15C94199CE27}" presName="d3" presStyleLbl="callout" presStyleIdx="5" presStyleCnt="6" custScaleX="119536" custScaleY="63401" custLinFactNeighborX="-26816" custLinFactNeighborY="-5993"/>
      <dgm:spPr/>
    </dgm:pt>
  </dgm:ptLst>
  <dgm:cxnLst>
    <dgm:cxn modelId="{3ECD14D0-F11E-40D1-A354-9181A67590F4}" type="presOf" srcId="{06BC585B-93A7-4A9D-B788-9ECAA88908B6}" destId="{D662686B-66A0-4DB2-9501-279CC05D7784}" srcOrd="0" destOrd="0" presId="urn:microsoft.com/office/officeart/2005/8/layout/target1"/>
    <dgm:cxn modelId="{96771CF6-69FA-4F54-89DB-5128B3528300}" srcId="{67022B12-B385-48AE-8E34-2A9A44FDF945}" destId="{A30FBB87-F11C-4432-8CD8-15C94199CE27}" srcOrd="2" destOrd="0" parTransId="{5A5CC2D7-BA62-480F-B27D-C63DD4D2F10C}" sibTransId="{374E5E40-7551-4B3B-A249-AA79DA70D3EF}"/>
    <dgm:cxn modelId="{F77FE20B-B9DB-4D39-9F45-947B2F8527F4}" srcId="{67022B12-B385-48AE-8E34-2A9A44FDF945}" destId="{06BC585B-93A7-4A9D-B788-9ECAA88908B6}" srcOrd="0" destOrd="0" parTransId="{57791F81-72DF-4503-A301-D05549E462A2}" sibTransId="{1B4AC6FE-4DEE-41C7-B97E-4363A29070E2}"/>
    <dgm:cxn modelId="{F20EA0CD-89B8-4F32-AAC5-E0838CEF09C3}" type="presOf" srcId="{67022B12-B385-48AE-8E34-2A9A44FDF945}" destId="{9FC9F9BA-47CF-4308-A568-0CC02D63A6CF}" srcOrd="0" destOrd="0" presId="urn:microsoft.com/office/officeart/2005/8/layout/target1"/>
    <dgm:cxn modelId="{DF1BE48C-C123-4E0A-820F-B6324C6A1CE0}" srcId="{67022B12-B385-48AE-8E34-2A9A44FDF945}" destId="{632C1758-87A5-485C-845E-8E572282CC0E}" srcOrd="1" destOrd="0" parTransId="{ED3897A2-068E-472E-B2C1-85188168AF44}" sibTransId="{B6677B13-F90B-4A34-B760-F920B0082471}"/>
    <dgm:cxn modelId="{CB4735E9-E71A-4151-A7EF-82A147E42698}" type="presOf" srcId="{632C1758-87A5-485C-845E-8E572282CC0E}" destId="{67DA75DE-B051-44A7-995B-CE7B9FFFF7BE}" srcOrd="0" destOrd="0" presId="urn:microsoft.com/office/officeart/2005/8/layout/target1"/>
    <dgm:cxn modelId="{058A9DBA-F385-48B4-83CF-C0F5164459FD}" type="presOf" srcId="{A30FBB87-F11C-4432-8CD8-15C94199CE27}" destId="{9FA605BF-5C69-45AE-8F91-46BA7CECC53F}" srcOrd="0" destOrd="0" presId="urn:microsoft.com/office/officeart/2005/8/layout/target1"/>
    <dgm:cxn modelId="{1B4D2374-525B-40E7-A0A6-1F4ED3874754}" type="presParOf" srcId="{9FC9F9BA-47CF-4308-A568-0CC02D63A6CF}" destId="{E4985B97-6CBD-4087-AE7A-152BAB59CAC8}" srcOrd="0" destOrd="0" presId="urn:microsoft.com/office/officeart/2005/8/layout/target1"/>
    <dgm:cxn modelId="{DF7F4D6D-A69E-4FF6-A5CB-44CF12EA4048}" type="presParOf" srcId="{9FC9F9BA-47CF-4308-A568-0CC02D63A6CF}" destId="{D662686B-66A0-4DB2-9501-279CC05D7784}" srcOrd="1" destOrd="0" presId="urn:microsoft.com/office/officeart/2005/8/layout/target1"/>
    <dgm:cxn modelId="{7884A258-752E-41F5-A922-8CA71CFF8D54}" type="presParOf" srcId="{9FC9F9BA-47CF-4308-A568-0CC02D63A6CF}" destId="{548D1519-18D3-4EDE-AD34-52F78313046C}" srcOrd="2" destOrd="0" presId="urn:microsoft.com/office/officeart/2005/8/layout/target1"/>
    <dgm:cxn modelId="{91A8914C-1332-4969-AD2A-32A7233F5D30}" type="presParOf" srcId="{9FC9F9BA-47CF-4308-A568-0CC02D63A6CF}" destId="{7395C60F-849B-41B6-80E4-8DFF0CC6CC4D}" srcOrd="3" destOrd="0" presId="urn:microsoft.com/office/officeart/2005/8/layout/target1"/>
    <dgm:cxn modelId="{F5F5670F-DA9B-47CF-A7FA-FCEA54863092}" type="presParOf" srcId="{9FC9F9BA-47CF-4308-A568-0CC02D63A6CF}" destId="{076E4B89-4C69-4507-A6F2-AE6E37A766F9}" srcOrd="4" destOrd="0" presId="urn:microsoft.com/office/officeart/2005/8/layout/target1"/>
    <dgm:cxn modelId="{71A558E7-E378-49B1-976E-6EE3A7850C5E}" type="presParOf" srcId="{9FC9F9BA-47CF-4308-A568-0CC02D63A6CF}" destId="{67DA75DE-B051-44A7-995B-CE7B9FFFF7BE}" srcOrd="5" destOrd="0" presId="urn:microsoft.com/office/officeart/2005/8/layout/target1"/>
    <dgm:cxn modelId="{D38FBF7B-8EF4-48E7-80D0-7C3817100DAA}" type="presParOf" srcId="{9FC9F9BA-47CF-4308-A568-0CC02D63A6CF}" destId="{29A65C7C-E1A9-45C3-8FA6-6BC905200D71}" srcOrd="6" destOrd="0" presId="urn:microsoft.com/office/officeart/2005/8/layout/target1"/>
    <dgm:cxn modelId="{1881781B-1166-44C5-94F6-9CFDEF623A6A}" type="presParOf" srcId="{9FC9F9BA-47CF-4308-A568-0CC02D63A6CF}" destId="{2C4EB1F1-AFD2-497E-A199-06917D1A6E03}" srcOrd="7" destOrd="0" presId="urn:microsoft.com/office/officeart/2005/8/layout/target1"/>
    <dgm:cxn modelId="{E9DF9B01-93B6-44B9-A0F5-278002F074F2}" type="presParOf" srcId="{9FC9F9BA-47CF-4308-A568-0CC02D63A6CF}" destId="{5FE5BBBD-2BD4-4A05-AFE2-F37B46744E5B}" srcOrd="8" destOrd="0" presId="urn:microsoft.com/office/officeart/2005/8/layout/target1"/>
    <dgm:cxn modelId="{0119BFBC-A9EA-4A9E-AF2F-05FF56F0263C}" type="presParOf" srcId="{9FC9F9BA-47CF-4308-A568-0CC02D63A6CF}" destId="{9FA605BF-5C69-45AE-8F91-46BA7CECC53F}" srcOrd="9" destOrd="0" presId="urn:microsoft.com/office/officeart/2005/8/layout/target1"/>
    <dgm:cxn modelId="{5BE69EDB-CF72-4079-A8E8-6FAF192ABCE1}" type="presParOf" srcId="{9FC9F9BA-47CF-4308-A568-0CC02D63A6CF}" destId="{3D99C2CD-E606-4150-899E-DF2BF719ED56}" srcOrd="10" destOrd="0" presId="urn:microsoft.com/office/officeart/2005/8/layout/target1"/>
    <dgm:cxn modelId="{35C81A54-B2D2-43D1-A903-2CA1A4652EC2}" type="presParOf" srcId="{9FC9F9BA-47CF-4308-A568-0CC02D63A6CF}" destId="{7A8E69CA-CB07-4B1E-ACC3-8AD134C372E8}" srcOrd="11" destOrd="0" presId="urn:microsoft.com/office/officeart/2005/8/layout/targe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4997F72-B7F0-4E80-B3E2-8D50BF5FBDA1}" type="doc">
      <dgm:prSet loTypeId="urn:microsoft.com/office/officeart/2005/8/layout/target3" loCatId="list" qsTypeId="urn:microsoft.com/office/officeart/2005/8/quickstyle/simple1" qsCatId="simple" csTypeId="urn:microsoft.com/office/officeart/2005/8/colors/accent6_3" csCatId="accent6" phldr="1"/>
      <dgm:spPr/>
      <dgm:t>
        <a:bodyPr/>
        <a:lstStyle/>
        <a:p>
          <a:endParaRPr lang="es-MX"/>
        </a:p>
      </dgm:t>
    </dgm:pt>
    <dgm:pt modelId="{596CA857-7DAA-4A03-A2A9-584C6DDF183A}">
      <dgm:prSet phldrT="[Texto]" phldr="1"/>
      <dgm:spPr/>
      <dgm:t>
        <a:bodyPr/>
        <a:lstStyle/>
        <a:p>
          <a:endParaRPr lang="es-MX" dirty="0"/>
        </a:p>
      </dgm:t>
    </dgm:pt>
    <dgm:pt modelId="{2919B54C-10F9-4F7B-AC45-0E733268C6D4}" type="parTrans" cxnId="{FEE49EF6-5F2F-4288-A864-80BA806F7786}">
      <dgm:prSet/>
      <dgm:spPr/>
      <dgm:t>
        <a:bodyPr/>
        <a:lstStyle/>
        <a:p>
          <a:endParaRPr lang="es-MX"/>
        </a:p>
      </dgm:t>
    </dgm:pt>
    <dgm:pt modelId="{3D0764C0-4AC6-44CD-8400-7176711240EC}" type="sibTrans" cxnId="{FEE49EF6-5F2F-4288-A864-80BA806F7786}">
      <dgm:prSet/>
      <dgm:spPr/>
      <dgm:t>
        <a:bodyPr/>
        <a:lstStyle/>
        <a:p>
          <a:endParaRPr lang="es-MX"/>
        </a:p>
      </dgm:t>
    </dgm:pt>
    <dgm:pt modelId="{0FFFEDAF-EFD4-4538-AE01-E3EF563C248B}">
      <dgm:prSet phldrT="[Texto]" custT="1"/>
      <dgm:spPr/>
      <dgm:t>
        <a:bodyPr/>
        <a:lstStyle/>
        <a:p>
          <a:pPr algn="just"/>
          <a:r>
            <a:rPr lang="es-MX" sz="1400" dirty="0" smtClean="0"/>
            <a:t>Establecer con claridad los objetivos del </a:t>
          </a:r>
          <a:r>
            <a:rPr lang="es-MX" sz="1400" dirty="0" err="1" smtClean="0"/>
            <a:t>Pp</a:t>
          </a:r>
          <a:r>
            <a:rPr lang="es-MX" sz="1400" dirty="0" smtClean="0"/>
            <a:t> y su alineación con los objetivos de la planeación nacional y sectorial.</a:t>
          </a:r>
          <a:endParaRPr lang="es-MX" sz="1400" dirty="0"/>
        </a:p>
      </dgm:t>
    </dgm:pt>
    <dgm:pt modelId="{E09106FB-E3DC-454D-8AA3-D16C7E90629B}" type="parTrans" cxnId="{CCF97C63-B8EC-457E-B890-6513EEAB42C9}">
      <dgm:prSet/>
      <dgm:spPr/>
      <dgm:t>
        <a:bodyPr/>
        <a:lstStyle/>
        <a:p>
          <a:endParaRPr lang="es-MX"/>
        </a:p>
      </dgm:t>
    </dgm:pt>
    <dgm:pt modelId="{0EB3FD9E-7C8C-4C6D-BC08-98411905C59C}" type="sibTrans" cxnId="{CCF97C63-B8EC-457E-B890-6513EEAB42C9}">
      <dgm:prSet/>
      <dgm:spPr/>
      <dgm:t>
        <a:bodyPr/>
        <a:lstStyle/>
        <a:p>
          <a:endParaRPr lang="es-MX"/>
        </a:p>
      </dgm:t>
    </dgm:pt>
    <dgm:pt modelId="{209AA669-70E2-45E4-A8E2-9761098E6542}">
      <dgm:prSet phldrT="[Texto]" custT="1"/>
      <dgm:spPr/>
      <dgm:t>
        <a:bodyPr/>
        <a:lstStyle/>
        <a:p>
          <a:pPr algn="just"/>
          <a:r>
            <a:rPr lang="es-MX" sz="1400" dirty="0" smtClean="0"/>
            <a:t>Incorporar los indicadores que miden los objetivos y resultados esperados, que son también un referente para el seguimiento y la evaluación.</a:t>
          </a:r>
          <a:endParaRPr lang="es-MX" sz="1400" dirty="0"/>
        </a:p>
      </dgm:t>
    </dgm:pt>
    <dgm:pt modelId="{74A1D07E-65E7-42AD-B6C3-5D572254683D}" type="parTrans" cxnId="{1EDBD00D-AAEA-4391-82C5-80FE13306981}">
      <dgm:prSet/>
      <dgm:spPr/>
      <dgm:t>
        <a:bodyPr/>
        <a:lstStyle/>
        <a:p>
          <a:endParaRPr lang="es-MX"/>
        </a:p>
      </dgm:t>
    </dgm:pt>
    <dgm:pt modelId="{AF3A2B21-6C78-4AE9-B6C8-DF0E4E819BFC}" type="sibTrans" cxnId="{1EDBD00D-AAEA-4391-82C5-80FE13306981}">
      <dgm:prSet/>
      <dgm:spPr/>
      <dgm:t>
        <a:bodyPr/>
        <a:lstStyle/>
        <a:p>
          <a:endParaRPr lang="es-MX"/>
        </a:p>
      </dgm:t>
    </dgm:pt>
    <dgm:pt modelId="{DB9C9E21-DFCF-418F-B60D-0538707D5CE5}">
      <dgm:prSet phldrT="[Texto]" phldr="1"/>
      <dgm:spPr/>
      <dgm:t>
        <a:bodyPr/>
        <a:lstStyle/>
        <a:p>
          <a:endParaRPr lang="es-MX" dirty="0"/>
        </a:p>
      </dgm:t>
    </dgm:pt>
    <dgm:pt modelId="{D6A38A62-7C26-475E-A641-A35E1DDC99FA}" type="parTrans" cxnId="{EE1D749C-AF74-45EE-BB89-E3048A44EE55}">
      <dgm:prSet/>
      <dgm:spPr/>
      <dgm:t>
        <a:bodyPr/>
        <a:lstStyle/>
        <a:p>
          <a:endParaRPr lang="es-MX"/>
        </a:p>
      </dgm:t>
    </dgm:pt>
    <dgm:pt modelId="{AC3FE79A-DE4C-4303-8626-C085C26E20AC}" type="sibTrans" cxnId="{EE1D749C-AF74-45EE-BB89-E3048A44EE55}">
      <dgm:prSet/>
      <dgm:spPr/>
      <dgm:t>
        <a:bodyPr/>
        <a:lstStyle/>
        <a:p>
          <a:endParaRPr lang="es-MX"/>
        </a:p>
      </dgm:t>
    </dgm:pt>
    <dgm:pt modelId="{0DA119DE-A6DA-45F8-887F-340CE4441581}">
      <dgm:prSet phldrT="[Texto]" custT="1"/>
      <dgm:spPr/>
      <dgm:t>
        <a:bodyPr/>
        <a:lstStyle/>
        <a:p>
          <a:pPr algn="just"/>
          <a:r>
            <a:rPr lang="es-MX" sz="1600" dirty="0" smtClean="0"/>
            <a:t> </a:t>
          </a:r>
          <a:r>
            <a:rPr lang="es-MX" sz="1400" dirty="0" smtClean="0"/>
            <a:t>Identificar los medios para obtener y verificar la información de los indicadores.</a:t>
          </a:r>
          <a:endParaRPr lang="es-MX" sz="1400" dirty="0"/>
        </a:p>
      </dgm:t>
    </dgm:pt>
    <dgm:pt modelId="{02608FE8-D285-453D-AA39-A37853C7E55B}" type="parTrans" cxnId="{8006B421-67B4-44FB-BB92-B00F8A0647A2}">
      <dgm:prSet/>
      <dgm:spPr/>
      <dgm:t>
        <a:bodyPr/>
        <a:lstStyle/>
        <a:p>
          <a:endParaRPr lang="es-MX"/>
        </a:p>
      </dgm:t>
    </dgm:pt>
    <dgm:pt modelId="{8ABFB8E3-F8AB-43F2-AEC7-4B612A92DA4F}" type="sibTrans" cxnId="{8006B421-67B4-44FB-BB92-B00F8A0647A2}">
      <dgm:prSet/>
      <dgm:spPr/>
      <dgm:t>
        <a:bodyPr/>
        <a:lstStyle/>
        <a:p>
          <a:endParaRPr lang="es-MX"/>
        </a:p>
      </dgm:t>
    </dgm:pt>
    <dgm:pt modelId="{B3A60CA9-D2FA-412A-8F1D-608A0424432E}">
      <dgm:prSet phldrT="[Texto]" custT="1"/>
      <dgm:spPr/>
      <dgm:t>
        <a:bodyPr/>
        <a:lstStyle/>
        <a:p>
          <a:pPr algn="just"/>
          <a:r>
            <a:rPr lang="es-MX" sz="1400" dirty="0" smtClean="0"/>
            <a:t>Describir los bienes y servicios que entrega el programa a la sociedad, para cumplir su objetivo, así como las actividades e insumos para producirlos.</a:t>
          </a:r>
          <a:endParaRPr lang="es-MX" sz="1400" dirty="0"/>
        </a:p>
      </dgm:t>
    </dgm:pt>
    <dgm:pt modelId="{C4C189AB-44BD-498F-89C9-94AD664DC7F0}" type="parTrans" cxnId="{1D40E1FE-73DD-4B73-9607-86DA576EA0EA}">
      <dgm:prSet/>
      <dgm:spPr/>
      <dgm:t>
        <a:bodyPr/>
        <a:lstStyle/>
        <a:p>
          <a:endParaRPr lang="es-MX"/>
        </a:p>
      </dgm:t>
    </dgm:pt>
    <dgm:pt modelId="{CAE6AAF3-F3E3-4FC3-80B4-DFB9F3C43C71}" type="sibTrans" cxnId="{1D40E1FE-73DD-4B73-9607-86DA576EA0EA}">
      <dgm:prSet/>
      <dgm:spPr/>
      <dgm:t>
        <a:bodyPr/>
        <a:lstStyle/>
        <a:p>
          <a:endParaRPr lang="es-MX"/>
        </a:p>
      </dgm:t>
    </dgm:pt>
    <dgm:pt modelId="{2ACAB3B6-49EA-434A-BF4E-1A8CA5F14E1F}">
      <dgm:prSet phldrT="[Texto]" phldr="1"/>
      <dgm:spPr/>
      <dgm:t>
        <a:bodyPr/>
        <a:lstStyle/>
        <a:p>
          <a:endParaRPr lang="es-MX"/>
        </a:p>
      </dgm:t>
    </dgm:pt>
    <dgm:pt modelId="{C9B20985-05DC-4E91-806A-AA8A8C44BF89}" type="parTrans" cxnId="{4026FE1F-B78F-48FC-A387-6C0F69DFF74C}">
      <dgm:prSet/>
      <dgm:spPr/>
      <dgm:t>
        <a:bodyPr/>
        <a:lstStyle/>
        <a:p>
          <a:endParaRPr lang="es-MX"/>
        </a:p>
      </dgm:t>
    </dgm:pt>
    <dgm:pt modelId="{86A9B86C-8C5D-4DFC-866C-927968C3A5AA}" type="sibTrans" cxnId="{4026FE1F-B78F-48FC-A387-6C0F69DFF74C}">
      <dgm:prSet/>
      <dgm:spPr/>
      <dgm:t>
        <a:bodyPr/>
        <a:lstStyle/>
        <a:p>
          <a:endParaRPr lang="es-MX"/>
        </a:p>
      </dgm:t>
    </dgm:pt>
    <dgm:pt modelId="{922648D7-C343-4A0D-91E7-A27353671CC2}">
      <dgm:prSet phldrT="[Texto]" custT="1"/>
      <dgm:spPr/>
      <dgm:t>
        <a:bodyPr/>
        <a:lstStyle/>
        <a:p>
          <a:pPr algn="just"/>
          <a:r>
            <a:rPr lang="es-MX" sz="1400" dirty="0" smtClean="0"/>
            <a:t>Incluir supuestos sobre los riesgos y contingencias que pueden afectar el desempeño del programa.</a:t>
          </a:r>
          <a:endParaRPr lang="es-MX" sz="1400" dirty="0"/>
        </a:p>
      </dgm:t>
    </dgm:pt>
    <dgm:pt modelId="{80195D44-1679-451A-9202-B1EC56081DAF}" type="parTrans" cxnId="{B4D06DF8-5791-4557-BFDB-5B436271C0E8}">
      <dgm:prSet/>
      <dgm:spPr/>
      <dgm:t>
        <a:bodyPr/>
        <a:lstStyle/>
        <a:p>
          <a:endParaRPr lang="es-MX"/>
        </a:p>
      </dgm:t>
    </dgm:pt>
    <dgm:pt modelId="{8A4DD103-0D90-48C0-B551-2AB6765F47D4}" type="sibTrans" cxnId="{B4D06DF8-5791-4557-BFDB-5B436271C0E8}">
      <dgm:prSet/>
      <dgm:spPr/>
      <dgm:t>
        <a:bodyPr/>
        <a:lstStyle/>
        <a:p>
          <a:endParaRPr lang="es-MX"/>
        </a:p>
      </dgm:t>
    </dgm:pt>
    <dgm:pt modelId="{ADB6C84C-7AF5-4BD8-B1E7-1B6F8BE0D93B}">
      <dgm:prSet phldrT="[Texto]" phldr="1"/>
      <dgm:spPr/>
      <dgm:t>
        <a:bodyPr/>
        <a:lstStyle/>
        <a:p>
          <a:pPr algn="l"/>
          <a:endParaRPr lang="es-MX" sz="1900" dirty="0"/>
        </a:p>
      </dgm:t>
    </dgm:pt>
    <dgm:pt modelId="{8E362140-AFEE-4DBA-8D3C-E32CBFA2FA2F}" type="parTrans" cxnId="{AD5F42E6-EC4D-4A65-BAD7-14B1861F10E1}">
      <dgm:prSet/>
      <dgm:spPr/>
      <dgm:t>
        <a:bodyPr/>
        <a:lstStyle/>
        <a:p>
          <a:endParaRPr lang="es-MX"/>
        </a:p>
      </dgm:t>
    </dgm:pt>
    <dgm:pt modelId="{9A053027-A397-4FAC-BAD7-B458B6410BCD}" type="sibTrans" cxnId="{AD5F42E6-EC4D-4A65-BAD7-14B1861F10E1}">
      <dgm:prSet/>
      <dgm:spPr/>
      <dgm:t>
        <a:bodyPr/>
        <a:lstStyle/>
        <a:p>
          <a:endParaRPr lang="es-MX"/>
        </a:p>
      </dgm:t>
    </dgm:pt>
    <dgm:pt modelId="{C3EBECA2-BA5D-443B-9FFB-50852700B5AA}" type="pres">
      <dgm:prSet presAssocID="{14997F72-B7F0-4E80-B3E2-8D50BF5FBDA1}" presName="Name0" presStyleCnt="0">
        <dgm:presLayoutVars>
          <dgm:chMax val="7"/>
          <dgm:dir/>
          <dgm:animLvl val="lvl"/>
          <dgm:resizeHandles val="exact"/>
        </dgm:presLayoutVars>
      </dgm:prSet>
      <dgm:spPr/>
      <dgm:t>
        <a:bodyPr/>
        <a:lstStyle/>
        <a:p>
          <a:endParaRPr lang="es-MX"/>
        </a:p>
      </dgm:t>
    </dgm:pt>
    <dgm:pt modelId="{CF0EE692-D213-4ADA-AA5E-C81BFD73A1EC}" type="pres">
      <dgm:prSet presAssocID="{596CA857-7DAA-4A03-A2A9-584C6DDF183A}" presName="circle1" presStyleLbl="node1" presStyleIdx="0" presStyleCnt="3"/>
      <dgm:spPr/>
    </dgm:pt>
    <dgm:pt modelId="{32122036-AA3C-4A6D-B1F6-784CC1954674}" type="pres">
      <dgm:prSet presAssocID="{596CA857-7DAA-4A03-A2A9-584C6DDF183A}" presName="space" presStyleCnt="0"/>
      <dgm:spPr/>
    </dgm:pt>
    <dgm:pt modelId="{C11C3311-D6D9-489D-921D-A03B39E63D2C}" type="pres">
      <dgm:prSet presAssocID="{596CA857-7DAA-4A03-A2A9-584C6DDF183A}" presName="rect1" presStyleLbl="alignAcc1" presStyleIdx="0" presStyleCnt="3"/>
      <dgm:spPr/>
      <dgm:t>
        <a:bodyPr/>
        <a:lstStyle/>
        <a:p>
          <a:endParaRPr lang="es-MX"/>
        </a:p>
      </dgm:t>
    </dgm:pt>
    <dgm:pt modelId="{E4A2A916-E41F-4E15-9E85-D4E99F317647}" type="pres">
      <dgm:prSet presAssocID="{DB9C9E21-DFCF-418F-B60D-0538707D5CE5}" presName="vertSpace2" presStyleLbl="node1" presStyleIdx="0" presStyleCnt="3"/>
      <dgm:spPr/>
    </dgm:pt>
    <dgm:pt modelId="{B1D3DB20-D41F-4442-B912-79953E95E29E}" type="pres">
      <dgm:prSet presAssocID="{DB9C9E21-DFCF-418F-B60D-0538707D5CE5}" presName="circle2" presStyleLbl="node1" presStyleIdx="1" presStyleCnt="3"/>
      <dgm:spPr/>
    </dgm:pt>
    <dgm:pt modelId="{58863534-22A7-484C-81F2-F0032B086DE5}" type="pres">
      <dgm:prSet presAssocID="{DB9C9E21-DFCF-418F-B60D-0538707D5CE5}" presName="rect2" presStyleLbl="alignAcc1" presStyleIdx="1" presStyleCnt="3"/>
      <dgm:spPr/>
      <dgm:t>
        <a:bodyPr/>
        <a:lstStyle/>
        <a:p>
          <a:endParaRPr lang="es-MX"/>
        </a:p>
      </dgm:t>
    </dgm:pt>
    <dgm:pt modelId="{083004EB-F358-4676-949C-610517B0BCBF}" type="pres">
      <dgm:prSet presAssocID="{2ACAB3B6-49EA-434A-BF4E-1A8CA5F14E1F}" presName="vertSpace3" presStyleLbl="node1" presStyleIdx="1" presStyleCnt="3"/>
      <dgm:spPr/>
    </dgm:pt>
    <dgm:pt modelId="{4A7D62C1-BBD3-4B4A-B01B-1BB1A046538C}" type="pres">
      <dgm:prSet presAssocID="{2ACAB3B6-49EA-434A-BF4E-1A8CA5F14E1F}" presName="circle3" presStyleLbl="node1" presStyleIdx="2" presStyleCnt="3"/>
      <dgm:spPr/>
    </dgm:pt>
    <dgm:pt modelId="{BA46293B-8EDA-4943-81F7-58AEB07BB676}" type="pres">
      <dgm:prSet presAssocID="{2ACAB3B6-49EA-434A-BF4E-1A8CA5F14E1F}" presName="rect3" presStyleLbl="alignAcc1" presStyleIdx="2" presStyleCnt="3"/>
      <dgm:spPr/>
      <dgm:t>
        <a:bodyPr/>
        <a:lstStyle/>
        <a:p>
          <a:endParaRPr lang="es-MX"/>
        </a:p>
      </dgm:t>
    </dgm:pt>
    <dgm:pt modelId="{87B60997-1483-4733-B1C3-80E240967D4E}" type="pres">
      <dgm:prSet presAssocID="{596CA857-7DAA-4A03-A2A9-584C6DDF183A}" presName="rect1ParTx" presStyleLbl="alignAcc1" presStyleIdx="2" presStyleCnt="3">
        <dgm:presLayoutVars>
          <dgm:chMax val="1"/>
          <dgm:bulletEnabled val="1"/>
        </dgm:presLayoutVars>
      </dgm:prSet>
      <dgm:spPr/>
      <dgm:t>
        <a:bodyPr/>
        <a:lstStyle/>
        <a:p>
          <a:endParaRPr lang="es-MX"/>
        </a:p>
      </dgm:t>
    </dgm:pt>
    <dgm:pt modelId="{F3032701-9D86-4826-B97D-407E3EE0A044}" type="pres">
      <dgm:prSet presAssocID="{596CA857-7DAA-4A03-A2A9-584C6DDF183A}" presName="rect1ChTx" presStyleLbl="alignAcc1" presStyleIdx="2" presStyleCnt="3" custScaleX="176191" custLinFactNeighborX="-52642">
        <dgm:presLayoutVars>
          <dgm:bulletEnabled val="1"/>
        </dgm:presLayoutVars>
      </dgm:prSet>
      <dgm:spPr/>
      <dgm:t>
        <a:bodyPr/>
        <a:lstStyle/>
        <a:p>
          <a:endParaRPr lang="es-MX"/>
        </a:p>
      </dgm:t>
    </dgm:pt>
    <dgm:pt modelId="{02ACC068-557B-42E8-B586-A6E573125C98}" type="pres">
      <dgm:prSet presAssocID="{DB9C9E21-DFCF-418F-B60D-0538707D5CE5}" presName="rect2ParTx" presStyleLbl="alignAcc1" presStyleIdx="2" presStyleCnt="3">
        <dgm:presLayoutVars>
          <dgm:chMax val="1"/>
          <dgm:bulletEnabled val="1"/>
        </dgm:presLayoutVars>
      </dgm:prSet>
      <dgm:spPr/>
      <dgm:t>
        <a:bodyPr/>
        <a:lstStyle/>
        <a:p>
          <a:endParaRPr lang="es-MX"/>
        </a:p>
      </dgm:t>
    </dgm:pt>
    <dgm:pt modelId="{39C37621-CFE8-4596-BDB1-4D697356B04E}" type="pres">
      <dgm:prSet presAssocID="{DB9C9E21-DFCF-418F-B60D-0538707D5CE5}" presName="rect2ChTx" presStyleLbl="alignAcc1" presStyleIdx="2" presStyleCnt="3" custScaleX="171783" custLinFactNeighborX="-54846" custLinFactNeighborY="-364">
        <dgm:presLayoutVars>
          <dgm:bulletEnabled val="1"/>
        </dgm:presLayoutVars>
      </dgm:prSet>
      <dgm:spPr/>
      <dgm:t>
        <a:bodyPr/>
        <a:lstStyle/>
        <a:p>
          <a:endParaRPr lang="es-MX"/>
        </a:p>
      </dgm:t>
    </dgm:pt>
    <dgm:pt modelId="{C745204F-1B28-4A90-B781-55186A0BED43}" type="pres">
      <dgm:prSet presAssocID="{2ACAB3B6-49EA-434A-BF4E-1A8CA5F14E1F}" presName="rect3ParTx" presStyleLbl="alignAcc1" presStyleIdx="2" presStyleCnt="3">
        <dgm:presLayoutVars>
          <dgm:chMax val="1"/>
          <dgm:bulletEnabled val="1"/>
        </dgm:presLayoutVars>
      </dgm:prSet>
      <dgm:spPr/>
      <dgm:t>
        <a:bodyPr/>
        <a:lstStyle/>
        <a:p>
          <a:endParaRPr lang="es-MX"/>
        </a:p>
      </dgm:t>
    </dgm:pt>
    <dgm:pt modelId="{9BE094E1-86DD-4A24-BBC2-78D2E83DD172}" type="pres">
      <dgm:prSet presAssocID="{2ACAB3B6-49EA-434A-BF4E-1A8CA5F14E1F}" presName="rect3ChTx" presStyleLbl="alignAcc1" presStyleIdx="2" presStyleCnt="3" custScaleX="176241" custLinFactNeighborX="-52617" custLinFactNeighborY="-728">
        <dgm:presLayoutVars>
          <dgm:bulletEnabled val="1"/>
        </dgm:presLayoutVars>
      </dgm:prSet>
      <dgm:spPr/>
      <dgm:t>
        <a:bodyPr/>
        <a:lstStyle/>
        <a:p>
          <a:endParaRPr lang="es-MX"/>
        </a:p>
      </dgm:t>
    </dgm:pt>
  </dgm:ptLst>
  <dgm:cxnLst>
    <dgm:cxn modelId="{1D40E1FE-73DD-4B73-9607-86DA576EA0EA}" srcId="{DB9C9E21-DFCF-418F-B60D-0538707D5CE5}" destId="{B3A60CA9-D2FA-412A-8F1D-608A0424432E}" srcOrd="1" destOrd="0" parTransId="{C4C189AB-44BD-498F-89C9-94AD664DC7F0}" sibTransId="{CAE6AAF3-F3E3-4FC3-80B4-DFB9F3C43C71}"/>
    <dgm:cxn modelId="{213423D4-68C5-452E-8156-F958EDB0D16E}" type="presOf" srcId="{DB9C9E21-DFCF-418F-B60D-0538707D5CE5}" destId="{02ACC068-557B-42E8-B586-A6E573125C98}" srcOrd="1" destOrd="0" presId="urn:microsoft.com/office/officeart/2005/8/layout/target3"/>
    <dgm:cxn modelId="{EC213BF2-F50D-4EC5-8319-570B59F579D1}" type="presOf" srcId="{922648D7-C343-4A0D-91E7-A27353671CC2}" destId="{9BE094E1-86DD-4A24-BBC2-78D2E83DD172}" srcOrd="0" destOrd="0" presId="urn:microsoft.com/office/officeart/2005/8/layout/target3"/>
    <dgm:cxn modelId="{C8F18C90-1408-4758-B859-883ED2B4065C}" type="presOf" srcId="{596CA857-7DAA-4A03-A2A9-584C6DDF183A}" destId="{C11C3311-D6D9-489D-921D-A03B39E63D2C}" srcOrd="0" destOrd="0" presId="urn:microsoft.com/office/officeart/2005/8/layout/target3"/>
    <dgm:cxn modelId="{8EE41307-DFF2-4FD6-8569-CB01D22A7774}" type="presOf" srcId="{B3A60CA9-D2FA-412A-8F1D-608A0424432E}" destId="{39C37621-CFE8-4596-BDB1-4D697356B04E}" srcOrd="0" destOrd="1" presId="urn:microsoft.com/office/officeart/2005/8/layout/target3"/>
    <dgm:cxn modelId="{8006B421-67B4-44FB-BB92-B00F8A0647A2}" srcId="{DB9C9E21-DFCF-418F-B60D-0538707D5CE5}" destId="{0DA119DE-A6DA-45F8-887F-340CE4441581}" srcOrd="0" destOrd="0" parTransId="{02608FE8-D285-453D-AA39-A37853C7E55B}" sibTransId="{8ABFB8E3-F8AB-43F2-AEC7-4B612A92DA4F}"/>
    <dgm:cxn modelId="{CCD19AD1-ADF2-4D28-8F00-B851980A88ED}" type="presOf" srcId="{DB9C9E21-DFCF-418F-B60D-0538707D5CE5}" destId="{58863534-22A7-484C-81F2-F0032B086DE5}" srcOrd="0" destOrd="0" presId="urn:microsoft.com/office/officeart/2005/8/layout/target3"/>
    <dgm:cxn modelId="{FEE49EF6-5F2F-4288-A864-80BA806F7786}" srcId="{14997F72-B7F0-4E80-B3E2-8D50BF5FBDA1}" destId="{596CA857-7DAA-4A03-A2A9-584C6DDF183A}" srcOrd="0" destOrd="0" parTransId="{2919B54C-10F9-4F7B-AC45-0E733268C6D4}" sibTransId="{3D0764C0-4AC6-44CD-8400-7176711240EC}"/>
    <dgm:cxn modelId="{D8463163-7DBB-4CEC-A470-17FB180063EB}" type="presOf" srcId="{0FFFEDAF-EFD4-4538-AE01-E3EF563C248B}" destId="{F3032701-9D86-4826-B97D-407E3EE0A044}" srcOrd="0" destOrd="0" presId="urn:microsoft.com/office/officeart/2005/8/layout/target3"/>
    <dgm:cxn modelId="{1EDBD00D-AAEA-4391-82C5-80FE13306981}" srcId="{596CA857-7DAA-4A03-A2A9-584C6DDF183A}" destId="{209AA669-70E2-45E4-A8E2-9761098E6542}" srcOrd="1" destOrd="0" parTransId="{74A1D07E-65E7-42AD-B6C3-5D572254683D}" sibTransId="{AF3A2B21-6C78-4AE9-B6C8-DF0E4E819BFC}"/>
    <dgm:cxn modelId="{69784402-5835-4C33-8A6F-AAF1A3BEA129}" type="presOf" srcId="{0DA119DE-A6DA-45F8-887F-340CE4441581}" destId="{39C37621-CFE8-4596-BDB1-4D697356B04E}" srcOrd="0" destOrd="0" presId="urn:microsoft.com/office/officeart/2005/8/layout/target3"/>
    <dgm:cxn modelId="{585BEC92-BBE5-499B-8293-6D9C4F7FB628}" type="presOf" srcId="{14997F72-B7F0-4E80-B3E2-8D50BF5FBDA1}" destId="{C3EBECA2-BA5D-443B-9FFB-50852700B5AA}" srcOrd="0" destOrd="0" presId="urn:microsoft.com/office/officeart/2005/8/layout/target3"/>
    <dgm:cxn modelId="{4026FE1F-B78F-48FC-A387-6C0F69DFF74C}" srcId="{14997F72-B7F0-4E80-B3E2-8D50BF5FBDA1}" destId="{2ACAB3B6-49EA-434A-BF4E-1A8CA5F14E1F}" srcOrd="2" destOrd="0" parTransId="{C9B20985-05DC-4E91-806A-AA8A8C44BF89}" sibTransId="{86A9B86C-8C5D-4DFC-866C-927968C3A5AA}"/>
    <dgm:cxn modelId="{B4D06DF8-5791-4557-BFDB-5B436271C0E8}" srcId="{2ACAB3B6-49EA-434A-BF4E-1A8CA5F14E1F}" destId="{922648D7-C343-4A0D-91E7-A27353671CC2}" srcOrd="0" destOrd="0" parTransId="{80195D44-1679-451A-9202-B1EC56081DAF}" sibTransId="{8A4DD103-0D90-48C0-B551-2AB6765F47D4}"/>
    <dgm:cxn modelId="{58151E3C-FEE1-4135-8E21-7237E4E89A08}" type="presOf" srcId="{2ACAB3B6-49EA-434A-BF4E-1A8CA5F14E1F}" destId="{C745204F-1B28-4A90-B781-55186A0BED43}" srcOrd="1" destOrd="0" presId="urn:microsoft.com/office/officeart/2005/8/layout/target3"/>
    <dgm:cxn modelId="{EE1D749C-AF74-45EE-BB89-E3048A44EE55}" srcId="{14997F72-B7F0-4E80-B3E2-8D50BF5FBDA1}" destId="{DB9C9E21-DFCF-418F-B60D-0538707D5CE5}" srcOrd="1" destOrd="0" parTransId="{D6A38A62-7C26-475E-A641-A35E1DDC99FA}" sibTransId="{AC3FE79A-DE4C-4303-8626-C085C26E20AC}"/>
    <dgm:cxn modelId="{DCD3D553-0859-4B75-BF1A-AC4AE3681916}" type="presOf" srcId="{596CA857-7DAA-4A03-A2A9-584C6DDF183A}" destId="{87B60997-1483-4733-B1C3-80E240967D4E}" srcOrd="1" destOrd="0" presId="urn:microsoft.com/office/officeart/2005/8/layout/target3"/>
    <dgm:cxn modelId="{CCF97C63-B8EC-457E-B890-6513EEAB42C9}" srcId="{596CA857-7DAA-4A03-A2A9-584C6DDF183A}" destId="{0FFFEDAF-EFD4-4538-AE01-E3EF563C248B}" srcOrd="0" destOrd="0" parTransId="{E09106FB-E3DC-454D-8AA3-D16C7E90629B}" sibTransId="{0EB3FD9E-7C8C-4C6D-BC08-98411905C59C}"/>
    <dgm:cxn modelId="{169321CF-E015-4863-A306-D4D36132F9BA}" type="presOf" srcId="{2ACAB3B6-49EA-434A-BF4E-1A8CA5F14E1F}" destId="{BA46293B-8EDA-4943-81F7-58AEB07BB676}" srcOrd="0" destOrd="0" presId="urn:microsoft.com/office/officeart/2005/8/layout/target3"/>
    <dgm:cxn modelId="{A68E03F4-2388-48D4-8570-AAE6A492CF94}" type="presOf" srcId="{209AA669-70E2-45E4-A8E2-9761098E6542}" destId="{F3032701-9D86-4826-B97D-407E3EE0A044}" srcOrd="0" destOrd="1" presId="urn:microsoft.com/office/officeart/2005/8/layout/target3"/>
    <dgm:cxn modelId="{AD5F42E6-EC4D-4A65-BAD7-14B1861F10E1}" srcId="{2ACAB3B6-49EA-434A-BF4E-1A8CA5F14E1F}" destId="{ADB6C84C-7AF5-4BD8-B1E7-1B6F8BE0D93B}" srcOrd="1" destOrd="0" parTransId="{8E362140-AFEE-4DBA-8D3C-E32CBFA2FA2F}" sibTransId="{9A053027-A397-4FAC-BAD7-B458B6410BCD}"/>
    <dgm:cxn modelId="{EE5F23AE-7F41-4FE8-A374-B5049047003B}" type="presOf" srcId="{ADB6C84C-7AF5-4BD8-B1E7-1B6F8BE0D93B}" destId="{9BE094E1-86DD-4A24-BBC2-78D2E83DD172}" srcOrd="0" destOrd="1" presId="urn:microsoft.com/office/officeart/2005/8/layout/target3"/>
    <dgm:cxn modelId="{EACE9FA6-D180-4B9B-9D2B-57FD454CFBF6}" type="presParOf" srcId="{C3EBECA2-BA5D-443B-9FFB-50852700B5AA}" destId="{CF0EE692-D213-4ADA-AA5E-C81BFD73A1EC}" srcOrd="0" destOrd="0" presId="urn:microsoft.com/office/officeart/2005/8/layout/target3"/>
    <dgm:cxn modelId="{E585A1EC-0751-4F26-83A8-5AFECDA75B75}" type="presParOf" srcId="{C3EBECA2-BA5D-443B-9FFB-50852700B5AA}" destId="{32122036-AA3C-4A6D-B1F6-784CC1954674}" srcOrd="1" destOrd="0" presId="urn:microsoft.com/office/officeart/2005/8/layout/target3"/>
    <dgm:cxn modelId="{49B30700-F7F5-4056-98B0-6FD7AC2CAB94}" type="presParOf" srcId="{C3EBECA2-BA5D-443B-9FFB-50852700B5AA}" destId="{C11C3311-D6D9-489D-921D-A03B39E63D2C}" srcOrd="2" destOrd="0" presId="urn:microsoft.com/office/officeart/2005/8/layout/target3"/>
    <dgm:cxn modelId="{7DEBBFF7-7320-4135-BC60-B4E511081F19}" type="presParOf" srcId="{C3EBECA2-BA5D-443B-9FFB-50852700B5AA}" destId="{E4A2A916-E41F-4E15-9E85-D4E99F317647}" srcOrd="3" destOrd="0" presId="urn:microsoft.com/office/officeart/2005/8/layout/target3"/>
    <dgm:cxn modelId="{9D7FDA8E-0D27-43FE-AECA-AA764307A452}" type="presParOf" srcId="{C3EBECA2-BA5D-443B-9FFB-50852700B5AA}" destId="{B1D3DB20-D41F-4442-B912-79953E95E29E}" srcOrd="4" destOrd="0" presId="urn:microsoft.com/office/officeart/2005/8/layout/target3"/>
    <dgm:cxn modelId="{55788AC8-DF55-4910-A401-CF1467273BC1}" type="presParOf" srcId="{C3EBECA2-BA5D-443B-9FFB-50852700B5AA}" destId="{58863534-22A7-484C-81F2-F0032B086DE5}" srcOrd="5" destOrd="0" presId="urn:microsoft.com/office/officeart/2005/8/layout/target3"/>
    <dgm:cxn modelId="{E010FD5F-AFF9-491D-89C3-611CA5043E64}" type="presParOf" srcId="{C3EBECA2-BA5D-443B-9FFB-50852700B5AA}" destId="{083004EB-F358-4676-949C-610517B0BCBF}" srcOrd="6" destOrd="0" presId="urn:microsoft.com/office/officeart/2005/8/layout/target3"/>
    <dgm:cxn modelId="{29541A22-27A9-48F4-8075-A71CD5341066}" type="presParOf" srcId="{C3EBECA2-BA5D-443B-9FFB-50852700B5AA}" destId="{4A7D62C1-BBD3-4B4A-B01B-1BB1A046538C}" srcOrd="7" destOrd="0" presId="urn:microsoft.com/office/officeart/2005/8/layout/target3"/>
    <dgm:cxn modelId="{CB8CB72C-718D-4D9E-A496-16625F8D0395}" type="presParOf" srcId="{C3EBECA2-BA5D-443B-9FFB-50852700B5AA}" destId="{BA46293B-8EDA-4943-81F7-58AEB07BB676}" srcOrd="8" destOrd="0" presId="urn:microsoft.com/office/officeart/2005/8/layout/target3"/>
    <dgm:cxn modelId="{9152B829-3C7C-461F-B211-B06DB12622B5}" type="presParOf" srcId="{C3EBECA2-BA5D-443B-9FFB-50852700B5AA}" destId="{87B60997-1483-4733-B1C3-80E240967D4E}" srcOrd="9" destOrd="0" presId="urn:microsoft.com/office/officeart/2005/8/layout/target3"/>
    <dgm:cxn modelId="{C0473854-AA30-423C-9B0D-00BFF6A0F46A}" type="presParOf" srcId="{C3EBECA2-BA5D-443B-9FFB-50852700B5AA}" destId="{F3032701-9D86-4826-B97D-407E3EE0A044}" srcOrd="10" destOrd="0" presId="urn:microsoft.com/office/officeart/2005/8/layout/target3"/>
    <dgm:cxn modelId="{F301230E-4C71-4601-A577-F669E4BD19F7}" type="presParOf" srcId="{C3EBECA2-BA5D-443B-9FFB-50852700B5AA}" destId="{02ACC068-557B-42E8-B586-A6E573125C98}" srcOrd="11" destOrd="0" presId="urn:microsoft.com/office/officeart/2005/8/layout/target3"/>
    <dgm:cxn modelId="{C2171D8C-C76E-4505-861D-D8D3836C78FF}" type="presParOf" srcId="{C3EBECA2-BA5D-443B-9FFB-50852700B5AA}" destId="{39C37621-CFE8-4596-BDB1-4D697356B04E}" srcOrd="12" destOrd="0" presId="urn:microsoft.com/office/officeart/2005/8/layout/target3"/>
    <dgm:cxn modelId="{D4456E2E-E8B5-40E2-94C9-D81BA8E958E4}" type="presParOf" srcId="{C3EBECA2-BA5D-443B-9FFB-50852700B5AA}" destId="{C745204F-1B28-4A90-B781-55186A0BED43}" srcOrd="13" destOrd="0" presId="urn:microsoft.com/office/officeart/2005/8/layout/target3"/>
    <dgm:cxn modelId="{71EC6039-5CBD-43C9-9AD1-E004C33D145A}" type="presParOf" srcId="{C3EBECA2-BA5D-443B-9FFB-50852700B5AA}" destId="{9BE094E1-86DD-4A24-BBC2-78D2E83DD172}" srcOrd="14"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6571013-A693-41F6-B32C-CEE70ADB319F}" type="doc">
      <dgm:prSet loTypeId="urn:microsoft.com/office/officeart/2009/layout/ReverseList" loCatId="relationship" qsTypeId="urn:microsoft.com/office/officeart/2005/8/quickstyle/simple1" qsCatId="simple" csTypeId="urn:microsoft.com/office/officeart/2005/8/colors/accent1_2" csCatId="accent1" phldr="1"/>
      <dgm:spPr/>
      <dgm:t>
        <a:bodyPr/>
        <a:lstStyle/>
        <a:p>
          <a:endParaRPr lang="es-MX"/>
        </a:p>
      </dgm:t>
    </dgm:pt>
    <dgm:pt modelId="{19F9C64A-7EF7-4460-89F3-F3F09BB062E9}">
      <dgm:prSet phldrT="[Texto]"/>
      <dgm:spPr>
        <a:solidFill>
          <a:schemeClr val="bg1">
            <a:lumMod val="85000"/>
          </a:schemeClr>
        </a:solidFill>
      </dgm:spPr>
      <dgm:t>
        <a:bodyPr/>
        <a:lstStyle/>
        <a:p>
          <a:pPr algn="just">
            <a:lnSpc>
              <a:spcPct val="150000"/>
            </a:lnSpc>
          </a:pPr>
          <a:r>
            <a:rPr lang="es-MX" b="1" dirty="0" smtClean="0"/>
            <a:t>Objetivos:</a:t>
          </a:r>
        </a:p>
        <a:p>
          <a:pPr algn="just">
            <a:lnSpc>
              <a:spcPct val="150000"/>
            </a:lnSpc>
          </a:pPr>
          <a:r>
            <a:rPr lang="es-MX" dirty="0" smtClean="0"/>
            <a:t>• Uno para el nivel de Fin.</a:t>
          </a:r>
        </a:p>
        <a:p>
          <a:pPr algn="just">
            <a:lnSpc>
              <a:spcPct val="150000"/>
            </a:lnSpc>
          </a:pPr>
          <a:r>
            <a:rPr lang="es-MX" dirty="0" smtClean="0"/>
            <a:t>• Uno para el nivel de Propósito.</a:t>
          </a:r>
        </a:p>
        <a:p>
          <a:pPr algn="just">
            <a:lnSpc>
              <a:spcPct val="150000"/>
            </a:lnSpc>
          </a:pPr>
          <a:r>
            <a:rPr lang="es-MX" dirty="0" smtClean="0"/>
            <a:t>• A nivel de Componente, un objetivo por cada tipo de bien o servicio entregado.</a:t>
          </a:r>
        </a:p>
        <a:p>
          <a:pPr algn="just">
            <a:lnSpc>
              <a:spcPct val="150000"/>
            </a:lnSpc>
          </a:pPr>
          <a:r>
            <a:rPr lang="es-MX" dirty="0" smtClean="0"/>
            <a:t>• A nivel de Actividad los imprescindibles y más relevantes para la generación de los Componentes.</a:t>
          </a:r>
          <a:endParaRPr lang="es-MX" dirty="0"/>
        </a:p>
      </dgm:t>
    </dgm:pt>
    <dgm:pt modelId="{ED104AB7-0621-4A65-BD70-4760EACB2243}" type="parTrans" cxnId="{23DA6099-161A-4502-90E6-9139F3395B69}">
      <dgm:prSet/>
      <dgm:spPr/>
      <dgm:t>
        <a:bodyPr/>
        <a:lstStyle/>
        <a:p>
          <a:endParaRPr lang="es-MX"/>
        </a:p>
      </dgm:t>
    </dgm:pt>
    <dgm:pt modelId="{754F901C-0696-4630-B73E-831EE4827090}" type="sibTrans" cxnId="{23DA6099-161A-4502-90E6-9139F3395B69}">
      <dgm:prSet/>
      <dgm:spPr/>
      <dgm:t>
        <a:bodyPr/>
        <a:lstStyle/>
        <a:p>
          <a:endParaRPr lang="es-MX"/>
        </a:p>
      </dgm:t>
    </dgm:pt>
    <dgm:pt modelId="{1FA519B0-7DB4-4AD3-8D98-46F2C9AB2C57}">
      <dgm:prSet phldrT="[Texto]"/>
      <dgm:spPr>
        <a:solidFill>
          <a:schemeClr val="accent6">
            <a:lumMod val="60000"/>
            <a:lumOff val="40000"/>
          </a:schemeClr>
        </a:solidFill>
      </dgm:spPr>
      <dgm:t>
        <a:bodyPr/>
        <a:lstStyle/>
        <a:p>
          <a:pPr algn="just">
            <a:lnSpc>
              <a:spcPct val="150000"/>
            </a:lnSpc>
          </a:pPr>
          <a:r>
            <a:rPr lang="es-MX" b="1" dirty="0" smtClean="0"/>
            <a:t>Indicadores: </a:t>
          </a:r>
          <a:r>
            <a:rPr lang="es-MX" dirty="0" smtClean="0"/>
            <a:t>al menos un indicador por cada objetivo superior (Fin y Propósito) y el mínimo número para Componentes y Actividades que permita evaluar su logro. (Se considera que se tiene la información mínima sobre indicadores cuando cumplan con los elementos mínimos requeridos por la ficha técnica. Para mayor detalle referirse a la Guía de Indicadores Estratégicos.)</a:t>
          </a:r>
          <a:endParaRPr lang="es-MX" dirty="0"/>
        </a:p>
      </dgm:t>
    </dgm:pt>
    <dgm:pt modelId="{A3EB14EF-8357-4533-B144-CD654D93E2ED}" type="parTrans" cxnId="{AD626A3F-835D-4E46-A8E9-7A4CB9E7C289}">
      <dgm:prSet/>
      <dgm:spPr/>
      <dgm:t>
        <a:bodyPr/>
        <a:lstStyle/>
        <a:p>
          <a:endParaRPr lang="es-MX"/>
        </a:p>
      </dgm:t>
    </dgm:pt>
    <dgm:pt modelId="{2869BC27-43DA-411C-9C3B-62F5D6DD4F00}" type="sibTrans" cxnId="{AD626A3F-835D-4E46-A8E9-7A4CB9E7C289}">
      <dgm:prSet/>
      <dgm:spPr/>
      <dgm:t>
        <a:bodyPr/>
        <a:lstStyle/>
        <a:p>
          <a:endParaRPr lang="es-MX"/>
        </a:p>
      </dgm:t>
    </dgm:pt>
    <dgm:pt modelId="{1B2D98F1-F870-414F-8E06-56CCFE72858F}">
      <dgm:prSet/>
      <dgm:spPr/>
      <dgm:t>
        <a:bodyPr/>
        <a:lstStyle/>
        <a:p>
          <a:endParaRPr lang="es-MX"/>
        </a:p>
      </dgm:t>
    </dgm:pt>
    <dgm:pt modelId="{E749C223-DD54-4FCD-B8DE-27F7E3E71782}" type="parTrans" cxnId="{0976302A-5705-43F0-94C1-7AACEADFFA80}">
      <dgm:prSet/>
      <dgm:spPr/>
      <dgm:t>
        <a:bodyPr/>
        <a:lstStyle/>
        <a:p>
          <a:endParaRPr lang="es-MX"/>
        </a:p>
      </dgm:t>
    </dgm:pt>
    <dgm:pt modelId="{2BA8727E-CB72-49A2-B365-358FAF8838ED}" type="sibTrans" cxnId="{0976302A-5705-43F0-94C1-7AACEADFFA80}">
      <dgm:prSet/>
      <dgm:spPr/>
      <dgm:t>
        <a:bodyPr/>
        <a:lstStyle/>
        <a:p>
          <a:endParaRPr lang="es-MX"/>
        </a:p>
      </dgm:t>
    </dgm:pt>
    <dgm:pt modelId="{39DE5043-4C85-4FF3-9D63-3E25D7677EDA}" type="pres">
      <dgm:prSet presAssocID="{76571013-A693-41F6-B32C-CEE70ADB319F}" presName="Name0" presStyleCnt="0">
        <dgm:presLayoutVars>
          <dgm:chMax val="2"/>
          <dgm:chPref val="2"/>
          <dgm:animLvl val="lvl"/>
        </dgm:presLayoutVars>
      </dgm:prSet>
      <dgm:spPr/>
      <dgm:t>
        <a:bodyPr/>
        <a:lstStyle/>
        <a:p>
          <a:endParaRPr lang="es-MX"/>
        </a:p>
      </dgm:t>
    </dgm:pt>
    <dgm:pt modelId="{9CD6CA8F-B7D2-47E7-BE86-003AC9807CD1}" type="pres">
      <dgm:prSet presAssocID="{76571013-A693-41F6-B32C-CEE70ADB319F}" presName="LeftText" presStyleLbl="revTx" presStyleIdx="0" presStyleCnt="0">
        <dgm:presLayoutVars>
          <dgm:bulletEnabled val="1"/>
        </dgm:presLayoutVars>
      </dgm:prSet>
      <dgm:spPr/>
      <dgm:t>
        <a:bodyPr/>
        <a:lstStyle/>
        <a:p>
          <a:endParaRPr lang="es-MX"/>
        </a:p>
      </dgm:t>
    </dgm:pt>
    <dgm:pt modelId="{814FC59D-7F30-4F12-9D18-6F673F04EB57}" type="pres">
      <dgm:prSet presAssocID="{76571013-A693-41F6-B32C-CEE70ADB319F}" presName="LeftNode" presStyleLbl="bgImgPlace1" presStyleIdx="0" presStyleCnt="2" custScaleX="105376">
        <dgm:presLayoutVars>
          <dgm:chMax val="2"/>
          <dgm:chPref val="2"/>
        </dgm:presLayoutVars>
      </dgm:prSet>
      <dgm:spPr/>
      <dgm:t>
        <a:bodyPr/>
        <a:lstStyle/>
        <a:p>
          <a:endParaRPr lang="es-MX"/>
        </a:p>
      </dgm:t>
    </dgm:pt>
    <dgm:pt modelId="{10B8B5F8-D4A7-4800-B763-C54D431A0F51}" type="pres">
      <dgm:prSet presAssocID="{76571013-A693-41F6-B32C-CEE70ADB319F}" presName="RightText" presStyleLbl="revTx" presStyleIdx="0" presStyleCnt="0">
        <dgm:presLayoutVars>
          <dgm:bulletEnabled val="1"/>
        </dgm:presLayoutVars>
      </dgm:prSet>
      <dgm:spPr/>
      <dgm:t>
        <a:bodyPr/>
        <a:lstStyle/>
        <a:p>
          <a:endParaRPr lang="es-MX"/>
        </a:p>
      </dgm:t>
    </dgm:pt>
    <dgm:pt modelId="{158126E4-AD54-4EAF-B849-22831778FC6D}" type="pres">
      <dgm:prSet presAssocID="{76571013-A693-41F6-B32C-CEE70ADB319F}" presName="RightNode" presStyleLbl="bgImgPlace1" presStyleIdx="1" presStyleCnt="2" custScaleX="107351">
        <dgm:presLayoutVars>
          <dgm:chMax val="0"/>
          <dgm:chPref val="0"/>
        </dgm:presLayoutVars>
      </dgm:prSet>
      <dgm:spPr/>
      <dgm:t>
        <a:bodyPr/>
        <a:lstStyle/>
        <a:p>
          <a:endParaRPr lang="es-MX"/>
        </a:p>
      </dgm:t>
    </dgm:pt>
    <dgm:pt modelId="{964DB5A5-2966-41F4-A3B1-21523BE19B31}" type="pres">
      <dgm:prSet presAssocID="{76571013-A693-41F6-B32C-CEE70ADB319F}" presName="TopArrow" presStyleLbl="node1" presStyleIdx="0" presStyleCnt="2"/>
      <dgm:spPr>
        <a:solidFill>
          <a:schemeClr val="accent6">
            <a:lumMod val="60000"/>
            <a:lumOff val="40000"/>
          </a:schemeClr>
        </a:solidFill>
      </dgm:spPr>
    </dgm:pt>
    <dgm:pt modelId="{AD75B1FF-62E3-4A1E-99FD-568AF7033202}" type="pres">
      <dgm:prSet presAssocID="{76571013-A693-41F6-B32C-CEE70ADB319F}" presName="BottomArrow" presStyleLbl="node1" presStyleIdx="1" presStyleCnt="2"/>
      <dgm:spPr>
        <a:solidFill>
          <a:schemeClr val="bg1">
            <a:lumMod val="65000"/>
          </a:schemeClr>
        </a:solidFill>
      </dgm:spPr>
    </dgm:pt>
  </dgm:ptLst>
  <dgm:cxnLst>
    <dgm:cxn modelId="{0976302A-5705-43F0-94C1-7AACEADFFA80}" srcId="{76571013-A693-41F6-B32C-CEE70ADB319F}" destId="{1B2D98F1-F870-414F-8E06-56CCFE72858F}" srcOrd="2" destOrd="0" parTransId="{E749C223-DD54-4FCD-B8DE-27F7E3E71782}" sibTransId="{2BA8727E-CB72-49A2-B365-358FAF8838ED}"/>
    <dgm:cxn modelId="{65F8FE36-A328-4427-A11B-B99A9396E5F5}" type="presOf" srcId="{19F9C64A-7EF7-4460-89F3-F3F09BB062E9}" destId="{814FC59D-7F30-4F12-9D18-6F673F04EB57}" srcOrd="1" destOrd="0" presId="urn:microsoft.com/office/officeart/2009/layout/ReverseList"/>
    <dgm:cxn modelId="{EE58D647-B0CB-4EC7-A331-C833C36473F2}" type="presOf" srcId="{76571013-A693-41F6-B32C-CEE70ADB319F}" destId="{39DE5043-4C85-4FF3-9D63-3E25D7677EDA}" srcOrd="0" destOrd="0" presId="urn:microsoft.com/office/officeart/2009/layout/ReverseList"/>
    <dgm:cxn modelId="{AD626A3F-835D-4E46-A8E9-7A4CB9E7C289}" srcId="{76571013-A693-41F6-B32C-CEE70ADB319F}" destId="{1FA519B0-7DB4-4AD3-8D98-46F2C9AB2C57}" srcOrd="1" destOrd="0" parTransId="{A3EB14EF-8357-4533-B144-CD654D93E2ED}" sibTransId="{2869BC27-43DA-411C-9C3B-62F5D6DD4F00}"/>
    <dgm:cxn modelId="{23DA6099-161A-4502-90E6-9139F3395B69}" srcId="{76571013-A693-41F6-B32C-CEE70ADB319F}" destId="{19F9C64A-7EF7-4460-89F3-F3F09BB062E9}" srcOrd="0" destOrd="0" parTransId="{ED104AB7-0621-4A65-BD70-4760EACB2243}" sibTransId="{754F901C-0696-4630-B73E-831EE4827090}"/>
    <dgm:cxn modelId="{277C6E3A-E7E3-45C5-84D7-3AF582720761}" type="presOf" srcId="{1FA519B0-7DB4-4AD3-8D98-46F2C9AB2C57}" destId="{158126E4-AD54-4EAF-B849-22831778FC6D}" srcOrd="1" destOrd="0" presId="urn:microsoft.com/office/officeart/2009/layout/ReverseList"/>
    <dgm:cxn modelId="{99DE84E2-B800-4688-AB58-89B446E29F24}" type="presOf" srcId="{19F9C64A-7EF7-4460-89F3-F3F09BB062E9}" destId="{9CD6CA8F-B7D2-47E7-BE86-003AC9807CD1}" srcOrd="0" destOrd="0" presId="urn:microsoft.com/office/officeart/2009/layout/ReverseList"/>
    <dgm:cxn modelId="{38372339-91EB-439D-A2DE-E8D36FDA9DEE}" type="presOf" srcId="{1FA519B0-7DB4-4AD3-8D98-46F2C9AB2C57}" destId="{10B8B5F8-D4A7-4800-B763-C54D431A0F51}" srcOrd="0" destOrd="0" presId="urn:microsoft.com/office/officeart/2009/layout/ReverseList"/>
    <dgm:cxn modelId="{CC697BA9-5550-4E95-BE87-45FF43F3F621}" type="presParOf" srcId="{39DE5043-4C85-4FF3-9D63-3E25D7677EDA}" destId="{9CD6CA8F-B7D2-47E7-BE86-003AC9807CD1}" srcOrd="0" destOrd="0" presId="urn:microsoft.com/office/officeart/2009/layout/ReverseList"/>
    <dgm:cxn modelId="{064EE942-90DD-4F29-841D-B7E0B956B985}" type="presParOf" srcId="{39DE5043-4C85-4FF3-9D63-3E25D7677EDA}" destId="{814FC59D-7F30-4F12-9D18-6F673F04EB57}" srcOrd="1" destOrd="0" presId="urn:microsoft.com/office/officeart/2009/layout/ReverseList"/>
    <dgm:cxn modelId="{2601858A-4B7F-4D9A-834E-0F9C9AE916AE}" type="presParOf" srcId="{39DE5043-4C85-4FF3-9D63-3E25D7677EDA}" destId="{10B8B5F8-D4A7-4800-B763-C54D431A0F51}" srcOrd="2" destOrd="0" presId="urn:microsoft.com/office/officeart/2009/layout/ReverseList"/>
    <dgm:cxn modelId="{0DE6CFD1-5332-48BD-8997-90B7C06AE143}" type="presParOf" srcId="{39DE5043-4C85-4FF3-9D63-3E25D7677EDA}" destId="{158126E4-AD54-4EAF-B849-22831778FC6D}" srcOrd="3" destOrd="0" presId="urn:microsoft.com/office/officeart/2009/layout/ReverseList"/>
    <dgm:cxn modelId="{E5D3398C-D1FB-4AAF-B529-8AA2D47F21B5}" type="presParOf" srcId="{39DE5043-4C85-4FF3-9D63-3E25D7677EDA}" destId="{964DB5A5-2966-41F4-A3B1-21523BE19B31}" srcOrd="4" destOrd="0" presId="urn:microsoft.com/office/officeart/2009/layout/ReverseList"/>
    <dgm:cxn modelId="{355A7009-80E5-4446-AF41-EF7A8D6082DB}" type="presParOf" srcId="{39DE5043-4C85-4FF3-9D63-3E25D7677EDA}" destId="{AD75B1FF-62E3-4A1E-99FD-568AF7033202}" srcOrd="5" destOrd="0" presId="urn:microsoft.com/office/officeart/2009/layout/Revers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831B81-B216-4C84-9D17-BF5F064C431F}">
      <dsp:nvSpPr>
        <dsp:cNvPr id="0" name=""/>
        <dsp:cNvSpPr/>
      </dsp:nvSpPr>
      <dsp:spPr>
        <a:xfrm>
          <a:off x="4461277" y="0"/>
          <a:ext cx="1183184" cy="629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b="1" kern="1200" dirty="0" smtClean="0">
              <a:solidFill>
                <a:schemeClr val="tx1"/>
              </a:solidFill>
              <a:latin typeface="Adobe Caslon Pro"/>
            </a:rPr>
            <a:t>II. Identificación </a:t>
          </a:r>
          <a:r>
            <a:rPr lang="es-MX" sz="1200" b="1" kern="1200" dirty="0">
              <a:solidFill>
                <a:schemeClr val="tx1"/>
              </a:solidFill>
              <a:latin typeface="Adobe Caslon Pro"/>
            </a:rPr>
            <a:t>de los involucrados </a:t>
          </a:r>
        </a:p>
      </dsp:txBody>
      <dsp:txXfrm>
        <a:off x="4461277" y="0"/>
        <a:ext cx="1183184" cy="629296"/>
      </dsp:txXfrm>
    </dsp:sp>
    <dsp:sp modelId="{7891371D-59FB-4903-99AE-A6D9BA5B2A68}">
      <dsp:nvSpPr>
        <dsp:cNvPr id="0" name=""/>
        <dsp:cNvSpPr/>
      </dsp:nvSpPr>
      <dsp:spPr>
        <a:xfrm rot="21380643">
          <a:off x="2753368" y="-223310"/>
          <a:ext cx="3071983" cy="3071983"/>
        </a:xfrm>
        <a:prstGeom prst="circularArrow">
          <a:avLst>
            <a:gd name="adj1" fmla="val 3995"/>
            <a:gd name="adj2" fmla="val 250614"/>
            <a:gd name="adj3" fmla="val 21163819"/>
            <a:gd name="adj4" fmla="val 19894738"/>
            <a:gd name="adj5" fmla="val 466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12700">
          <a:solidFill>
            <a:srgbClr val="007836"/>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E65F8316-24D5-440E-8A62-D45C1B8B69D5}">
      <dsp:nvSpPr>
        <dsp:cNvPr id="0" name=""/>
        <dsp:cNvSpPr/>
      </dsp:nvSpPr>
      <dsp:spPr>
        <a:xfrm>
          <a:off x="5158249" y="1221376"/>
          <a:ext cx="839204" cy="629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b="1" kern="1200" dirty="0">
              <a:solidFill>
                <a:schemeClr val="tx1"/>
              </a:solidFill>
              <a:latin typeface="Adobe Caslon Pro"/>
            </a:rPr>
            <a:t>III. </a:t>
          </a:r>
          <a:r>
            <a:rPr lang="es-MX" sz="1200" b="1" kern="1200" dirty="0" smtClean="0">
              <a:solidFill>
                <a:schemeClr val="tx1"/>
              </a:solidFill>
              <a:latin typeface="Adobe Caslon Pro"/>
            </a:rPr>
            <a:t> Análisis </a:t>
          </a:r>
          <a:r>
            <a:rPr lang="es-MX" sz="1200" b="1" kern="1200" dirty="0">
              <a:solidFill>
                <a:schemeClr val="tx1"/>
              </a:solidFill>
              <a:latin typeface="Adobe Caslon Pro"/>
            </a:rPr>
            <a:t>del Problema</a:t>
          </a:r>
        </a:p>
      </dsp:txBody>
      <dsp:txXfrm>
        <a:off x="5158249" y="1221376"/>
        <a:ext cx="839204" cy="629296"/>
      </dsp:txXfrm>
    </dsp:sp>
    <dsp:sp modelId="{AEA5BDCD-73FD-4F4F-B743-5A7486E08755}">
      <dsp:nvSpPr>
        <dsp:cNvPr id="0" name=""/>
        <dsp:cNvSpPr/>
      </dsp:nvSpPr>
      <dsp:spPr>
        <a:xfrm>
          <a:off x="2779258" y="32"/>
          <a:ext cx="3071983" cy="3071983"/>
        </a:xfrm>
        <a:prstGeom prst="circularArrow">
          <a:avLst>
            <a:gd name="adj1" fmla="val 3995"/>
            <a:gd name="adj2" fmla="val 250614"/>
            <a:gd name="adj3" fmla="val 2144803"/>
            <a:gd name="adj4" fmla="val 777561"/>
            <a:gd name="adj5" fmla="val 466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12700">
          <a:solidFill>
            <a:srgbClr val="007836"/>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A7CF00E6-E55A-4032-8C5C-B7F5AE61DF90}">
      <dsp:nvSpPr>
        <dsp:cNvPr id="0" name=""/>
        <dsp:cNvSpPr/>
      </dsp:nvSpPr>
      <dsp:spPr>
        <a:xfrm>
          <a:off x="4392389" y="2436455"/>
          <a:ext cx="967870" cy="629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b="1" kern="1200" dirty="0" smtClean="0">
              <a:solidFill>
                <a:schemeClr val="tx1"/>
              </a:solidFill>
              <a:latin typeface="Adobe Caslon Pro"/>
            </a:rPr>
            <a:t>IV. Definición </a:t>
          </a:r>
          <a:r>
            <a:rPr lang="es-MX" sz="1200" b="1" kern="1200" dirty="0">
              <a:solidFill>
                <a:schemeClr val="tx1"/>
              </a:solidFill>
              <a:latin typeface="Adobe Caslon Pro"/>
            </a:rPr>
            <a:t>del Objetivo</a:t>
          </a:r>
        </a:p>
      </dsp:txBody>
      <dsp:txXfrm>
        <a:off x="4392389" y="2436455"/>
        <a:ext cx="967870" cy="629296"/>
      </dsp:txXfrm>
    </dsp:sp>
    <dsp:sp modelId="{0380AE63-0E63-4352-8C31-9ED3A6BF5CB8}">
      <dsp:nvSpPr>
        <dsp:cNvPr id="0" name=""/>
        <dsp:cNvSpPr/>
      </dsp:nvSpPr>
      <dsp:spPr>
        <a:xfrm>
          <a:off x="2638807" y="32"/>
          <a:ext cx="3071983" cy="3071983"/>
        </a:xfrm>
        <a:prstGeom prst="circularArrow">
          <a:avLst>
            <a:gd name="adj1" fmla="val 3995"/>
            <a:gd name="adj2" fmla="val 250614"/>
            <a:gd name="adj3" fmla="val 5614784"/>
            <a:gd name="adj4" fmla="val 4864700"/>
            <a:gd name="adj5" fmla="val 466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12700">
          <a:solidFill>
            <a:srgbClr val="007836"/>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E6F3BDD0-EC3D-46BD-B623-EAD8A7A1D766}">
      <dsp:nvSpPr>
        <dsp:cNvPr id="0" name=""/>
        <dsp:cNvSpPr/>
      </dsp:nvSpPr>
      <dsp:spPr>
        <a:xfrm>
          <a:off x="2961110" y="2436455"/>
          <a:ext cx="1024324" cy="629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b="1" kern="1200" dirty="0" smtClean="0">
              <a:solidFill>
                <a:schemeClr val="tx1"/>
              </a:solidFill>
              <a:latin typeface="Adobe Caslon Pro"/>
            </a:rPr>
            <a:t>V. Selección </a:t>
          </a:r>
          <a:r>
            <a:rPr lang="es-MX" sz="1200" b="1" kern="1200" dirty="0">
              <a:solidFill>
                <a:schemeClr val="tx1"/>
              </a:solidFill>
              <a:latin typeface="Adobe Caslon Pro"/>
            </a:rPr>
            <a:t>de </a:t>
          </a:r>
          <a:r>
            <a:rPr lang="es-MX" sz="1200" b="1" kern="1200" dirty="0" smtClean="0">
              <a:solidFill>
                <a:schemeClr val="tx1"/>
              </a:solidFill>
              <a:latin typeface="Adobe Caslon Pro"/>
            </a:rPr>
            <a:t>alternativas</a:t>
          </a:r>
          <a:endParaRPr lang="es-MX" sz="1200" b="1" kern="1200" dirty="0">
            <a:solidFill>
              <a:schemeClr val="tx1"/>
            </a:solidFill>
            <a:latin typeface="Adobe Caslon Pro"/>
          </a:endParaRPr>
        </a:p>
      </dsp:txBody>
      <dsp:txXfrm>
        <a:off x="2961110" y="2436455"/>
        <a:ext cx="1024324" cy="629296"/>
      </dsp:txXfrm>
    </dsp:sp>
    <dsp:sp modelId="{95429915-E01E-4C32-8724-13398829F47A}">
      <dsp:nvSpPr>
        <dsp:cNvPr id="0" name=""/>
        <dsp:cNvSpPr/>
      </dsp:nvSpPr>
      <dsp:spPr>
        <a:xfrm>
          <a:off x="2482781" y="102483"/>
          <a:ext cx="3071983" cy="3071983"/>
        </a:xfrm>
        <a:prstGeom prst="circularArrow">
          <a:avLst>
            <a:gd name="adj1" fmla="val 3995"/>
            <a:gd name="adj2" fmla="val 250614"/>
            <a:gd name="adj3" fmla="val 9771825"/>
            <a:gd name="adj4" fmla="val 8404584"/>
            <a:gd name="adj5" fmla="val 466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12700">
          <a:solidFill>
            <a:srgbClr val="007836"/>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FE0012AE-218B-47AC-93FE-99378F5E5288}">
      <dsp:nvSpPr>
        <dsp:cNvPr id="0" name=""/>
        <dsp:cNvSpPr/>
      </dsp:nvSpPr>
      <dsp:spPr>
        <a:xfrm>
          <a:off x="2211458" y="1221376"/>
          <a:ext cx="1120575" cy="629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b="1" kern="1200" dirty="0">
              <a:solidFill>
                <a:schemeClr val="tx1"/>
              </a:solidFill>
              <a:latin typeface="Adobe Caslon Pro"/>
            </a:rPr>
            <a:t>VI.  </a:t>
          </a:r>
          <a:r>
            <a:rPr lang="es-MX" sz="1200" b="1" kern="1200" dirty="0" smtClean="0">
              <a:solidFill>
                <a:schemeClr val="tx1"/>
              </a:solidFill>
              <a:latin typeface="Adobe Caslon Pro"/>
            </a:rPr>
            <a:t>Elaboración </a:t>
          </a:r>
          <a:r>
            <a:rPr lang="es-MX" sz="1200" b="1" kern="1200" dirty="0">
              <a:solidFill>
                <a:schemeClr val="tx1"/>
              </a:solidFill>
              <a:latin typeface="Adobe Caslon Pro"/>
            </a:rPr>
            <a:t>de la Matriz de Indicadores para Resultados</a:t>
          </a:r>
        </a:p>
      </dsp:txBody>
      <dsp:txXfrm>
        <a:off x="2211458" y="1221376"/>
        <a:ext cx="1120575" cy="629296"/>
      </dsp:txXfrm>
    </dsp:sp>
    <dsp:sp modelId="{9F7FF70A-3D09-494D-BA04-4601EF4ACA4C}">
      <dsp:nvSpPr>
        <dsp:cNvPr id="0" name=""/>
        <dsp:cNvSpPr/>
      </dsp:nvSpPr>
      <dsp:spPr>
        <a:xfrm rot="152583">
          <a:off x="2455594" y="-198478"/>
          <a:ext cx="3071983" cy="3071983"/>
        </a:xfrm>
        <a:prstGeom prst="circularArrow">
          <a:avLst>
            <a:gd name="adj1" fmla="val 3995"/>
            <a:gd name="adj2" fmla="val 250614"/>
            <a:gd name="adj3" fmla="val 12944803"/>
            <a:gd name="adj4" fmla="val 11577561"/>
            <a:gd name="adj5" fmla="val 466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12700">
          <a:solidFill>
            <a:srgbClr val="007836"/>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10647985-B43E-449B-9BC7-C4D2318F07FD}">
      <dsp:nvSpPr>
        <dsp:cNvPr id="0" name=""/>
        <dsp:cNvSpPr/>
      </dsp:nvSpPr>
      <dsp:spPr>
        <a:xfrm>
          <a:off x="3069509" y="6297"/>
          <a:ext cx="807525" cy="629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s-MX" sz="1200" b="1" kern="1200" dirty="0">
              <a:solidFill>
                <a:schemeClr val="tx1"/>
              </a:solidFill>
              <a:latin typeface="Adobe Caslon Pro"/>
            </a:rPr>
            <a:t>I. </a:t>
          </a:r>
          <a:r>
            <a:rPr lang="es-MX" sz="1200" b="1" kern="1200" dirty="0" smtClean="0">
              <a:solidFill>
                <a:schemeClr val="tx1"/>
              </a:solidFill>
              <a:latin typeface="Adobe Caslon Pro"/>
            </a:rPr>
            <a:t>Definición </a:t>
          </a:r>
          <a:r>
            <a:rPr lang="es-MX" sz="1200" b="1" kern="1200" dirty="0">
              <a:solidFill>
                <a:schemeClr val="tx1"/>
              </a:solidFill>
              <a:latin typeface="Adobe Caslon Pro"/>
            </a:rPr>
            <a:t>del Problema </a:t>
          </a:r>
        </a:p>
      </dsp:txBody>
      <dsp:txXfrm>
        <a:off x="3069509" y="6297"/>
        <a:ext cx="807525" cy="629296"/>
      </dsp:txXfrm>
    </dsp:sp>
    <dsp:sp modelId="{10F3F068-5FF0-45CA-B515-78FBAA50AE5B}">
      <dsp:nvSpPr>
        <dsp:cNvPr id="0" name=""/>
        <dsp:cNvSpPr/>
      </dsp:nvSpPr>
      <dsp:spPr>
        <a:xfrm>
          <a:off x="1696642" y="-107145"/>
          <a:ext cx="5445120" cy="3071983"/>
        </a:xfrm>
        <a:prstGeom prst="circularArrow">
          <a:avLst>
            <a:gd name="adj1" fmla="val 3995"/>
            <a:gd name="adj2" fmla="val 250614"/>
            <a:gd name="adj3" fmla="val 16067404"/>
            <a:gd name="adj4" fmla="val 14852228"/>
            <a:gd name="adj5" fmla="val 4660"/>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12700">
          <a:solidFill>
            <a:srgbClr val="007836"/>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E5BBBD-2BD4-4A05-AFE2-F37B46744E5B}">
      <dsp:nvSpPr>
        <dsp:cNvPr id="0" name=""/>
        <dsp:cNvSpPr/>
      </dsp:nvSpPr>
      <dsp:spPr>
        <a:xfrm>
          <a:off x="135330" y="1224128"/>
          <a:ext cx="3804084" cy="3804084"/>
        </a:xfrm>
        <a:prstGeom prst="ellipse">
          <a:avLst/>
        </a:prstGeom>
        <a:solidFill>
          <a:schemeClr val="accent6"/>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076E4B89-4C69-4507-A6F2-AE6E37A766F9}">
      <dsp:nvSpPr>
        <dsp:cNvPr id="0" name=""/>
        <dsp:cNvSpPr/>
      </dsp:nvSpPr>
      <dsp:spPr>
        <a:xfrm>
          <a:off x="1143419" y="1656189"/>
          <a:ext cx="2282450" cy="2282450"/>
        </a:xfrm>
        <a:prstGeom prst="ellipse">
          <a:avLst/>
        </a:prstGeom>
        <a:solidFill>
          <a:schemeClr val="accent6">
            <a:lumMod val="60000"/>
            <a:lumOff val="4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E4985B97-6CBD-4087-AE7A-152BAB59CAC8}">
      <dsp:nvSpPr>
        <dsp:cNvPr id="0" name=""/>
        <dsp:cNvSpPr/>
      </dsp:nvSpPr>
      <dsp:spPr>
        <a:xfrm>
          <a:off x="2223551" y="2016222"/>
          <a:ext cx="760816" cy="760816"/>
        </a:xfrm>
        <a:prstGeom prst="ellipse">
          <a:avLst/>
        </a:prstGeom>
        <a:solidFill>
          <a:schemeClr val="accent6">
            <a:lumMod val="40000"/>
            <a:lumOff val="6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D662686B-66A0-4DB2-9501-279CC05D7784}">
      <dsp:nvSpPr>
        <dsp:cNvPr id="0" name=""/>
        <dsp:cNvSpPr/>
      </dsp:nvSpPr>
      <dsp:spPr>
        <a:xfrm>
          <a:off x="4745705" y="288032"/>
          <a:ext cx="3574070" cy="11095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17780" rIns="17780" bIns="17780" numCol="1" spcCol="1270" anchor="ctr" anchorCtr="0">
          <a:noAutofit/>
        </a:bodyPr>
        <a:lstStyle/>
        <a:p>
          <a:pPr lvl="0" algn="just" defTabSz="622300">
            <a:lnSpc>
              <a:spcPct val="150000"/>
            </a:lnSpc>
            <a:spcBef>
              <a:spcPct val="0"/>
            </a:spcBef>
            <a:spcAft>
              <a:spcPct val="35000"/>
            </a:spcAft>
          </a:pPr>
          <a:r>
            <a:rPr lang="es-MX" sz="1400" b="1" kern="1200" dirty="0" smtClean="0">
              <a:solidFill>
                <a:schemeClr val="accent6">
                  <a:lumMod val="75000"/>
                </a:schemeClr>
              </a:solidFill>
            </a:rPr>
            <a:t>Sintetizar en un diagrama muy sencillo y homogéneo, la alternativa de solución seleccionada, lo que permite darle sentido a la intervención gubernamental.</a:t>
          </a:r>
        </a:p>
        <a:p>
          <a:pPr lvl="0" algn="l" defTabSz="622300">
            <a:lnSpc>
              <a:spcPct val="90000"/>
            </a:lnSpc>
            <a:spcBef>
              <a:spcPct val="0"/>
            </a:spcBef>
            <a:spcAft>
              <a:spcPct val="35000"/>
            </a:spcAft>
          </a:pPr>
          <a:endParaRPr lang="es-MX" sz="900" kern="1200" dirty="0"/>
        </a:p>
      </dsp:txBody>
      <dsp:txXfrm>
        <a:off x="4745705" y="288032"/>
        <a:ext cx="3574070" cy="1109524"/>
      </dsp:txXfrm>
    </dsp:sp>
    <dsp:sp modelId="{548D1519-18D3-4EDE-AD34-52F78313046C}">
      <dsp:nvSpPr>
        <dsp:cNvPr id="0" name=""/>
        <dsp:cNvSpPr/>
      </dsp:nvSpPr>
      <dsp:spPr>
        <a:xfrm>
          <a:off x="2592287" y="2691341"/>
          <a:ext cx="45720" cy="4572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7395C60F-849B-41B6-80E4-8DFF0CC6CC4D}">
      <dsp:nvSpPr>
        <dsp:cNvPr id="0" name=""/>
        <dsp:cNvSpPr/>
      </dsp:nvSpPr>
      <dsp:spPr>
        <a:xfrm rot="5400000">
          <a:off x="2697235" y="696695"/>
          <a:ext cx="1477578" cy="1668365"/>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67DA75DE-B051-44A7-995B-CE7B9FFFF7BE}">
      <dsp:nvSpPr>
        <dsp:cNvPr id="0" name=""/>
        <dsp:cNvSpPr/>
      </dsp:nvSpPr>
      <dsp:spPr>
        <a:xfrm>
          <a:off x="4743832" y="1368154"/>
          <a:ext cx="3468069" cy="11095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17780" rIns="17780" bIns="17780" numCol="1" spcCol="1270" anchor="ctr" anchorCtr="0">
          <a:noAutofit/>
        </a:bodyPr>
        <a:lstStyle/>
        <a:p>
          <a:pPr lvl="0" algn="just" defTabSz="622300">
            <a:lnSpc>
              <a:spcPct val="150000"/>
            </a:lnSpc>
            <a:spcBef>
              <a:spcPct val="0"/>
            </a:spcBef>
            <a:spcAft>
              <a:spcPct val="35000"/>
            </a:spcAft>
          </a:pPr>
          <a:r>
            <a:rPr lang="es-MX" sz="1400" b="1" kern="1200" dirty="0" smtClean="0"/>
            <a:t>Establecer con claridad los objetivos y resultados esperados de los programas a los que se asignan recursos presupuestarios.</a:t>
          </a:r>
          <a:endParaRPr lang="es-MX" sz="1400" b="1" kern="1200" dirty="0"/>
        </a:p>
      </dsp:txBody>
      <dsp:txXfrm>
        <a:off x="4743832" y="1368154"/>
        <a:ext cx="3468069" cy="1109524"/>
      </dsp:txXfrm>
    </dsp:sp>
    <dsp:sp modelId="{29A65C7C-E1A9-45C3-8FA6-6BC905200D71}">
      <dsp:nvSpPr>
        <dsp:cNvPr id="0" name=""/>
        <dsp:cNvSpPr/>
      </dsp:nvSpPr>
      <dsp:spPr>
        <a:xfrm>
          <a:off x="4333514" y="1944216"/>
          <a:ext cx="47551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2C4EB1F1-AFD2-497E-A199-06917D1A6E03}">
      <dsp:nvSpPr>
        <dsp:cNvPr id="0" name=""/>
        <dsp:cNvSpPr/>
      </dsp:nvSpPr>
      <dsp:spPr>
        <a:xfrm rot="5400000">
          <a:off x="3299408" y="1752958"/>
          <a:ext cx="842839" cy="1225362"/>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9FA605BF-5C69-45AE-8F91-46BA7CECC53F}">
      <dsp:nvSpPr>
        <dsp:cNvPr id="0" name=""/>
        <dsp:cNvSpPr/>
      </dsp:nvSpPr>
      <dsp:spPr>
        <a:xfrm>
          <a:off x="4691402" y="2664301"/>
          <a:ext cx="3661525" cy="11095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17780" rIns="17780" bIns="17780" numCol="1" spcCol="1270" anchor="ctr" anchorCtr="0">
          <a:noAutofit/>
        </a:bodyPr>
        <a:lstStyle/>
        <a:p>
          <a:pPr lvl="0" algn="just" defTabSz="622300">
            <a:lnSpc>
              <a:spcPct val="150000"/>
            </a:lnSpc>
            <a:spcBef>
              <a:spcPct val="0"/>
            </a:spcBef>
            <a:spcAft>
              <a:spcPct val="35000"/>
            </a:spcAft>
          </a:pPr>
          <a:r>
            <a:rPr lang="es-MX" sz="1400" b="1" kern="1200" dirty="0" smtClean="0">
              <a:solidFill>
                <a:schemeClr val="accent6">
                  <a:lumMod val="75000"/>
                </a:schemeClr>
              </a:solidFill>
            </a:rPr>
            <a:t>Definir los indicadores estratégicos y de gestión que permitan conocer los resultados generados por la acción gubernamental, y con ello, el éxito o fracaso de su instrumentación.</a:t>
          </a:r>
          <a:endParaRPr lang="es-MX" sz="1400" b="1" kern="1200" dirty="0">
            <a:solidFill>
              <a:schemeClr val="accent6">
                <a:lumMod val="75000"/>
              </a:schemeClr>
            </a:solidFill>
          </a:endParaRPr>
        </a:p>
      </dsp:txBody>
      <dsp:txXfrm>
        <a:off x="4691402" y="2664301"/>
        <a:ext cx="3661525" cy="1109524"/>
      </dsp:txXfrm>
    </dsp:sp>
    <dsp:sp modelId="{3D99C2CD-E606-4150-899E-DF2BF719ED56}">
      <dsp:nvSpPr>
        <dsp:cNvPr id="0" name=""/>
        <dsp:cNvSpPr/>
      </dsp:nvSpPr>
      <dsp:spPr>
        <a:xfrm>
          <a:off x="4333514" y="2952328"/>
          <a:ext cx="47551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7A8E69CA-CB07-4B1E-ACC3-8AD134C372E8}">
      <dsp:nvSpPr>
        <dsp:cNvPr id="0" name=""/>
        <dsp:cNvSpPr/>
      </dsp:nvSpPr>
      <dsp:spPr>
        <a:xfrm rot="5400000">
          <a:off x="3320474" y="2835147"/>
          <a:ext cx="922925" cy="1157275"/>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1"/>
            <a:ext cx="2971800" cy="454025"/>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sz="quarter" idx="1"/>
          </p:nvPr>
        </p:nvSpPr>
        <p:spPr>
          <a:xfrm>
            <a:off x="3884614" y="1"/>
            <a:ext cx="2971800" cy="454025"/>
          </a:xfrm>
          <a:prstGeom prst="rect">
            <a:avLst/>
          </a:prstGeom>
        </p:spPr>
        <p:txBody>
          <a:bodyPr vert="horz" lIns="91440" tIns="45720" rIns="91440" bIns="45720" rtlCol="0"/>
          <a:lstStyle>
            <a:lvl1pPr algn="r">
              <a:defRPr sz="1200"/>
            </a:lvl1pPr>
          </a:lstStyle>
          <a:p>
            <a:fld id="{2D728E2E-88C6-441A-830D-EE797A06A523}" type="datetimeFigureOut">
              <a:rPr lang="es-MX" smtClean="0"/>
              <a:t>07/07/2016</a:t>
            </a:fld>
            <a:endParaRPr lang="es-MX"/>
          </a:p>
        </p:txBody>
      </p:sp>
      <p:sp>
        <p:nvSpPr>
          <p:cNvPr id="4" name="3 Marcador de pie de página"/>
          <p:cNvSpPr>
            <a:spLocks noGrp="1"/>
          </p:cNvSpPr>
          <p:nvPr>
            <p:ph type="ftr" sz="quarter" idx="2"/>
          </p:nvPr>
        </p:nvSpPr>
        <p:spPr>
          <a:xfrm>
            <a:off x="0" y="8621714"/>
            <a:ext cx="2971800" cy="454025"/>
          </a:xfrm>
          <a:prstGeom prst="rect">
            <a:avLst/>
          </a:prstGeom>
        </p:spPr>
        <p:txBody>
          <a:bodyPr vert="horz" lIns="91440" tIns="45720" rIns="91440" bIns="45720" rtlCol="0" anchor="b"/>
          <a:lstStyle>
            <a:lvl1pPr algn="l">
              <a:defRPr sz="1200"/>
            </a:lvl1pPr>
          </a:lstStyle>
          <a:p>
            <a:endParaRPr lang="es-MX"/>
          </a:p>
        </p:txBody>
      </p:sp>
      <p:sp>
        <p:nvSpPr>
          <p:cNvPr id="5" name="4 Marcador de número de diapositiva"/>
          <p:cNvSpPr>
            <a:spLocks noGrp="1"/>
          </p:cNvSpPr>
          <p:nvPr>
            <p:ph type="sldNum" sz="quarter" idx="3"/>
          </p:nvPr>
        </p:nvSpPr>
        <p:spPr>
          <a:xfrm>
            <a:off x="3884614" y="8621714"/>
            <a:ext cx="2971800" cy="454025"/>
          </a:xfrm>
          <a:prstGeom prst="rect">
            <a:avLst/>
          </a:prstGeom>
        </p:spPr>
        <p:txBody>
          <a:bodyPr vert="horz" lIns="91440" tIns="45720" rIns="91440" bIns="45720" rtlCol="0" anchor="b"/>
          <a:lstStyle>
            <a:lvl1pPr algn="r">
              <a:defRPr sz="1200"/>
            </a:lvl1pPr>
          </a:lstStyle>
          <a:p>
            <a:fld id="{8F0608A2-BCCE-4E8D-9A7E-644E7E3139F2}" type="slidenum">
              <a:rPr lang="es-MX" smtClean="0"/>
              <a:t>‹Nº›</a:t>
            </a:fld>
            <a:endParaRPr lang="es-MX"/>
          </a:p>
        </p:txBody>
      </p:sp>
    </p:spTree>
    <p:extLst>
      <p:ext uri="{BB962C8B-B14F-4D97-AF65-F5344CB8AC3E}">
        <p14:creationId xmlns:p14="http://schemas.microsoft.com/office/powerpoint/2010/main" val="40643841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3866"/>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4" y="0"/>
            <a:ext cx="2971800" cy="453866"/>
          </a:xfrm>
          <a:prstGeom prst="rect">
            <a:avLst/>
          </a:prstGeom>
        </p:spPr>
        <p:txBody>
          <a:bodyPr vert="horz" lIns="91440" tIns="45720" rIns="91440" bIns="45720" rtlCol="0"/>
          <a:lstStyle>
            <a:lvl1pPr algn="r">
              <a:defRPr sz="1200"/>
            </a:lvl1pPr>
          </a:lstStyle>
          <a:p>
            <a:fld id="{4B8C8BE6-9DE7-414A-9C10-E617AB0F6882}" type="datetimeFigureOut">
              <a:rPr lang="es-MX" smtClean="0"/>
              <a:t>07/07/2016</a:t>
            </a:fld>
            <a:endParaRPr lang="es-MX"/>
          </a:p>
        </p:txBody>
      </p:sp>
      <p:sp>
        <p:nvSpPr>
          <p:cNvPr id="4" name="3 Marcador de imagen de diapositiva"/>
          <p:cNvSpPr>
            <a:spLocks noGrp="1" noRot="1" noChangeAspect="1"/>
          </p:cNvSpPr>
          <p:nvPr>
            <p:ph type="sldImg" idx="2"/>
          </p:nvPr>
        </p:nvSpPr>
        <p:spPr>
          <a:xfrm>
            <a:off x="1160463" y="681038"/>
            <a:ext cx="4537075" cy="34036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11730"/>
            <a:ext cx="5486400" cy="4084796"/>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21883"/>
            <a:ext cx="2971800" cy="453866"/>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4" y="8621883"/>
            <a:ext cx="2971800" cy="453866"/>
          </a:xfrm>
          <a:prstGeom prst="rect">
            <a:avLst/>
          </a:prstGeom>
        </p:spPr>
        <p:txBody>
          <a:bodyPr vert="horz" lIns="91440" tIns="45720" rIns="91440" bIns="45720" rtlCol="0" anchor="b"/>
          <a:lstStyle>
            <a:lvl1pPr algn="r">
              <a:defRPr sz="1200"/>
            </a:lvl1pPr>
          </a:lstStyle>
          <a:p>
            <a:fld id="{943ECF7F-5A66-46B6-A5A1-188654D61454}" type="slidenum">
              <a:rPr lang="es-MX" smtClean="0"/>
              <a:t>‹Nº›</a:t>
            </a:fld>
            <a:endParaRPr lang="es-MX"/>
          </a:p>
        </p:txBody>
      </p:sp>
    </p:spTree>
    <p:extLst>
      <p:ext uri="{BB962C8B-B14F-4D97-AF65-F5344CB8AC3E}">
        <p14:creationId xmlns:p14="http://schemas.microsoft.com/office/powerpoint/2010/main" val="22899270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2 Marcador de notas"/>
          <p:cNvSpPr>
            <a:spLocks noGrp="1"/>
          </p:cNvSpPr>
          <p:nvPr>
            <p:ph type="body" idx="1"/>
          </p:nvPr>
        </p:nvSpPr>
        <p:spPr/>
        <p:txBody>
          <a:bodyPr>
            <a:normAutofit/>
          </a:bodyPr>
          <a:lstStyle/>
          <a:p>
            <a:pPr eaLnBrk="1" fontAlgn="auto" hangingPunct="1">
              <a:spcBef>
                <a:spcPts val="0"/>
              </a:spcBef>
              <a:spcAft>
                <a:spcPts val="0"/>
              </a:spcAft>
              <a:defRPr/>
            </a:pPr>
            <a:endParaRPr lang="es-MX" dirty="0" smtClean="0"/>
          </a:p>
          <a:p>
            <a:pPr eaLnBrk="1" fontAlgn="auto" hangingPunct="1">
              <a:spcBef>
                <a:spcPts val="0"/>
              </a:spcBef>
              <a:spcAft>
                <a:spcPts val="0"/>
              </a:spcAft>
              <a:defRPr/>
            </a:pPr>
            <a:endParaRPr lang="es-MX" dirty="0" smtClean="0"/>
          </a:p>
          <a:p>
            <a:pPr eaLnBrk="1" fontAlgn="auto" hangingPunct="1">
              <a:spcBef>
                <a:spcPts val="0"/>
              </a:spcBef>
              <a:spcAft>
                <a:spcPts val="0"/>
              </a:spcAft>
              <a:defRPr/>
            </a:pPr>
            <a:endParaRPr lang="es-MX" dirty="0"/>
          </a:p>
        </p:txBody>
      </p:sp>
      <p:sp>
        <p:nvSpPr>
          <p:cNvPr id="6554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A1D1AB2C-99A2-4EDA-8034-BBF8729DAD62}" type="slidenum">
              <a:rPr lang="es-MX" smtClean="0">
                <a:solidFill>
                  <a:prstClr val="black"/>
                </a:solidFill>
              </a:rPr>
              <a:pPr>
                <a:defRPr/>
              </a:pPr>
              <a:t>1</a:t>
            </a:fld>
            <a:endParaRPr lang="es-MX" smtClean="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43ECF7F-5A66-46B6-A5A1-188654D61454}" type="slidenum">
              <a:rPr lang="es-MX" smtClean="0"/>
              <a:t>10</a:t>
            </a:fld>
            <a:endParaRPr lang="es-MX"/>
          </a:p>
        </p:txBody>
      </p:sp>
    </p:spTree>
    <p:extLst>
      <p:ext uri="{BB962C8B-B14F-4D97-AF65-F5344CB8AC3E}">
        <p14:creationId xmlns:p14="http://schemas.microsoft.com/office/powerpoint/2010/main" val="7999072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2 Marcador de notas"/>
          <p:cNvSpPr>
            <a:spLocks noGrp="1"/>
          </p:cNvSpPr>
          <p:nvPr>
            <p:ph type="body" idx="1"/>
          </p:nvPr>
        </p:nvSpPr>
        <p:spPr/>
        <p:txBody>
          <a:bodyPr>
            <a:normAutofit/>
          </a:bodyPr>
          <a:lstStyle/>
          <a:p>
            <a:pPr eaLnBrk="1" fontAlgn="auto" hangingPunct="1">
              <a:spcBef>
                <a:spcPts val="0"/>
              </a:spcBef>
              <a:spcAft>
                <a:spcPts val="0"/>
              </a:spcAft>
              <a:defRPr/>
            </a:pPr>
            <a:endParaRPr lang="es-MX" dirty="0" smtClean="0"/>
          </a:p>
          <a:p>
            <a:pPr eaLnBrk="1" fontAlgn="auto" hangingPunct="1">
              <a:spcBef>
                <a:spcPts val="0"/>
              </a:spcBef>
              <a:spcAft>
                <a:spcPts val="0"/>
              </a:spcAft>
              <a:defRPr/>
            </a:pPr>
            <a:endParaRPr lang="es-MX" dirty="0" smtClean="0"/>
          </a:p>
          <a:p>
            <a:pPr eaLnBrk="1" fontAlgn="auto" hangingPunct="1">
              <a:spcBef>
                <a:spcPts val="0"/>
              </a:spcBef>
              <a:spcAft>
                <a:spcPts val="0"/>
              </a:spcAft>
              <a:defRPr/>
            </a:pPr>
            <a:endParaRPr lang="es-MX" dirty="0"/>
          </a:p>
        </p:txBody>
      </p:sp>
      <p:sp>
        <p:nvSpPr>
          <p:cNvPr id="6554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A1D1AB2C-99A2-4EDA-8034-BBF8729DAD62}" type="slidenum">
              <a:rPr lang="es-MX" smtClean="0">
                <a:solidFill>
                  <a:prstClr val="black"/>
                </a:solidFill>
              </a:rPr>
              <a:pPr>
                <a:defRPr/>
              </a:pPr>
              <a:t>15</a:t>
            </a:fld>
            <a:endParaRPr lang="es-MX" smtClean="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a:defRPr/>
            </a:lvl1pPr>
          </a:lstStyle>
          <a:p>
            <a:pPr>
              <a:defRPr/>
            </a:pPr>
            <a:fld id="{59ABA70F-C458-461A-BB88-35BE3D9EB144}" type="datetimeFigureOut">
              <a:rPr lang="es-MX" smtClean="0">
                <a:solidFill>
                  <a:prstClr val="black">
                    <a:tint val="75000"/>
                  </a:prstClr>
                </a:solidFill>
              </a:rPr>
              <a:pPr>
                <a:defRPr/>
              </a:pPr>
              <a:t>07/07/2016</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78F184F8-4F65-42EF-BBCD-30F1BDE94039}" type="slidenum">
              <a:rPr lang="es-MX">
                <a:solidFill>
                  <a:prstClr val="black">
                    <a:tint val="75000"/>
                  </a:prstClr>
                </a:solidFill>
              </a:rPr>
              <a:pPr>
                <a:defRPr/>
              </a:pPr>
              <a:t>‹Nº›</a:t>
            </a:fld>
            <a:endParaRPr lang="es-MX">
              <a:solidFill>
                <a:prstClr val="black">
                  <a:tint val="75000"/>
                </a:prstClr>
              </a:solidFill>
            </a:endParaRPr>
          </a:p>
        </p:txBody>
      </p:sp>
    </p:spTree>
    <p:extLst>
      <p:ext uri="{BB962C8B-B14F-4D97-AF65-F5344CB8AC3E}">
        <p14:creationId xmlns:p14="http://schemas.microsoft.com/office/powerpoint/2010/main" val="2334253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8F0A1305-5C17-4465-ABCF-DF270BB4B295}" type="datetimeFigureOut">
              <a:rPr lang="es-MX" smtClean="0">
                <a:solidFill>
                  <a:prstClr val="black">
                    <a:tint val="75000"/>
                  </a:prstClr>
                </a:solidFill>
              </a:rPr>
              <a:pPr>
                <a:defRPr/>
              </a:pPr>
              <a:t>07/07/2016</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14C190AA-9C25-4116-98A1-32F8FD05252F}" type="slidenum">
              <a:rPr lang="es-MX">
                <a:solidFill>
                  <a:prstClr val="black">
                    <a:tint val="75000"/>
                  </a:prstClr>
                </a:solidFill>
              </a:rPr>
              <a:pPr>
                <a:defRPr/>
              </a:pPr>
              <a:t>‹Nº›</a:t>
            </a:fld>
            <a:endParaRPr lang="es-MX">
              <a:solidFill>
                <a:prstClr val="black">
                  <a:tint val="75000"/>
                </a:prstClr>
              </a:solidFill>
            </a:endParaRPr>
          </a:p>
        </p:txBody>
      </p:sp>
    </p:spTree>
    <p:extLst>
      <p:ext uri="{BB962C8B-B14F-4D97-AF65-F5344CB8AC3E}">
        <p14:creationId xmlns:p14="http://schemas.microsoft.com/office/powerpoint/2010/main" val="8797829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D35ADDAA-D27D-4233-85A8-05FA5A9FB6C2}" type="datetimeFigureOut">
              <a:rPr lang="es-MX" smtClean="0">
                <a:solidFill>
                  <a:prstClr val="black">
                    <a:tint val="75000"/>
                  </a:prstClr>
                </a:solidFill>
              </a:rPr>
              <a:pPr>
                <a:defRPr/>
              </a:pPr>
              <a:t>07/07/2016</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D5F16722-5A12-4714-A05B-FCC234F92C51}" type="slidenum">
              <a:rPr lang="es-MX">
                <a:solidFill>
                  <a:prstClr val="black">
                    <a:tint val="75000"/>
                  </a:prstClr>
                </a:solidFill>
              </a:rPr>
              <a:pPr>
                <a:defRPr/>
              </a:pPr>
              <a:t>‹Nº›</a:t>
            </a:fld>
            <a:endParaRPr lang="es-MX">
              <a:solidFill>
                <a:prstClr val="black">
                  <a:tint val="75000"/>
                </a:prstClr>
              </a:solidFill>
            </a:endParaRPr>
          </a:p>
        </p:txBody>
      </p:sp>
    </p:spTree>
    <p:extLst>
      <p:ext uri="{BB962C8B-B14F-4D97-AF65-F5344CB8AC3E}">
        <p14:creationId xmlns:p14="http://schemas.microsoft.com/office/powerpoint/2010/main" val="14250271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0_Título y objetos">
    <p:spTree>
      <p:nvGrpSpPr>
        <p:cNvPr id="1" name=""/>
        <p:cNvGrpSpPr/>
        <p:nvPr/>
      </p:nvGrpSpPr>
      <p:grpSpPr>
        <a:xfrm>
          <a:off x="0" y="0"/>
          <a:ext cx="0" cy="0"/>
          <a:chOff x="0" y="0"/>
          <a:chExt cx="0" cy="0"/>
        </a:xfrm>
      </p:grpSpPr>
      <p:pic>
        <p:nvPicPr>
          <p:cNvPr id="4" name="Picture 2" descr="C:\Users\Public\Pictures\Sample Pictures\logocfp.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95963" y="0"/>
            <a:ext cx="3348037"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3 Marcador de fecha"/>
          <p:cNvSpPr>
            <a:spLocks noGrp="1"/>
          </p:cNvSpPr>
          <p:nvPr>
            <p:ph type="dt" sz="half" idx="10"/>
          </p:nvPr>
        </p:nvSpPr>
        <p:spPr/>
        <p:txBody>
          <a:bodyPr/>
          <a:lstStyle>
            <a:lvl1pPr>
              <a:defRPr/>
            </a:lvl1pPr>
          </a:lstStyle>
          <a:p>
            <a:pPr>
              <a:defRPr/>
            </a:pPr>
            <a:fld id="{0A7D73CA-5E75-4544-A943-EBB52BEEDD53}" type="datetimeFigureOut">
              <a:rPr lang="es-MX" smtClean="0">
                <a:solidFill>
                  <a:prstClr val="black">
                    <a:tint val="75000"/>
                  </a:prstClr>
                </a:solidFill>
              </a:rPr>
              <a:pPr>
                <a:defRPr/>
              </a:pPr>
              <a:t>07/07/2016</a:t>
            </a:fld>
            <a:endParaRPr lang="es-MX">
              <a:solidFill>
                <a:prstClr val="black">
                  <a:tint val="75000"/>
                </a:prstClr>
              </a:solidFill>
            </a:endParaRPr>
          </a:p>
        </p:txBody>
      </p:sp>
      <p:sp>
        <p:nvSpPr>
          <p:cNvPr id="6" name="4 Marcador de pie de página"/>
          <p:cNvSpPr>
            <a:spLocks noGrp="1"/>
          </p:cNvSpPr>
          <p:nvPr>
            <p:ph type="ftr" sz="quarter" idx="11"/>
          </p:nvPr>
        </p:nvSpPr>
        <p:spPr/>
        <p:txBody>
          <a:bodyPr/>
          <a:lstStyle>
            <a:lvl1pPr>
              <a:defRPr/>
            </a:lvl1pPr>
          </a:lstStyle>
          <a:p>
            <a:pPr>
              <a:defRPr/>
            </a:pPr>
            <a:endParaRPr lang="es-MX">
              <a:solidFill>
                <a:prstClr val="black">
                  <a:tint val="75000"/>
                </a:prstClr>
              </a:solidFill>
            </a:endParaRPr>
          </a:p>
        </p:txBody>
      </p:sp>
      <p:sp>
        <p:nvSpPr>
          <p:cNvPr id="7" name="5 Marcador de número de diapositiva"/>
          <p:cNvSpPr>
            <a:spLocks noGrp="1"/>
          </p:cNvSpPr>
          <p:nvPr>
            <p:ph type="sldNum" sz="quarter" idx="12"/>
          </p:nvPr>
        </p:nvSpPr>
        <p:spPr/>
        <p:txBody>
          <a:bodyPr/>
          <a:lstStyle>
            <a:lvl1pPr>
              <a:defRPr/>
            </a:lvl1pPr>
          </a:lstStyle>
          <a:p>
            <a:pPr>
              <a:defRPr/>
            </a:pPr>
            <a:fld id="{C928436D-E195-4A3B-84BF-ADBD9D015E74}" type="slidenum">
              <a:rPr lang="es-MX">
                <a:solidFill>
                  <a:prstClr val="black">
                    <a:tint val="75000"/>
                  </a:prstClr>
                </a:solidFill>
              </a:rPr>
              <a:pPr>
                <a:defRPr/>
              </a:pPr>
              <a:t>‹Nº›</a:t>
            </a:fld>
            <a:endParaRPr lang="es-MX">
              <a:solidFill>
                <a:prstClr val="black">
                  <a:tint val="75000"/>
                </a:prstClr>
              </a:solidFill>
            </a:endParaRPr>
          </a:p>
        </p:txBody>
      </p:sp>
    </p:spTree>
    <p:extLst>
      <p:ext uri="{BB962C8B-B14F-4D97-AF65-F5344CB8AC3E}">
        <p14:creationId xmlns:p14="http://schemas.microsoft.com/office/powerpoint/2010/main" val="32193591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F41EA535-BC56-48B0-BF49-BC93EF3A04F3}" type="datetimeFigureOut">
              <a:rPr lang="es-MX" smtClean="0">
                <a:solidFill>
                  <a:prstClr val="black">
                    <a:tint val="75000"/>
                  </a:prstClr>
                </a:solidFill>
              </a:rPr>
              <a:pPr>
                <a:defRPr/>
              </a:pPr>
              <a:t>07/07/2016</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0512E5D1-FF1D-4974-987E-AE47DFB28BE5}" type="slidenum">
              <a:rPr lang="es-MX">
                <a:solidFill>
                  <a:prstClr val="black">
                    <a:tint val="75000"/>
                  </a:prstClr>
                </a:solidFill>
              </a:rPr>
              <a:pPr>
                <a:defRPr/>
              </a:pPr>
              <a:t>‹Nº›</a:t>
            </a:fld>
            <a:endParaRPr lang="es-MX">
              <a:solidFill>
                <a:prstClr val="black">
                  <a:tint val="75000"/>
                </a:prstClr>
              </a:solidFill>
            </a:endParaRPr>
          </a:p>
        </p:txBody>
      </p:sp>
    </p:spTree>
    <p:extLst>
      <p:ext uri="{BB962C8B-B14F-4D97-AF65-F5344CB8AC3E}">
        <p14:creationId xmlns:p14="http://schemas.microsoft.com/office/powerpoint/2010/main" val="6677746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90DC95BB-3F94-45B4-A2DD-2177CB5F64ED}" type="datetimeFigureOut">
              <a:rPr lang="es-MX" smtClean="0">
                <a:solidFill>
                  <a:prstClr val="black">
                    <a:tint val="75000"/>
                  </a:prstClr>
                </a:solidFill>
              </a:rPr>
              <a:pPr>
                <a:defRPr/>
              </a:pPr>
              <a:t>07/07/2016</a:t>
            </a:fld>
            <a:endParaRPr lang="es-MX">
              <a:solidFill>
                <a:prstClr val="black">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MX">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02EBF451-BD96-4CBD-861D-B33E1E50108E}" type="slidenum">
              <a:rPr lang="es-MX">
                <a:solidFill>
                  <a:prstClr val="black">
                    <a:tint val="75000"/>
                  </a:prstClr>
                </a:solidFill>
              </a:rPr>
              <a:pPr>
                <a:defRPr/>
              </a:pPr>
              <a:t>‹Nº›</a:t>
            </a:fld>
            <a:endParaRPr lang="es-MX">
              <a:solidFill>
                <a:prstClr val="black">
                  <a:tint val="75000"/>
                </a:prstClr>
              </a:solidFill>
            </a:endParaRPr>
          </a:p>
        </p:txBody>
      </p:sp>
    </p:spTree>
    <p:extLst>
      <p:ext uri="{BB962C8B-B14F-4D97-AF65-F5344CB8AC3E}">
        <p14:creationId xmlns:p14="http://schemas.microsoft.com/office/powerpoint/2010/main" val="31858934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3 Marcador de fecha"/>
          <p:cNvSpPr>
            <a:spLocks noGrp="1"/>
          </p:cNvSpPr>
          <p:nvPr>
            <p:ph type="dt" sz="half" idx="10"/>
          </p:nvPr>
        </p:nvSpPr>
        <p:spPr/>
        <p:txBody>
          <a:bodyPr/>
          <a:lstStyle>
            <a:lvl1pPr>
              <a:defRPr/>
            </a:lvl1pPr>
          </a:lstStyle>
          <a:p>
            <a:pPr>
              <a:defRPr/>
            </a:pPr>
            <a:fld id="{1F9DAD3A-BD98-4D57-B75A-7048210B1595}" type="datetimeFigureOut">
              <a:rPr lang="es-MX" smtClean="0">
                <a:solidFill>
                  <a:prstClr val="black">
                    <a:tint val="75000"/>
                  </a:prstClr>
                </a:solidFill>
              </a:rPr>
              <a:pPr>
                <a:defRPr/>
              </a:pPr>
              <a:t>07/07/2016</a:t>
            </a:fld>
            <a:endParaRPr lang="es-MX">
              <a:solidFill>
                <a:prstClr val="black">
                  <a:tint val="75000"/>
                </a:prstClr>
              </a:solidFill>
            </a:endParaRPr>
          </a:p>
        </p:txBody>
      </p:sp>
      <p:sp>
        <p:nvSpPr>
          <p:cNvPr id="6" name="4 Marcador de pie de página"/>
          <p:cNvSpPr>
            <a:spLocks noGrp="1"/>
          </p:cNvSpPr>
          <p:nvPr>
            <p:ph type="ftr" sz="quarter" idx="11"/>
          </p:nvPr>
        </p:nvSpPr>
        <p:spPr/>
        <p:txBody>
          <a:bodyPr/>
          <a:lstStyle>
            <a:lvl1pPr>
              <a:defRPr/>
            </a:lvl1pPr>
          </a:lstStyle>
          <a:p>
            <a:pPr>
              <a:defRPr/>
            </a:pPr>
            <a:endParaRPr lang="es-MX">
              <a:solidFill>
                <a:prstClr val="black">
                  <a:tint val="75000"/>
                </a:prstClr>
              </a:solidFill>
            </a:endParaRPr>
          </a:p>
        </p:txBody>
      </p:sp>
      <p:sp>
        <p:nvSpPr>
          <p:cNvPr id="7" name="5 Marcador de número de diapositiva"/>
          <p:cNvSpPr>
            <a:spLocks noGrp="1"/>
          </p:cNvSpPr>
          <p:nvPr>
            <p:ph type="sldNum" sz="quarter" idx="12"/>
          </p:nvPr>
        </p:nvSpPr>
        <p:spPr/>
        <p:txBody>
          <a:bodyPr/>
          <a:lstStyle>
            <a:lvl1pPr>
              <a:defRPr/>
            </a:lvl1pPr>
          </a:lstStyle>
          <a:p>
            <a:pPr>
              <a:defRPr/>
            </a:pPr>
            <a:fld id="{4D846D2E-64DE-4ABE-9366-CD0FEBF4FEB8}" type="slidenum">
              <a:rPr lang="es-MX">
                <a:solidFill>
                  <a:prstClr val="black">
                    <a:tint val="75000"/>
                  </a:prstClr>
                </a:solidFill>
              </a:rPr>
              <a:pPr>
                <a:defRPr/>
              </a:pPr>
              <a:t>‹Nº›</a:t>
            </a:fld>
            <a:endParaRPr lang="es-MX">
              <a:solidFill>
                <a:prstClr val="black">
                  <a:tint val="75000"/>
                </a:prstClr>
              </a:solidFill>
            </a:endParaRPr>
          </a:p>
        </p:txBody>
      </p:sp>
    </p:spTree>
    <p:extLst>
      <p:ext uri="{BB962C8B-B14F-4D97-AF65-F5344CB8AC3E}">
        <p14:creationId xmlns:p14="http://schemas.microsoft.com/office/powerpoint/2010/main" val="37487973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3 Marcador de fecha"/>
          <p:cNvSpPr>
            <a:spLocks noGrp="1"/>
          </p:cNvSpPr>
          <p:nvPr>
            <p:ph type="dt" sz="half" idx="10"/>
          </p:nvPr>
        </p:nvSpPr>
        <p:spPr/>
        <p:txBody>
          <a:bodyPr/>
          <a:lstStyle>
            <a:lvl1pPr>
              <a:defRPr/>
            </a:lvl1pPr>
          </a:lstStyle>
          <a:p>
            <a:pPr>
              <a:defRPr/>
            </a:pPr>
            <a:fld id="{4D9FE669-3EBA-4359-97F5-303AB02738F3}" type="datetimeFigureOut">
              <a:rPr lang="es-MX" smtClean="0">
                <a:solidFill>
                  <a:prstClr val="black">
                    <a:tint val="75000"/>
                  </a:prstClr>
                </a:solidFill>
              </a:rPr>
              <a:pPr>
                <a:defRPr/>
              </a:pPr>
              <a:t>07/07/2016</a:t>
            </a:fld>
            <a:endParaRPr lang="es-MX">
              <a:solidFill>
                <a:prstClr val="black">
                  <a:tint val="75000"/>
                </a:prstClr>
              </a:solidFill>
            </a:endParaRPr>
          </a:p>
        </p:txBody>
      </p:sp>
      <p:sp>
        <p:nvSpPr>
          <p:cNvPr id="8" name="4 Marcador de pie de página"/>
          <p:cNvSpPr>
            <a:spLocks noGrp="1"/>
          </p:cNvSpPr>
          <p:nvPr>
            <p:ph type="ftr" sz="quarter" idx="11"/>
          </p:nvPr>
        </p:nvSpPr>
        <p:spPr/>
        <p:txBody>
          <a:bodyPr/>
          <a:lstStyle>
            <a:lvl1pPr>
              <a:defRPr/>
            </a:lvl1pPr>
          </a:lstStyle>
          <a:p>
            <a:pPr>
              <a:defRPr/>
            </a:pPr>
            <a:endParaRPr lang="es-MX">
              <a:solidFill>
                <a:prstClr val="black">
                  <a:tint val="75000"/>
                </a:prstClr>
              </a:solidFill>
            </a:endParaRPr>
          </a:p>
        </p:txBody>
      </p:sp>
      <p:sp>
        <p:nvSpPr>
          <p:cNvPr id="9" name="5 Marcador de número de diapositiva"/>
          <p:cNvSpPr>
            <a:spLocks noGrp="1"/>
          </p:cNvSpPr>
          <p:nvPr>
            <p:ph type="sldNum" sz="quarter" idx="12"/>
          </p:nvPr>
        </p:nvSpPr>
        <p:spPr/>
        <p:txBody>
          <a:bodyPr/>
          <a:lstStyle>
            <a:lvl1pPr>
              <a:defRPr/>
            </a:lvl1pPr>
          </a:lstStyle>
          <a:p>
            <a:pPr>
              <a:defRPr/>
            </a:pPr>
            <a:fld id="{B368064F-234B-45A7-96F9-37BB9664A2DB}" type="slidenum">
              <a:rPr lang="es-MX">
                <a:solidFill>
                  <a:prstClr val="black">
                    <a:tint val="75000"/>
                  </a:prstClr>
                </a:solidFill>
              </a:rPr>
              <a:pPr>
                <a:defRPr/>
              </a:pPr>
              <a:t>‹Nº›</a:t>
            </a:fld>
            <a:endParaRPr lang="es-MX">
              <a:solidFill>
                <a:prstClr val="black">
                  <a:tint val="75000"/>
                </a:prstClr>
              </a:solidFill>
            </a:endParaRPr>
          </a:p>
        </p:txBody>
      </p:sp>
    </p:spTree>
    <p:extLst>
      <p:ext uri="{BB962C8B-B14F-4D97-AF65-F5344CB8AC3E}">
        <p14:creationId xmlns:p14="http://schemas.microsoft.com/office/powerpoint/2010/main" val="35619255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3 Marcador de fecha"/>
          <p:cNvSpPr>
            <a:spLocks noGrp="1"/>
          </p:cNvSpPr>
          <p:nvPr>
            <p:ph type="dt" sz="half" idx="10"/>
          </p:nvPr>
        </p:nvSpPr>
        <p:spPr/>
        <p:txBody>
          <a:bodyPr/>
          <a:lstStyle>
            <a:lvl1pPr>
              <a:defRPr/>
            </a:lvl1pPr>
          </a:lstStyle>
          <a:p>
            <a:pPr>
              <a:defRPr/>
            </a:pPr>
            <a:fld id="{93E0D3C3-F370-4922-8CCC-FAA2BA910A33}" type="datetimeFigureOut">
              <a:rPr lang="es-MX" smtClean="0">
                <a:solidFill>
                  <a:prstClr val="black">
                    <a:tint val="75000"/>
                  </a:prstClr>
                </a:solidFill>
              </a:rPr>
              <a:pPr>
                <a:defRPr/>
              </a:pPr>
              <a:t>07/07/2016</a:t>
            </a:fld>
            <a:endParaRPr lang="es-MX">
              <a:solidFill>
                <a:prstClr val="black">
                  <a:tint val="75000"/>
                </a:prstClr>
              </a:solidFill>
            </a:endParaRPr>
          </a:p>
        </p:txBody>
      </p:sp>
      <p:sp>
        <p:nvSpPr>
          <p:cNvPr id="4" name="4 Marcador de pie de página"/>
          <p:cNvSpPr>
            <a:spLocks noGrp="1"/>
          </p:cNvSpPr>
          <p:nvPr>
            <p:ph type="ftr" sz="quarter" idx="11"/>
          </p:nvPr>
        </p:nvSpPr>
        <p:spPr/>
        <p:txBody>
          <a:bodyPr/>
          <a:lstStyle>
            <a:lvl1pPr>
              <a:defRPr/>
            </a:lvl1pPr>
          </a:lstStyle>
          <a:p>
            <a:pPr>
              <a:defRPr/>
            </a:pPr>
            <a:endParaRPr lang="es-MX">
              <a:solidFill>
                <a:prstClr val="black">
                  <a:tint val="75000"/>
                </a:prstClr>
              </a:solidFill>
            </a:endParaRPr>
          </a:p>
        </p:txBody>
      </p:sp>
      <p:sp>
        <p:nvSpPr>
          <p:cNvPr id="5" name="5 Marcador de número de diapositiva"/>
          <p:cNvSpPr>
            <a:spLocks noGrp="1"/>
          </p:cNvSpPr>
          <p:nvPr>
            <p:ph type="sldNum" sz="quarter" idx="12"/>
          </p:nvPr>
        </p:nvSpPr>
        <p:spPr/>
        <p:txBody>
          <a:bodyPr/>
          <a:lstStyle>
            <a:lvl1pPr>
              <a:defRPr/>
            </a:lvl1pPr>
          </a:lstStyle>
          <a:p>
            <a:pPr>
              <a:defRPr/>
            </a:pPr>
            <a:fld id="{7A50A632-DE96-4581-94B6-40D63965827C}" type="slidenum">
              <a:rPr lang="es-MX">
                <a:solidFill>
                  <a:prstClr val="black">
                    <a:tint val="75000"/>
                  </a:prstClr>
                </a:solidFill>
              </a:rPr>
              <a:pPr>
                <a:defRPr/>
              </a:pPr>
              <a:t>‹Nº›</a:t>
            </a:fld>
            <a:endParaRPr lang="es-MX">
              <a:solidFill>
                <a:prstClr val="black">
                  <a:tint val="75000"/>
                </a:prstClr>
              </a:solidFill>
            </a:endParaRPr>
          </a:p>
        </p:txBody>
      </p:sp>
    </p:spTree>
    <p:extLst>
      <p:ext uri="{BB962C8B-B14F-4D97-AF65-F5344CB8AC3E}">
        <p14:creationId xmlns:p14="http://schemas.microsoft.com/office/powerpoint/2010/main" val="9283900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B8D2EB87-4E88-40AD-BFE9-D03D12509D8E}" type="datetimeFigureOut">
              <a:rPr lang="es-MX" smtClean="0">
                <a:solidFill>
                  <a:prstClr val="black">
                    <a:tint val="75000"/>
                  </a:prstClr>
                </a:solidFill>
              </a:rPr>
              <a:pPr>
                <a:defRPr/>
              </a:pPr>
              <a:t>07/07/2016</a:t>
            </a:fld>
            <a:endParaRPr lang="es-MX">
              <a:solidFill>
                <a:prstClr val="black">
                  <a:tint val="75000"/>
                </a:prstClr>
              </a:solidFill>
            </a:endParaRPr>
          </a:p>
        </p:txBody>
      </p:sp>
      <p:sp>
        <p:nvSpPr>
          <p:cNvPr id="3" name="4 Marcador de pie de página"/>
          <p:cNvSpPr>
            <a:spLocks noGrp="1"/>
          </p:cNvSpPr>
          <p:nvPr>
            <p:ph type="ftr" sz="quarter" idx="11"/>
          </p:nvPr>
        </p:nvSpPr>
        <p:spPr/>
        <p:txBody>
          <a:bodyPr/>
          <a:lstStyle>
            <a:lvl1pPr>
              <a:defRPr/>
            </a:lvl1pPr>
          </a:lstStyle>
          <a:p>
            <a:pPr>
              <a:defRPr/>
            </a:pPr>
            <a:endParaRPr lang="es-MX">
              <a:solidFill>
                <a:prstClr val="black">
                  <a:tint val="75000"/>
                </a:prstClr>
              </a:solidFill>
            </a:endParaRPr>
          </a:p>
        </p:txBody>
      </p:sp>
      <p:sp>
        <p:nvSpPr>
          <p:cNvPr id="4" name="5 Marcador de número de diapositiva"/>
          <p:cNvSpPr>
            <a:spLocks noGrp="1"/>
          </p:cNvSpPr>
          <p:nvPr>
            <p:ph type="sldNum" sz="quarter" idx="12"/>
          </p:nvPr>
        </p:nvSpPr>
        <p:spPr/>
        <p:txBody>
          <a:bodyPr/>
          <a:lstStyle>
            <a:lvl1pPr>
              <a:defRPr/>
            </a:lvl1pPr>
          </a:lstStyle>
          <a:p>
            <a:pPr>
              <a:defRPr/>
            </a:pPr>
            <a:fld id="{460F3264-B79C-4819-998B-40F3102721F1}" type="slidenum">
              <a:rPr lang="es-MX">
                <a:solidFill>
                  <a:prstClr val="black">
                    <a:tint val="75000"/>
                  </a:prstClr>
                </a:solidFill>
              </a:rPr>
              <a:pPr>
                <a:defRPr/>
              </a:pPr>
              <a:t>‹Nº›</a:t>
            </a:fld>
            <a:endParaRPr lang="es-MX">
              <a:solidFill>
                <a:prstClr val="black">
                  <a:tint val="75000"/>
                </a:prstClr>
              </a:solidFill>
            </a:endParaRPr>
          </a:p>
        </p:txBody>
      </p:sp>
    </p:spTree>
    <p:extLst>
      <p:ext uri="{BB962C8B-B14F-4D97-AF65-F5344CB8AC3E}">
        <p14:creationId xmlns:p14="http://schemas.microsoft.com/office/powerpoint/2010/main" val="29859529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32D05679-78E6-4A16-AC21-AE6C75B013A4}" type="datetimeFigureOut">
              <a:rPr lang="es-MX" smtClean="0">
                <a:solidFill>
                  <a:prstClr val="black">
                    <a:tint val="75000"/>
                  </a:prstClr>
                </a:solidFill>
              </a:rPr>
              <a:pPr>
                <a:defRPr/>
              </a:pPr>
              <a:t>07/07/2016</a:t>
            </a:fld>
            <a:endParaRPr lang="es-MX">
              <a:solidFill>
                <a:prstClr val="black">
                  <a:tint val="75000"/>
                </a:prstClr>
              </a:solidFill>
            </a:endParaRPr>
          </a:p>
        </p:txBody>
      </p:sp>
      <p:sp>
        <p:nvSpPr>
          <p:cNvPr id="6" name="4 Marcador de pie de página"/>
          <p:cNvSpPr>
            <a:spLocks noGrp="1"/>
          </p:cNvSpPr>
          <p:nvPr>
            <p:ph type="ftr" sz="quarter" idx="11"/>
          </p:nvPr>
        </p:nvSpPr>
        <p:spPr/>
        <p:txBody>
          <a:bodyPr/>
          <a:lstStyle>
            <a:lvl1pPr>
              <a:defRPr/>
            </a:lvl1pPr>
          </a:lstStyle>
          <a:p>
            <a:pPr>
              <a:defRPr/>
            </a:pPr>
            <a:endParaRPr lang="es-MX">
              <a:solidFill>
                <a:prstClr val="black">
                  <a:tint val="75000"/>
                </a:prstClr>
              </a:solidFill>
            </a:endParaRPr>
          </a:p>
        </p:txBody>
      </p:sp>
      <p:sp>
        <p:nvSpPr>
          <p:cNvPr id="7" name="5 Marcador de número de diapositiva"/>
          <p:cNvSpPr>
            <a:spLocks noGrp="1"/>
          </p:cNvSpPr>
          <p:nvPr>
            <p:ph type="sldNum" sz="quarter" idx="12"/>
          </p:nvPr>
        </p:nvSpPr>
        <p:spPr/>
        <p:txBody>
          <a:bodyPr/>
          <a:lstStyle>
            <a:lvl1pPr>
              <a:defRPr/>
            </a:lvl1pPr>
          </a:lstStyle>
          <a:p>
            <a:pPr>
              <a:defRPr/>
            </a:pPr>
            <a:fld id="{9EE622FF-0DCB-4AD0-8735-6B2E26C09440}" type="slidenum">
              <a:rPr lang="es-MX">
                <a:solidFill>
                  <a:prstClr val="black">
                    <a:tint val="75000"/>
                  </a:prstClr>
                </a:solidFill>
              </a:rPr>
              <a:pPr>
                <a:defRPr/>
              </a:pPr>
              <a:t>‹Nº›</a:t>
            </a:fld>
            <a:endParaRPr lang="es-MX">
              <a:solidFill>
                <a:prstClr val="black">
                  <a:tint val="75000"/>
                </a:prstClr>
              </a:solidFill>
            </a:endParaRPr>
          </a:p>
        </p:txBody>
      </p:sp>
    </p:spTree>
    <p:extLst>
      <p:ext uri="{BB962C8B-B14F-4D97-AF65-F5344CB8AC3E}">
        <p14:creationId xmlns:p14="http://schemas.microsoft.com/office/powerpoint/2010/main" val="24548915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CBB4D118-F25C-41E1-A1F4-7F2419D5FFD2}" type="datetimeFigureOut">
              <a:rPr lang="es-MX" smtClean="0">
                <a:solidFill>
                  <a:prstClr val="black">
                    <a:tint val="75000"/>
                  </a:prstClr>
                </a:solidFill>
              </a:rPr>
              <a:pPr>
                <a:defRPr/>
              </a:pPr>
              <a:t>07/07/2016</a:t>
            </a:fld>
            <a:endParaRPr lang="es-MX">
              <a:solidFill>
                <a:prstClr val="black">
                  <a:tint val="75000"/>
                </a:prstClr>
              </a:solidFill>
            </a:endParaRPr>
          </a:p>
        </p:txBody>
      </p:sp>
      <p:sp>
        <p:nvSpPr>
          <p:cNvPr id="6" name="4 Marcador de pie de página"/>
          <p:cNvSpPr>
            <a:spLocks noGrp="1"/>
          </p:cNvSpPr>
          <p:nvPr>
            <p:ph type="ftr" sz="quarter" idx="11"/>
          </p:nvPr>
        </p:nvSpPr>
        <p:spPr/>
        <p:txBody>
          <a:bodyPr/>
          <a:lstStyle>
            <a:lvl1pPr>
              <a:defRPr/>
            </a:lvl1pPr>
          </a:lstStyle>
          <a:p>
            <a:pPr>
              <a:defRPr/>
            </a:pPr>
            <a:endParaRPr lang="es-MX">
              <a:solidFill>
                <a:prstClr val="black">
                  <a:tint val="75000"/>
                </a:prstClr>
              </a:solidFill>
            </a:endParaRPr>
          </a:p>
        </p:txBody>
      </p:sp>
      <p:sp>
        <p:nvSpPr>
          <p:cNvPr id="7" name="5 Marcador de número de diapositiva"/>
          <p:cNvSpPr>
            <a:spLocks noGrp="1"/>
          </p:cNvSpPr>
          <p:nvPr>
            <p:ph type="sldNum" sz="quarter" idx="12"/>
          </p:nvPr>
        </p:nvSpPr>
        <p:spPr/>
        <p:txBody>
          <a:bodyPr/>
          <a:lstStyle>
            <a:lvl1pPr>
              <a:defRPr/>
            </a:lvl1pPr>
          </a:lstStyle>
          <a:p>
            <a:pPr>
              <a:defRPr/>
            </a:pPr>
            <a:fld id="{71888226-E49A-4B98-BAD1-A021F0DE3C0E}" type="slidenum">
              <a:rPr lang="es-MX">
                <a:solidFill>
                  <a:prstClr val="black">
                    <a:tint val="75000"/>
                  </a:prstClr>
                </a:solidFill>
              </a:rPr>
              <a:pPr>
                <a:defRPr/>
              </a:pPr>
              <a:t>‹Nº›</a:t>
            </a:fld>
            <a:endParaRPr lang="es-MX">
              <a:solidFill>
                <a:prstClr val="black">
                  <a:tint val="75000"/>
                </a:prstClr>
              </a:solidFill>
            </a:endParaRPr>
          </a:p>
        </p:txBody>
      </p:sp>
    </p:spTree>
    <p:extLst>
      <p:ext uri="{BB962C8B-B14F-4D97-AF65-F5344CB8AC3E}">
        <p14:creationId xmlns:p14="http://schemas.microsoft.com/office/powerpoint/2010/main" val="33304007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t="-1000" b="-1000"/>
          </a:stretch>
        </a:blip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MX" smtClean="0"/>
          </a:p>
        </p:txBody>
      </p:sp>
      <p:sp>
        <p:nvSpPr>
          <p:cNvPr id="1027" name="2 Marcador de texto"/>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5618536F-1910-4785-B28B-5E432EE90C9E}" type="datetimeFigureOut">
              <a:rPr lang="es-MX" smtClean="0">
                <a:solidFill>
                  <a:prstClr val="black">
                    <a:tint val="75000"/>
                  </a:prstClr>
                </a:solidFill>
              </a:rPr>
              <a:pPr>
                <a:defRPr/>
              </a:pPr>
              <a:t>07/07/2016</a:t>
            </a:fld>
            <a:endParaRPr lang="es-MX">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s-MX">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86DB4473-9BF4-42F3-895D-E604602959D6}" type="slidenum">
              <a:rPr lang="es-MX">
                <a:solidFill>
                  <a:prstClr val="black">
                    <a:tint val="75000"/>
                  </a:prstClr>
                </a:solidFill>
              </a:rPr>
              <a:pPr>
                <a:defRPr/>
              </a:pPr>
              <a:t>‹Nº›</a:t>
            </a:fld>
            <a:endParaRPr lang="es-MX">
              <a:solidFill>
                <a:prstClr val="black">
                  <a:tint val="75000"/>
                </a:prstClr>
              </a:solidFill>
            </a:endParaRPr>
          </a:p>
        </p:txBody>
      </p:sp>
    </p:spTree>
    <p:extLst>
      <p:ext uri="{BB962C8B-B14F-4D97-AF65-F5344CB8AC3E}">
        <p14:creationId xmlns:p14="http://schemas.microsoft.com/office/powerpoint/2010/main" val="109083246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mc:AlternateContent xmlns:mc="http://schemas.openxmlformats.org/markup-compatibility/2006" xmlns:p14="http://schemas.microsoft.com/office/powerpoint/2010/main">
    <mc:Choice Requires="p14">
      <p:transition p14:dur="0"/>
    </mc:Choice>
    <mc:Fallback xmlns="">
      <p:transition/>
    </mc:Fallback>
  </mc:AlternateConten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4 Rectángulo"/>
          <p:cNvSpPr/>
          <p:nvPr/>
        </p:nvSpPr>
        <p:spPr>
          <a:xfrm>
            <a:off x="752898" y="3354062"/>
            <a:ext cx="7920879" cy="954107"/>
          </a:xfrm>
          <a:prstGeom prst="rect">
            <a:avLst/>
          </a:prstGeom>
        </p:spPr>
        <p:txBody>
          <a:bodyPr wrap="square">
            <a:spAutoFit/>
          </a:bodyPr>
          <a:lstStyle/>
          <a:p>
            <a:pPr lvl="0" algn="ctr" fontAlgn="base">
              <a:spcBef>
                <a:spcPct val="0"/>
              </a:spcBef>
              <a:spcAft>
                <a:spcPct val="0"/>
              </a:spcAft>
              <a:defRPr/>
            </a:pPr>
            <a:r>
              <a:rPr lang="es-MX" sz="2800" b="1" dirty="0" smtClean="0">
                <a:solidFill>
                  <a:schemeClr val="accent6"/>
                </a:solidFill>
                <a:latin typeface="Algerian" panose="04020705040A02060702" pitchFamily="82" charset="0"/>
              </a:rPr>
              <a:t>Matriz de indicadores para Resultados</a:t>
            </a:r>
          </a:p>
          <a:p>
            <a:pPr algn="ctr">
              <a:defRPr/>
            </a:pPr>
            <a:endParaRPr lang="es-ES" sz="2800" b="1" dirty="0">
              <a:solidFill>
                <a:schemeClr val="accent6"/>
              </a:solidFill>
              <a:latin typeface="Arial Narrow" pitchFamily="34" charset="0"/>
            </a:endParaRPr>
          </a:p>
        </p:txBody>
      </p:sp>
      <p:cxnSp>
        <p:nvCxnSpPr>
          <p:cNvPr id="7" name="6 Conector recto"/>
          <p:cNvCxnSpPr/>
          <p:nvPr/>
        </p:nvCxnSpPr>
        <p:spPr>
          <a:xfrm>
            <a:off x="1331640" y="3933056"/>
            <a:ext cx="7200800" cy="0"/>
          </a:xfrm>
          <a:prstGeom prst="line">
            <a:avLst/>
          </a:prstGeom>
          <a:ln/>
        </p:spPr>
        <p:style>
          <a:lnRef idx="2">
            <a:schemeClr val="accent6"/>
          </a:lnRef>
          <a:fillRef idx="0">
            <a:schemeClr val="accent6"/>
          </a:fillRef>
          <a:effectRef idx="1">
            <a:schemeClr val="accent6"/>
          </a:effectRef>
          <a:fontRef idx="minor">
            <a:schemeClr val="tx1"/>
          </a:fontRef>
        </p:style>
      </p:cxnSp>
      <p:sp>
        <p:nvSpPr>
          <p:cNvPr id="13" name="12 CuadroTexto"/>
          <p:cNvSpPr txBox="1"/>
          <p:nvPr/>
        </p:nvSpPr>
        <p:spPr>
          <a:xfrm>
            <a:off x="3563888" y="4108114"/>
            <a:ext cx="2051720" cy="400110"/>
          </a:xfrm>
          <a:prstGeom prst="rect">
            <a:avLst/>
          </a:prstGeom>
          <a:noFill/>
        </p:spPr>
        <p:txBody>
          <a:bodyPr wrap="square" rtlCol="0">
            <a:spAutoFit/>
          </a:bodyPr>
          <a:lstStyle/>
          <a:p>
            <a:pPr algn="ctr"/>
            <a:r>
              <a:rPr lang="es-MX" sz="2000" dirty="0" smtClean="0">
                <a:solidFill>
                  <a:schemeClr val="accent6">
                    <a:lumMod val="60000"/>
                    <a:lumOff val="40000"/>
                  </a:schemeClr>
                </a:solidFill>
              </a:rPr>
              <a:t>Julio 2016</a:t>
            </a:r>
            <a:endParaRPr lang="es-MX" sz="2000" dirty="0">
              <a:solidFill>
                <a:schemeClr val="accent6">
                  <a:lumMod val="60000"/>
                  <a:lumOff val="40000"/>
                </a:schemeClr>
              </a:solidFill>
            </a:endParaRPr>
          </a:p>
        </p:txBody>
      </p:sp>
    </p:spTree>
    <p:extLst>
      <p:ext uri="{BB962C8B-B14F-4D97-AF65-F5344CB8AC3E}">
        <p14:creationId xmlns:p14="http://schemas.microsoft.com/office/powerpoint/2010/main" val="38844392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7 Diagrama"/>
          <p:cNvGraphicFramePr/>
          <p:nvPr>
            <p:extLst>
              <p:ext uri="{D42A27DB-BD31-4B8C-83A1-F6EECF244321}">
                <p14:modId xmlns:p14="http://schemas.microsoft.com/office/powerpoint/2010/main" val="3893984505"/>
              </p:ext>
            </p:extLst>
          </p:nvPr>
        </p:nvGraphicFramePr>
        <p:xfrm>
          <a:off x="940471" y="1658417"/>
          <a:ext cx="8208912" cy="43362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8 CuadroTexto"/>
          <p:cNvSpPr txBox="1"/>
          <p:nvPr/>
        </p:nvSpPr>
        <p:spPr>
          <a:xfrm>
            <a:off x="1496616" y="980728"/>
            <a:ext cx="6696744" cy="461665"/>
          </a:xfrm>
          <a:prstGeom prst="rect">
            <a:avLst/>
          </a:prstGeom>
          <a:noFill/>
        </p:spPr>
        <p:txBody>
          <a:bodyPr wrap="square" rtlCol="0">
            <a:spAutoFit/>
          </a:bodyPr>
          <a:lstStyle/>
          <a:p>
            <a:pPr algn="ctr"/>
            <a:r>
              <a:rPr lang="es-MX" sz="2400" dirty="0" smtClean="0">
                <a:solidFill>
                  <a:schemeClr val="accent6"/>
                </a:solidFill>
                <a:latin typeface="Algerian" panose="04020705040A02060702" pitchFamily="82" charset="0"/>
              </a:rPr>
              <a:t>La MIR se encarga de…</a:t>
            </a:r>
            <a:endParaRPr lang="es-MX" sz="2400" dirty="0">
              <a:solidFill>
                <a:schemeClr val="accent6"/>
              </a:solidFill>
              <a:latin typeface="Algerian" panose="04020705040A02060702" pitchFamily="82" charset="0"/>
            </a:endParaRPr>
          </a:p>
        </p:txBody>
      </p:sp>
      <p:sp>
        <p:nvSpPr>
          <p:cNvPr id="2" name="1 CuadroTexto"/>
          <p:cNvSpPr txBox="1"/>
          <p:nvPr/>
        </p:nvSpPr>
        <p:spPr>
          <a:xfrm>
            <a:off x="2483768" y="5517232"/>
            <a:ext cx="6192688" cy="738664"/>
          </a:xfrm>
          <a:prstGeom prst="rect">
            <a:avLst/>
          </a:prstGeom>
          <a:noFill/>
        </p:spPr>
        <p:txBody>
          <a:bodyPr wrap="square" rtlCol="0">
            <a:spAutoFit/>
          </a:bodyPr>
          <a:lstStyle/>
          <a:p>
            <a:pPr algn="ctr"/>
            <a:r>
              <a:rPr lang="es-MX" sz="1400" b="1" dirty="0">
                <a:solidFill>
                  <a:schemeClr val="accent5">
                    <a:lumMod val="75000"/>
                  </a:schemeClr>
                </a:solidFill>
              </a:rPr>
              <a:t>La MIR organiza los objetivos, indicadores y metas en la estructura programática, vinculados al Programa presupuestario (</a:t>
            </a:r>
            <a:r>
              <a:rPr lang="es-MX" sz="1400" b="1" dirty="0" err="1">
                <a:solidFill>
                  <a:schemeClr val="accent5">
                    <a:lumMod val="75000"/>
                  </a:schemeClr>
                </a:solidFill>
              </a:rPr>
              <a:t>Pp</a:t>
            </a:r>
            <a:r>
              <a:rPr lang="es-MX" sz="1400" b="1" dirty="0">
                <a:solidFill>
                  <a:schemeClr val="accent5">
                    <a:lumMod val="75000"/>
                  </a:schemeClr>
                </a:solidFill>
              </a:rPr>
              <a:t>). Con base en ello, sólo deberá existir una MIR por Pp.</a:t>
            </a:r>
          </a:p>
        </p:txBody>
      </p:sp>
    </p:spTree>
    <p:extLst>
      <p:ext uri="{BB962C8B-B14F-4D97-AF65-F5344CB8AC3E}">
        <p14:creationId xmlns:p14="http://schemas.microsoft.com/office/powerpoint/2010/main" val="40403553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83568" y="969289"/>
            <a:ext cx="7776864" cy="461665"/>
          </a:xfrm>
          <a:prstGeom prst="rect">
            <a:avLst/>
          </a:prstGeom>
          <a:noFill/>
        </p:spPr>
        <p:txBody>
          <a:bodyPr wrap="square" rtlCol="0">
            <a:spAutoFit/>
          </a:bodyPr>
          <a:lstStyle/>
          <a:p>
            <a:pPr algn="ctr"/>
            <a:r>
              <a:rPr lang="es-MX" sz="2400" dirty="0">
                <a:solidFill>
                  <a:schemeClr val="accent6"/>
                </a:solidFill>
                <a:latin typeface="Algerian" panose="04020705040A02060702" pitchFamily="82" charset="0"/>
              </a:rPr>
              <a:t>¿</a:t>
            </a:r>
            <a:r>
              <a:rPr lang="es-MX" sz="2400" dirty="0" smtClean="0">
                <a:solidFill>
                  <a:schemeClr val="accent6"/>
                </a:solidFill>
                <a:latin typeface="Algerian" panose="04020705040A02060702" pitchFamily="82" charset="0"/>
              </a:rPr>
              <a:t>QUÉ ELEMENTOS  DEBEN CONSIDERARSE EN LA MIR?</a:t>
            </a:r>
            <a:endParaRPr lang="es-MX" sz="2400" dirty="0">
              <a:solidFill>
                <a:schemeClr val="accent6"/>
              </a:solidFill>
              <a:latin typeface="Algerian" panose="04020705040A02060702" pitchFamily="82" charset="0"/>
            </a:endParaRPr>
          </a:p>
        </p:txBody>
      </p:sp>
      <p:pic>
        <p:nvPicPr>
          <p:cNvPr id="3" name="2 Imagen" descr="Recorte de pantalla"/>
          <p:cNvPicPr>
            <a:picLocks noChangeAspect="1"/>
          </p:cNvPicPr>
          <p:nvPr/>
        </p:nvPicPr>
        <p:blipFill>
          <a:blip r:embed="rId2">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827584" y="1700808"/>
            <a:ext cx="7488832" cy="4392488"/>
          </a:xfrm>
          <a:prstGeom prst="rect">
            <a:avLst/>
          </a:prstGeom>
        </p:spPr>
      </p:pic>
    </p:spTree>
    <p:extLst>
      <p:ext uri="{BB962C8B-B14F-4D97-AF65-F5344CB8AC3E}">
        <p14:creationId xmlns:p14="http://schemas.microsoft.com/office/powerpoint/2010/main" val="133759465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9552" y="2204864"/>
            <a:ext cx="7848872" cy="1295868"/>
          </a:xfrm>
          <a:prstGeom prst="rect">
            <a:avLst/>
          </a:prstGeom>
        </p:spPr>
        <p:txBody>
          <a:bodyPr wrap="square">
            <a:spAutoFit/>
          </a:bodyPr>
          <a:lstStyle/>
          <a:p>
            <a:pPr algn="just">
              <a:lnSpc>
                <a:spcPct val="150000"/>
              </a:lnSpc>
            </a:pPr>
            <a:r>
              <a:rPr lang="es-MX" dirty="0" smtClean="0"/>
              <a:t>La </a:t>
            </a:r>
            <a:r>
              <a:rPr lang="es-MX" dirty="0"/>
              <a:t>elaboración de una Matriz de Indicadores para Resultados implica realizar ordenadamente cada </a:t>
            </a:r>
            <a:r>
              <a:rPr lang="es-MX" dirty="0" smtClean="0"/>
              <a:t>una de </a:t>
            </a:r>
            <a:r>
              <a:rPr lang="es-MX" dirty="0"/>
              <a:t>las etapas de la metodología de marco lógico para lograr un mejor proceso de planeación:</a:t>
            </a:r>
          </a:p>
        </p:txBody>
      </p:sp>
      <p:sp>
        <p:nvSpPr>
          <p:cNvPr id="3" name="2 CuadroTexto"/>
          <p:cNvSpPr txBox="1"/>
          <p:nvPr/>
        </p:nvSpPr>
        <p:spPr>
          <a:xfrm>
            <a:off x="1115616" y="1340768"/>
            <a:ext cx="6912768" cy="461665"/>
          </a:xfrm>
          <a:prstGeom prst="rect">
            <a:avLst/>
          </a:prstGeom>
          <a:noFill/>
        </p:spPr>
        <p:txBody>
          <a:bodyPr wrap="square" rtlCol="0">
            <a:spAutoFit/>
          </a:bodyPr>
          <a:lstStyle/>
          <a:p>
            <a:pPr algn="ctr"/>
            <a:r>
              <a:rPr lang="es-MX" sz="2400" dirty="0">
                <a:solidFill>
                  <a:schemeClr val="accent6"/>
                </a:solidFill>
                <a:latin typeface="Algerian" panose="04020705040A02060702" pitchFamily="82" charset="0"/>
              </a:rPr>
              <a:t>Secuencia de elaboración de la MIR</a:t>
            </a:r>
          </a:p>
        </p:txBody>
      </p:sp>
      <p:pic>
        <p:nvPicPr>
          <p:cNvPr id="4" name="3 Imagen" descr="Recorte de pantalla"/>
          <p:cNvPicPr>
            <a:picLocks noChangeAspect="1"/>
          </p:cNvPicPr>
          <p:nvPr/>
        </p:nvPicPr>
        <p:blipFill>
          <a:blip r:embed="rId2">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365760" y="4198596"/>
            <a:ext cx="8526720" cy="1678675"/>
          </a:xfrm>
          <a:prstGeom prst="rect">
            <a:avLst/>
          </a:prstGeom>
        </p:spPr>
      </p:pic>
    </p:spTree>
    <p:extLst>
      <p:ext uri="{BB962C8B-B14F-4D97-AF65-F5344CB8AC3E}">
        <p14:creationId xmlns:p14="http://schemas.microsoft.com/office/powerpoint/2010/main" val="2015262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Agrupar 16"/>
          <p:cNvGrpSpPr>
            <a:grpSpLocks/>
          </p:cNvGrpSpPr>
          <p:nvPr/>
        </p:nvGrpSpPr>
        <p:grpSpPr bwMode="auto">
          <a:xfrm>
            <a:off x="563563" y="2247164"/>
            <a:ext cx="8123237" cy="719137"/>
            <a:chOff x="304800" y="2057400"/>
            <a:chExt cx="8153400" cy="957943"/>
          </a:xfrm>
          <a:noFill/>
        </p:grpSpPr>
        <p:sp>
          <p:nvSpPr>
            <p:cNvPr id="5" name="Rectángulo 9"/>
            <p:cNvSpPr>
              <a:spLocks noChangeArrowheads="1"/>
            </p:cNvSpPr>
            <p:nvPr/>
          </p:nvSpPr>
          <p:spPr bwMode="auto">
            <a:xfrm>
              <a:off x="304800" y="2209656"/>
              <a:ext cx="8153400" cy="805687"/>
            </a:xfrm>
            <a:prstGeom prst="rect">
              <a:avLst/>
            </a:prstGeom>
            <a:grpFill/>
            <a:ln w="9525">
              <a:noFill/>
              <a:miter lim="800000"/>
              <a:headEnd/>
              <a:tailEnd/>
            </a:ln>
            <a:effectLst/>
          </p:spPr>
          <p:txBody>
            <a:bodyPr anchor="ctr"/>
            <a:lstStyle/>
            <a:p>
              <a:pPr>
                <a:defRPr/>
              </a:pPr>
              <a:endParaRPr lang="es-ES_tradnl" sz="1100" dirty="0">
                <a:solidFill>
                  <a:srgbClr val="000000"/>
                </a:solidFill>
                <a:latin typeface="Adobe Caslon Pro"/>
              </a:endParaRPr>
            </a:p>
            <a:p>
              <a:pPr algn="just">
                <a:defRPr/>
              </a:pPr>
              <a:r>
                <a:rPr lang="es-ES_tradnl" sz="1200" dirty="0">
                  <a:latin typeface="Adobe Caslon Pro"/>
                </a:rPr>
                <a:t>Debe proveer información sobre la esencia del objetivo que se quiere medir; deben estar definidos sobre lo importante, con sentido práctico.</a:t>
              </a:r>
            </a:p>
          </p:txBody>
        </p:sp>
        <p:sp>
          <p:nvSpPr>
            <p:cNvPr id="6" name="Rectángulo 10"/>
            <p:cNvSpPr>
              <a:spLocks noChangeArrowheads="1"/>
            </p:cNvSpPr>
            <p:nvPr/>
          </p:nvSpPr>
          <p:spPr bwMode="auto">
            <a:xfrm>
              <a:off x="1219409" y="2057400"/>
              <a:ext cx="6324183" cy="380640"/>
            </a:xfrm>
            <a:prstGeom prst="rect">
              <a:avLst/>
            </a:prstGeom>
            <a:grpFill/>
            <a:ln w="12700">
              <a:solidFill>
                <a:srgbClr val="01653F"/>
              </a:solidFill>
              <a:miter lim="800000"/>
              <a:headEnd/>
              <a:tailEnd/>
            </a:ln>
            <a:effectLst/>
          </p:spPr>
          <p:txBody>
            <a:bodyPr anchor="ctr"/>
            <a:lstStyle/>
            <a:p>
              <a:pPr>
                <a:defRPr/>
              </a:pPr>
              <a:r>
                <a:rPr lang="es-ES_tradnl" sz="2000" b="1" dirty="0">
                  <a:solidFill>
                    <a:srgbClr val="C00000"/>
                  </a:solidFill>
                  <a:latin typeface="Adobe Caslon Pro"/>
                </a:rPr>
                <a:t>R</a:t>
              </a:r>
              <a:r>
                <a:rPr lang="es-ES_tradnl" sz="1600" b="1" dirty="0">
                  <a:latin typeface="Adobe Caslon Pro"/>
                </a:rPr>
                <a:t>elevante</a:t>
              </a:r>
              <a:r>
                <a:rPr lang="es-ES_tradnl" sz="1100" b="1" dirty="0">
                  <a:solidFill>
                    <a:schemeClr val="bg1">
                      <a:lumMod val="75000"/>
                    </a:schemeClr>
                  </a:solidFill>
                  <a:latin typeface="Adobe Caslon Pro"/>
                </a:rPr>
                <a:t> </a:t>
              </a:r>
            </a:p>
          </p:txBody>
        </p:sp>
      </p:grpSp>
      <p:grpSp>
        <p:nvGrpSpPr>
          <p:cNvPr id="7" name="Agrupar 15"/>
          <p:cNvGrpSpPr>
            <a:grpSpLocks/>
          </p:cNvGrpSpPr>
          <p:nvPr/>
        </p:nvGrpSpPr>
        <p:grpSpPr bwMode="auto">
          <a:xfrm>
            <a:off x="563563" y="1408964"/>
            <a:ext cx="8123237" cy="719137"/>
            <a:chOff x="609600" y="4419600"/>
            <a:chExt cx="8153400" cy="957943"/>
          </a:xfrm>
          <a:noFill/>
        </p:grpSpPr>
        <p:sp>
          <p:nvSpPr>
            <p:cNvPr id="8" name="Rectángulo 13"/>
            <p:cNvSpPr>
              <a:spLocks noChangeArrowheads="1"/>
            </p:cNvSpPr>
            <p:nvPr/>
          </p:nvSpPr>
          <p:spPr bwMode="auto">
            <a:xfrm>
              <a:off x="609600" y="4571856"/>
              <a:ext cx="8153400" cy="805687"/>
            </a:xfrm>
            <a:prstGeom prst="rect">
              <a:avLst/>
            </a:prstGeom>
            <a:grpFill/>
            <a:ln w="9525">
              <a:noFill/>
              <a:miter lim="800000"/>
              <a:headEnd/>
              <a:tailEnd/>
            </a:ln>
            <a:effectLst/>
          </p:spPr>
          <p:txBody>
            <a:bodyPr anchor="ctr"/>
            <a:lstStyle/>
            <a:p>
              <a:pPr>
                <a:defRPr/>
              </a:pPr>
              <a:endParaRPr lang="es-ES_tradnl" sz="1100" dirty="0">
                <a:solidFill>
                  <a:srgbClr val="000000"/>
                </a:solidFill>
                <a:latin typeface="Adobe Caslon Pro"/>
                <a:cs typeface="Arial" pitchFamily="34" charset="0"/>
              </a:endParaRPr>
            </a:p>
            <a:p>
              <a:pPr algn="just">
                <a:defRPr/>
              </a:pPr>
              <a:r>
                <a:rPr lang="es-ES_tradnl" sz="1200" dirty="0">
                  <a:latin typeface="Adobe Caslon Pro"/>
                  <a:cs typeface="Arial" pitchFamily="34" charset="0"/>
                </a:rPr>
                <a:t>Los indicadores deben ser tan claros, directos e inequívocos como sea posible; es decir, entendibles.</a:t>
              </a:r>
            </a:p>
          </p:txBody>
        </p:sp>
        <p:sp>
          <p:nvSpPr>
            <p:cNvPr id="9" name="Rectángulo 14"/>
            <p:cNvSpPr>
              <a:spLocks noChangeArrowheads="1"/>
            </p:cNvSpPr>
            <p:nvPr/>
          </p:nvSpPr>
          <p:spPr bwMode="auto">
            <a:xfrm>
              <a:off x="1524209" y="4419600"/>
              <a:ext cx="6324183" cy="380640"/>
            </a:xfrm>
            <a:prstGeom prst="rect">
              <a:avLst/>
            </a:prstGeom>
            <a:grpFill/>
            <a:ln w="12700">
              <a:solidFill>
                <a:srgbClr val="01653F"/>
              </a:solidFill>
              <a:miter lim="800000"/>
              <a:headEnd/>
              <a:tailEnd/>
            </a:ln>
            <a:effectLst/>
          </p:spPr>
          <p:txBody>
            <a:bodyPr anchor="ctr"/>
            <a:lstStyle/>
            <a:p>
              <a:pPr>
                <a:defRPr/>
              </a:pPr>
              <a:r>
                <a:rPr lang="es-ES_tradnl" sz="2000" b="1" dirty="0">
                  <a:solidFill>
                    <a:srgbClr val="C00000"/>
                  </a:solidFill>
                  <a:latin typeface="Adobe Caslon Pro"/>
                </a:rPr>
                <a:t>C</a:t>
              </a:r>
              <a:r>
                <a:rPr lang="es-ES_tradnl" sz="1600" b="1" dirty="0">
                  <a:latin typeface="Adobe Caslon Pro"/>
                </a:rPr>
                <a:t>laro</a:t>
              </a:r>
            </a:p>
          </p:txBody>
        </p:sp>
      </p:grpSp>
      <p:grpSp>
        <p:nvGrpSpPr>
          <p:cNvPr id="10" name="Agrupar 17"/>
          <p:cNvGrpSpPr>
            <a:grpSpLocks/>
          </p:cNvGrpSpPr>
          <p:nvPr/>
        </p:nvGrpSpPr>
        <p:grpSpPr bwMode="auto">
          <a:xfrm>
            <a:off x="563563" y="3085364"/>
            <a:ext cx="8123237" cy="808037"/>
            <a:chOff x="609600" y="4474030"/>
            <a:chExt cx="8153400" cy="1077685"/>
          </a:xfrm>
          <a:noFill/>
        </p:grpSpPr>
        <p:sp>
          <p:nvSpPr>
            <p:cNvPr id="11" name="Rectángulo 18"/>
            <p:cNvSpPr>
              <a:spLocks noChangeArrowheads="1"/>
            </p:cNvSpPr>
            <p:nvPr/>
          </p:nvSpPr>
          <p:spPr bwMode="auto">
            <a:xfrm>
              <a:off x="609600" y="4658231"/>
              <a:ext cx="8153400" cy="893484"/>
            </a:xfrm>
            <a:prstGeom prst="rect">
              <a:avLst/>
            </a:prstGeom>
            <a:grpFill/>
            <a:ln w="9525">
              <a:noFill/>
              <a:miter lim="800000"/>
              <a:headEnd/>
              <a:tailEnd/>
            </a:ln>
            <a:effectLst/>
          </p:spPr>
          <p:txBody>
            <a:bodyPr anchor="ctr"/>
            <a:lstStyle/>
            <a:p>
              <a:pPr>
                <a:defRPr/>
              </a:pPr>
              <a:endParaRPr lang="es-ES_tradnl" sz="1100" dirty="0">
                <a:latin typeface="Adobe Caslon Pro"/>
                <a:cs typeface="Arial" pitchFamily="34" charset="0"/>
              </a:endParaRPr>
            </a:p>
            <a:p>
              <a:pPr>
                <a:defRPr/>
              </a:pPr>
              <a:endParaRPr lang="es-ES_tradnl" sz="1100" dirty="0">
                <a:latin typeface="Adobe Caslon Pro"/>
                <a:cs typeface="Arial" pitchFamily="34" charset="0"/>
              </a:endParaRPr>
            </a:p>
            <a:p>
              <a:pPr algn="just">
                <a:defRPr/>
              </a:pPr>
              <a:r>
                <a:rPr lang="es-ES_tradnl" sz="1200" dirty="0">
                  <a:latin typeface="Adobe Caslon Pro"/>
                  <a:cs typeface="Arial" pitchFamily="34" charset="0"/>
                </a:rPr>
                <a:t>Todos los indicadores tienen costos e implicaciones para su construcción y medición; se deben elegir aquellos que estén disponibles a un costo razonable.</a:t>
              </a:r>
            </a:p>
            <a:p>
              <a:pPr>
                <a:defRPr/>
              </a:pPr>
              <a:endParaRPr lang="es-ES_tradnl" sz="1100" dirty="0">
                <a:latin typeface="Adobe Caslon Pro"/>
                <a:cs typeface="Arial" pitchFamily="34" charset="0"/>
              </a:endParaRPr>
            </a:p>
          </p:txBody>
        </p:sp>
        <p:sp>
          <p:nvSpPr>
            <p:cNvPr id="12" name="Rectángulo 19"/>
            <p:cNvSpPr>
              <a:spLocks noChangeArrowheads="1"/>
            </p:cNvSpPr>
            <p:nvPr/>
          </p:nvSpPr>
          <p:spPr bwMode="auto">
            <a:xfrm>
              <a:off x="1524209" y="4474030"/>
              <a:ext cx="6324183" cy="381107"/>
            </a:xfrm>
            <a:prstGeom prst="rect">
              <a:avLst/>
            </a:prstGeom>
            <a:grpFill/>
            <a:ln w="12700">
              <a:solidFill>
                <a:srgbClr val="01653F"/>
              </a:solidFill>
              <a:miter lim="800000"/>
              <a:headEnd/>
              <a:tailEnd/>
            </a:ln>
            <a:effectLst/>
          </p:spPr>
          <p:txBody>
            <a:bodyPr anchor="ctr"/>
            <a:lstStyle/>
            <a:p>
              <a:pPr>
                <a:defRPr/>
              </a:pPr>
              <a:r>
                <a:rPr lang="es-ES_tradnl" sz="2000" b="1" dirty="0">
                  <a:solidFill>
                    <a:srgbClr val="C00000"/>
                  </a:solidFill>
                  <a:latin typeface="Adobe Caslon Pro"/>
                  <a:cs typeface="Arial" pitchFamily="34" charset="0"/>
                </a:rPr>
                <a:t>E</a:t>
              </a:r>
              <a:r>
                <a:rPr lang="es-ES_tradnl" sz="1600" b="1" dirty="0">
                  <a:latin typeface="Adobe Caslon Pro"/>
                  <a:cs typeface="Arial" pitchFamily="34" charset="0"/>
                </a:rPr>
                <a:t>conómico</a:t>
              </a:r>
            </a:p>
          </p:txBody>
        </p:sp>
      </p:grpSp>
      <p:grpSp>
        <p:nvGrpSpPr>
          <p:cNvPr id="13" name="Agrupar 22"/>
          <p:cNvGrpSpPr>
            <a:grpSpLocks/>
          </p:cNvGrpSpPr>
          <p:nvPr/>
        </p:nvGrpSpPr>
        <p:grpSpPr bwMode="auto">
          <a:xfrm>
            <a:off x="563563" y="3893402"/>
            <a:ext cx="8123237" cy="603251"/>
            <a:chOff x="609600" y="4235100"/>
            <a:chExt cx="8153400" cy="1046407"/>
          </a:xfrm>
          <a:noFill/>
        </p:grpSpPr>
        <p:sp>
          <p:nvSpPr>
            <p:cNvPr id="14" name="Rectángulo 23"/>
            <p:cNvSpPr>
              <a:spLocks noChangeArrowheads="1"/>
            </p:cNvSpPr>
            <p:nvPr/>
          </p:nvSpPr>
          <p:spPr bwMode="auto">
            <a:xfrm>
              <a:off x="609600" y="4571053"/>
              <a:ext cx="8153400" cy="710454"/>
            </a:xfrm>
            <a:prstGeom prst="rect">
              <a:avLst/>
            </a:prstGeom>
            <a:grpFill/>
            <a:ln w="9525">
              <a:noFill/>
              <a:miter lim="800000"/>
              <a:headEnd/>
              <a:tailEnd/>
            </a:ln>
            <a:effectLst/>
          </p:spPr>
          <p:txBody>
            <a:bodyPr rIns="0" anchor="ctr"/>
            <a:lstStyle/>
            <a:p>
              <a:pPr>
                <a:defRPr/>
              </a:pPr>
              <a:endParaRPr lang="es-ES_tradnl" sz="1100" dirty="0">
                <a:solidFill>
                  <a:srgbClr val="000000"/>
                </a:solidFill>
                <a:latin typeface="Adobe Caslon Pro"/>
              </a:endParaRPr>
            </a:p>
            <a:p>
              <a:pPr>
                <a:defRPr/>
              </a:pPr>
              <a:endParaRPr lang="es-ES_tradnl" sz="1100" dirty="0">
                <a:solidFill>
                  <a:srgbClr val="000000"/>
                </a:solidFill>
                <a:latin typeface="Adobe Caslon Pro"/>
              </a:endParaRPr>
            </a:p>
            <a:p>
              <a:pPr>
                <a:defRPr/>
              </a:pPr>
              <a:endParaRPr lang="es-ES_tradnl" sz="1100" dirty="0">
                <a:solidFill>
                  <a:schemeClr val="accent3">
                    <a:lumMod val="50000"/>
                  </a:schemeClr>
                </a:solidFill>
                <a:latin typeface="Adobe Caslon Pro"/>
              </a:endParaRPr>
            </a:p>
            <a:p>
              <a:pPr algn="just">
                <a:defRPr/>
              </a:pPr>
              <a:r>
                <a:rPr lang="es-ES_tradnl" sz="1200" dirty="0">
                  <a:latin typeface="Adobe Caslon Pro"/>
                </a:rPr>
                <a:t> Los indicadores deben poder sujetarse a una comprobación independiente.</a:t>
              </a:r>
            </a:p>
            <a:p>
              <a:pPr>
                <a:defRPr/>
              </a:pPr>
              <a:endParaRPr lang="es-ES_tradnl" sz="1100" dirty="0">
                <a:solidFill>
                  <a:srgbClr val="FFFFFF"/>
                </a:solidFill>
                <a:latin typeface="Adobe Caslon Pro"/>
              </a:endParaRPr>
            </a:p>
            <a:p>
              <a:pPr>
                <a:defRPr/>
              </a:pPr>
              <a:endParaRPr lang="es-ES_tradnl" sz="1100" dirty="0">
                <a:solidFill>
                  <a:srgbClr val="FFFFFF"/>
                </a:solidFill>
                <a:latin typeface="Adobe Caslon Pro"/>
              </a:endParaRPr>
            </a:p>
          </p:txBody>
        </p:sp>
        <p:sp>
          <p:nvSpPr>
            <p:cNvPr id="15" name="Rectángulo 24"/>
            <p:cNvSpPr>
              <a:spLocks noChangeArrowheads="1"/>
            </p:cNvSpPr>
            <p:nvPr/>
          </p:nvSpPr>
          <p:spPr bwMode="auto">
            <a:xfrm>
              <a:off x="1524209" y="4235100"/>
              <a:ext cx="6324183" cy="564509"/>
            </a:xfrm>
            <a:prstGeom prst="rect">
              <a:avLst/>
            </a:prstGeom>
            <a:grpFill/>
            <a:ln w="12700">
              <a:solidFill>
                <a:srgbClr val="01653F"/>
              </a:solidFill>
              <a:miter lim="800000"/>
              <a:headEnd/>
              <a:tailEnd/>
            </a:ln>
            <a:effectLst/>
          </p:spPr>
          <p:txBody>
            <a:bodyPr rIns="0" anchor="ctr"/>
            <a:lstStyle/>
            <a:p>
              <a:pPr>
                <a:defRPr/>
              </a:pPr>
              <a:r>
                <a:rPr lang="es-ES_tradnl" sz="2000" b="1" dirty="0">
                  <a:solidFill>
                    <a:srgbClr val="C00000"/>
                  </a:solidFill>
                  <a:latin typeface="Adobe Caslon Pro"/>
                </a:rPr>
                <a:t>M</a:t>
              </a:r>
              <a:r>
                <a:rPr lang="es-ES_tradnl" sz="1600" b="1" dirty="0">
                  <a:latin typeface="Adobe Caslon Pro"/>
                </a:rPr>
                <a:t>onitoreable</a:t>
              </a:r>
            </a:p>
          </p:txBody>
        </p:sp>
      </p:grpSp>
      <p:grpSp>
        <p:nvGrpSpPr>
          <p:cNvPr id="16" name="Agrupar 26"/>
          <p:cNvGrpSpPr>
            <a:grpSpLocks/>
          </p:cNvGrpSpPr>
          <p:nvPr/>
        </p:nvGrpSpPr>
        <p:grpSpPr bwMode="auto">
          <a:xfrm>
            <a:off x="563563" y="4609364"/>
            <a:ext cx="8123237" cy="914400"/>
            <a:chOff x="609600" y="4419600"/>
            <a:chExt cx="8153400" cy="1219200"/>
          </a:xfrm>
          <a:noFill/>
        </p:grpSpPr>
        <p:sp>
          <p:nvSpPr>
            <p:cNvPr id="17" name="Rectángulo 27"/>
            <p:cNvSpPr>
              <a:spLocks noChangeArrowheads="1"/>
            </p:cNvSpPr>
            <p:nvPr/>
          </p:nvSpPr>
          <p:spPr bwMode="auto">
            <a:xfrm>
              <a:off x="609600" y="4572000"/>
              <a:ext cx="8153400" cy="1066800"/>
            </a:xfrm>
            <a:prstGeom prst="rect">
              <a:avLst/>
            </a:prstGeom>
            <a:grpFill/>
            <a:ln w="9525">
              <a:noFill/>
              <a:miter lim="800000"/>
              <a:headEnd/>
              <a:tailEnd/>
            </a:ln>
            <a:effectLst/>
          </p:spPr>
          <p:txBody>
            <a:bodyPr anchor="ctr"/>
            <a:lstStyle/>
            <a:p>
              <a:pPr>
                <a:defRPr/>
              </a:pPr>
              <a:endParaRPr lang="es-ES_tradnl" sz="1100" dirty="0">
                <a:solidFill>
                  <a:srgbClr val="000000"/>
                </a:solidFill>
                <a:latin typeface="Adobe Caslon Pro"/>
                <a:cs typeface="Arial" pitchFamily="34" charset="0"/>
              </a:endParaRPr>
            </a:p>
            <a:p>
              <a:pPr>
                <a:defRPr/>
              </a:pPr>
              <a:endParaRPr lang="es-ES_tradnl" sz="1100" dirty="0">
                <a:solidFill>
                  <a:srgbClr val="000000"/>
                </a:solidFill>
                <a:latin typeface="Adobe Caslon Pro"/>
                <a:cs typeface="Arial" pitchFamily="34" charset="0"/>
              </a:endParaRPr>
            </a:p>
            <a:p>
              <a:pPr>
                <a:defRPr/>
              </a:pPr>
              <a:endParaRPr lang="es-ES_tradnl" sz="1100" dirty="0">
                <a:solidFill>
                  <a:srgbClr val="000000"/>
                </a:solidFill>
                <a:latin typeface="Adobe Caslon Pro"/>
                <a:cs typeface="Arial" pitchFamily="34" charset="0"/>
              </a:endParaRPr>
            </a:p>
            <a:p>
              <a:pPr algn="just">
                <a:defRPr/>
              </a:pPr>
              <a:r>
                <a:rPr lang="es-ES_tradnl" sz="1200" dirty="0">
                  <a:latin typeface="Adobe Caslon Pro"/>
                  <a:cs typeface="Arial" pitchFamily="34" charset="0"/>
                </a:rPr>
                <a:t>Provee suficientes bases para medir. Un indicador no debería ser ni tan indirecto ni tan abstracto que estimar el desempeño se convierta en una tarea complicada y problemática.</a:t>
              </a:r>
            </a:p>
            <a:p>
              <a:pPr>
                <a:defRPr/>
              </a:pPr>
              <a:endParaRPr lang="es-ES_tradnl" sz="1100" dirty="0">
                <a:solidFill>
                  <a:srgbClr val="FFFFFF"/>
                </a:solidFill>
                <a:latin typeface="Adobe Caslon Pro"/>
                <a:cs typeface="Arial" pitchFamily="34" charset="0"/>
              </a:endParaRPr>
            </a:p>
            <a:p>
              <a:pPr>
                <a:defRPr/>
              </a:pPr>
              <a:endParaRPr lang="es-ES_tradnl" sz="1100" dirty="0">
                <a:solidFill>
                  <a:srgbClr val="FFFFFF"/>
                </a:solidFill>
                <a:latin typeface="Adobe Caslon Pro"/>
                <a:cs typeface="Arial" pitchFamily="34" charset="0"/>
              </a:endParaRPr>
            </a:p>
          </p:txBody>
        </p:sp>
        <p:sp>
          <p:nvSpPr>
            <p:cNvPr id="18" name="Rectángulo 28"/>
            <p:cNvSpPr>
              <a:spLocks noChangeArrowheads="1"/>
            </p:cNvSpPr>
            <p:nvPr/>
          </p:nvSpPr>
          <p:spPr bwMode="auto">
            <a:xfrm>
              <a:off x="1524209" y="4419600"/>
              <a:ext cx="6324183" cy="381000"/>
            </a:xfrm>
            <a:prstGeom prst="rect">
              <a:avLst/>
            </a:prstGeom>
            <a:grpFill/>
            <a:ln w="12700">
              <a:solidFill>
                <a:srgbClr val="01653F"/>
              </a:solidFill>
              <a:miter lim="800000"/>
              <a:headEnd/>
              <a:tailEnd/>
            </a:ln>
            <a:effectLst/>
          </p:spPr>
          <p:txBody>
            <a:bodyPr anchor="ctr"/>
            <a:lstStyle/>
            <a:p>
              <a:pPr>
                <a:defRPr/>
              </a:pPr>
              <a:r>
                <a:rPr lang="es-ES_tradnl" sz="2000" b="1" dirty="0">
                  <a:solidFill>
                    <a:srgbClr val="C00000"/>
                  </a:solidFill>
                  <a:latin typeface="Adobe Caslon Pro"/>
                </a:rPr>
                <a:t>A</a:t>
              </a:r>
              <a:r>
                <a:rPr lang="es-ES_tradnl" sz="1600" b="1" dirty="0">
                  <a:latin typeface="Adobe Caslon Pro"/>
                </a:rPr>
                <a:t>decuado</a:t>
              </a:r>
            </a:p>
          </p:txBody>
        </p:sp>
      </p:grpSp>
      <p:grpSp>
        <p:nvGrpSpPr>
          <p:cNvPr id="19" name="Agrupar 26"/>
          <p:cNvGrpSpPr>
            <a:grpSpLocks/>
          </p:cNvGrpSpPr>
          <p:nvPr/>
        </p:nvGrpSpPr>
        <p:grpSpPr bwMode="auto">
          <a:xfrm>
            <a:off x="563563" y="5605179"/>
            <a:ext cx="8123237" cy="914400"/>
            <a:chOff x="609600" y="4419600"/>
            <a:chExt cx="8153400" cy="1219200"/>
          </a:xfrm>
          <a:noFill/>
        </p:grpSpPr>
        <p:sp>
          <p:nvSpPr>
            <p:cNvPr id="20" name="Rectángulo 27"/>
            <p:cNvSpPr>
              <a:spLocks noChangeArrowheads="1"/>
            </p:cNvSpPr>
            <p:nvPr/>
          </p:nvSpPr>
          <p:spPr bwMode="auto">
            <a:xfrm>
              <a:off x="609600" y="4572000"/>
              <a:ext cx="8153400" cy="1066800"/>
            </a:xfrm>
            <a:prstGeom prst="rect">
              <a:avLst/>
            </a:prstGeom>
            <a:grpFill/>
            <a:ln w="9525">
              <a:noFill/>
              <a:miter lim="800000"/>
              <a:headEnd/>
              <a:tailEnd/>
            </a:ln>
            <a:effectLst/>
          </p:spPr>
          <p:txBody>
            <a:bodyPr anchor="ctr"/>
            <a:lstStyle/>
            <a:p>
              <a:pPr>
                <a:defRPr/>
              </a:pPr>
              <a:endParaRPr lang="es-ES_tradnl" sz="1100" dirty="0">
                <a:solidFill>
                  <a:srgbClr val="000000"/>
                </a:solidFill>
                <a:latin typeface="Adobe Caslon Pro"/>
                <a:cs typeface="Arial" pitchFamily="34" charset="0"/>
              </a:endParaRPr>
            </a:p>
            <a:p>
              <a:pPr algn="just">
                <a:defRPr/>
              </a:pPr>
              <a:r>
                <a:rPr lang="es-ES_tradnl" sz="1200" dirty="0">
                  <a:latin typeface="Adobe Caslon Pro"/>
                  <a:cs typeface="Arial" pitchFamily="34" charset="0"/>
                </a:rPr>
                <a:t>En el caso de que exista más de un indicador para medir el desempeño en determinado nivel de objetivo, el indicador debe proveer información adicional en comparación con los otros indicadores propuestos.</a:t>
              </a:r>
            </a:p>
          </p:txBody>
        </p:sp>
        <p:sp>
          <p:nvSpPr>
            <p:cNvPr id="21" name="Rectángulo 28"/>
            <p:cNvSpPr>
              <a:spLocks noChangeArrowheads="1"/>
            </p:cNvSpPr>
            <p:nvPr/>
          </p:nvSpPr>
          <p:spPr bwMode="auto">
            <a:xfrm>
              <a:off x="1524209" y="4419600"/>
              <a:ext cx="6324183" cy="381000"/>
            </a:xfrm>
            <a:prstGeom prst="rect">
              <a:avLst/>
            </a:prstGeom>
            <a:grpFill/>
            <a:ln w="12700">
              <a:solidFill>
                <a:srgbClr val="01653F"/>
              </a:solidFill>
              <a:miter lim="800000"/>
              <a:headEnd/>
              <a:tailEnd/>
            </a:ln>
            <a:effectLst/>
          </p:spPr>
          <p:txBody>
            <a:bodyPr anchor="ctr"/>
            <a:lstStyle/>
            <a:p>
              <a:pPr>
                <a:defRPr/>
              </a:pPr>
              <a:r>
                <a:rPr lang="es-ES_tradnl" sz="2000" b="1" dirty="0">
                  <a:solidFill>
                    <a:srgbClr val="C00000"/>
                  </a:solidFill>
                  <a:latin typeface="Adobe Caslon Pro"/>
                </a:rPr>
                <a:t>A</a:t>
              </a:r>
              <a:r>
                <a:rPr lang="es-ES_tradnl" sz="1600" b="1" dirty="0">
                  <a:latin typeface="Adobe Caslon Pro"/>
                </a:rPr>
                <a:t>portación Marginal</a:t>
              </a:r>
            </a:p>
          </p:txBody>
        </p:sp>
      </p:grpSp>
      <p:sp>
        <p:nvSpPr>
          <p:cNvPr id="22" name="21 Rectángulo"/>
          <p:cNvSpPr/>
          <p:nvPr/>
        </p:nvSpPr>
        <p:spPr>
          <a:xfrm>
            <a:off x="1322821" y="836712"/>
            <a:ext cx="6457217" cy="400110"/>
          </a:xfrm>
          <a:prstGeom prst="rect">
            <a:avLst/>
          </a:prstGeom>
        </p:spPr>
        <p:txBody>
          <a:bodyPr wrap="none">
            <a:spAutoFit/>
          </a:bodyPr>
          <a:lstStyle/>
          <a:p>
            <a:r>
              <a:rPr lang="es-MX" sz="2000" dirty="0">
                <a:solidFill>
                  <a:schemeClr val="accent6"/>
                </a:solidFill>
                <a:latin typeface="Algerian" panose="04020705040A02060702" pitchFamily="82" charset="0"/>
              </a:rPr>
              <a:t>Criterios para la construcción de Indicadores</a:t>
            </a:r>
          </a:p>
        </p:txBody>
      </p:sp>
    </p:spTree>
    <p:extLst>
      <p:ext uri="{BB962C8B-B14F-4D97-AF65-F5344CB8AC3E}">
        <p14:creationId xmlns:p14="http://schemas.microsoft.com/office/powerpoint/2010/main" val="10685909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01985" y="764704"/>
            <a:ext cx="8820472" cy="5078313"/>
          </a:xfrm>
          <a:prstGeom prst="rect">
            <a:avLst/>
          </a:prstGeom>
        </p:spPr>
        <p:txBody>
          <a:bodyPr wrap="square">
            <a:spAutoFit/>
          </a:bodyPr>
          <a:lstStyle/>
          <a:p>
            <a:pPr algn="just">
              <a:lnSpc>
                <a:spcPct val="150000"/>
              </a:lnSpc>
            </a:pPr>
            <a:endParaRPr lang="es-MX" dirty="0"/>
          </a:p>
          <a:p>
            <a:pPr algn="just">
              <a:lnSpc>
                <a:spcPct val="150000"/>
              </a:lnSpc>
            </a:pPr>
            <a:endParaRPr lang="es-MX" dirty="0" smtClean="0"/>
          </a:p>
          <a:p>
            <a:pPr algn="just">
              <a:lnSpc>
                <a:spcPct val="150000"/>
              </a:lnSpc>
            </a:pPr>
            <a:endParaRPr lang="es-MX" dirty="0"/>
          </a:p>
          <a:p>
            <a:pPr algn="just">
              <a:lnSpc>
                <a:spcPct val="150000"/>
              </a:lnSpc>
            </a:pPr>
            <a:endParaRPr lang="es-MX" dirty="0" smtClean="0"/>
          </a:p>
          <a:p>
            <a:pPr algn="just">
              <a:lnSpc>
                <a:spcPct val="150000"/>
              </a:lnSpc>
            </a:pPr>
            <a:endParaRPr lang="es-MX" dirty="0"/>
          </a:p>
          <a:p>
            <a:pPr algn="just">
              <a:lnSpc>
                <a:spcPct val="150000"/>
              </a:lnSpc>
            </a:pPr>
            <a:endParaRPr lang="es-MX" dirty="0" smtClean="0"/>
          </a:p>
          <a:p>
            <a:pPr algn="just">
              <a:lnSpc>
                <a:spcPct val="150000"/>
              </a:lnSpc>
            </a:pPr>
            <a:endParaRPr lang="es-MX" dirty="0"/>
          </a:p>
          <a:p>
            <a:pPr algn="just">
              <a:lnSpc>
                <a:spcPct val="150000"/>
              </a:lnSpc>
            </a:pPr>
            <a:endParaRPr lang="es-MX" dirty="0" smtClean="0"/>
          </a:p>
          <a:p>
            <a:pPr algn="just">
              <a:lnSpc>
                <a:spcPct val="150000"/>
              </a:lnSpc>
            </a:pPr>
            <a:endParaRPr lang="es-MX" dirty="0"/>
          </a:p>
          <a:p>
            <a:pPr algn="just">
              <a:lnSpc>
                <a:spcPct val="150000"/>
              </a:lnSpc>
            </a:pPr>
            <a:endParaRPr lang="es-MX" dirty="0"/>
          </a:p>
          <a:p>
            <a:pPr algn="just">
              <a:lnSpc>
                <a:spcPct val="150000"/>
              </a:lnSpc>
            </a:pPr>
            <a:endParaRPr lang="es-MX" dirty="0" smtClean="0"/>
          </a:p>
          <a:p>
            <a:pPr algn="ctr">
              <a:lnSpc>
                <a:spcPct val="150000"/>
              </a:lnSpc>
            </a:pPr>
            <a:endParaRPr lang="es-MX" b="1" dirty="0" smtClean="0"/>
          </a:p>
        </p:txBody>
      </p:sp>
      <p:graphicFrame>
        <p:nvGraphicFramePr>
          <p:cNvPr id="3" name="2 Diagrama"/>
          <p:cNvGraphicFramePr/>
          <p:nvPr>
            <p:extLst>
              <p:ext uri="{D42A27DB-BD31-4B8C-83A1-F6EECF244321}">
                <p14:modId xmlns:p14="http://schemas.microsoft.com/office/powerpoint/2010/main" val="2364730851"/>
              </p:ext>
            </p:extLst>
          </p:nvPr>
        </p:nvGraphicFramePr>
        <p:xfrm>
          <a:off x="1617812" y="453810"/>
          <a:ext cx="7568902" cy="54235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393676" y="2204864"/>
            <a:ext cx="2448272" cy="1754326"/>
          </a:xfrm>
          <a:prstGeom prst="rect">
            <a:avLst/>
          </a:prstGeom>
          <a:noFill/>
        </p:spPr>
        <p:txBody>
          <a:bodyPr wrap="square" rtlCol="0">
            <a:spAutoFit/>
          </a:bodyPr>
          <a:lstStyle/>
          <a:p>
            <a:pPr algn="ctr">
              <a:lnSpc>
                <a:spcPct val="150000"/>
              </a:lnSpc>
            </a:pPr>
            <a:r>
              <a:rPr lang="es-MX" dirty="0"/>
              <a:t>La </a:t>
            </a:r>
            <a:r>
              <a:rPr lang="es-MX" b="1" dirty="0"/>
              <a:t>MIR </a:t>
            </a:r>
            <a:r>
              <a:rPr lang="es-MX" dirty="0"/>
              <a:t>se considera </a:t>
            </a:r>
            <a:r>
              <a:rPr lang="es-MX" b="1" dirty="0"/>
              <a:t>completa </a:t>
            </a:r>
            <a:r>
              <a:rPr lang="es-MX" dirty="0"/>
              <a:t>cuando cuenta con los siguientes elementos:</a:t>
            </a:r>
          </a:p>
        </p:txBody>
      </p:sp>
      <p:sp>
        <p:nvSpPr>
          <p:cNvPr id="6" name="5 CuadroTexto"/>
          <p:cNvSpPr txBox="1"/>
          <p:nvPr/>
        </p:nvSpPr>
        <p:spPr>
          <a:xfrm>
            <a:off x="2771800" y="5828159"/>
            <a:ext cx="5328592" cy="923330"/>
          </a:xfrm>
          <a:prstGeom prst="rect">
            <a:avLst/>
          </a:prstGeom>
          <a:noFill/>
        </p:spPr>
        <p:txBody>
          <a:bodyPr wrap="square" rtlCol="0">
            <a:spAutoFit/>
          </a:bodyPr>
          <a:lstStyle/>
          <a:p>
            <a:pPr marL="285750" indent="-285750" algn="ctr">
              <a:lnSpc>
                <a:spcPct val="150000"/>
              </a:lnSpc>
              <a:buFont typeface="Arial" panose="020B0604020202020204" pitchFamily="34" charset="0"/>
              <a:buChar char="•"/>
            </a:pPr>
            <a:r>
              <a:rPr lang="es-MX" b="1" dirty="0"/>
              <a:t>Medios de verificación </a:t>
            </a:r>
            <a:r>
              <a:rPr lang="es-MX" dirty="0"/>
              <a:t>para cada indicador.</a:t>
            </a:r>
          </a:p>
          <a:p>
            <a:pPr marL="285750" indent="-285750" algn="ctr">
              <a:lnSpc>
                <a:spcPct val="150000"/>
              </a:lnSpc>
              <a:buFont typeface="Arial" panose="020B0604020202020204" pitchFamily="34" charset="0"/>
              <a:buChar char="•"/>
            </a:pPr>
            <a:r>
              <a:rPr lang="es-MX" dirty="0"/>
              <a:t>Los </a:t>
            </a:r>
            <a:r>
              <a:rPr lang="es-MX" b="1" dirty="0"/>
              <a:t>Supuestos </a:t>
            </a:r>
            <a:r>
              <a:rPr lang="es-MX" dirty="0"/>
              <a:t>que correspondan.</a:t>
            </a:r>
          </a:p>
        </p:txBody>
      </p:sp>
    </p:spTree>
    <p:extLst>
      <p:ext uri="{BB962C8B-B14F-4D97-AF65-F5344CB8AC3E}">
        <p14:creationId xmlns:p14="http://schemas.microsoft.com/office/powerpoint/2010/main" val="24096211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738487" y="1844824"/>
            <a:ext cx="7920879" cy="2831544"/>
          </a:xfrm>
          <a:prstGeom prst="rect">
            <a:avLst/>
          </a:prstGeom>
        </p:spPr>
        <p:txBody>
          <a:bodyPr wrap="square">
            <a:spAutoFit/>
          </a:bodyPr>
          <a:lstStyle/>
          <a:p>
            <a:pPr algn="ctr">
              <a:spcAft>
                <a:spcPts val="600"/>
              </a:spcAft>
              <a:defRPr/>
            </a:pPr>
            <a:r>
              <a:rPr lang="es-ES" sz="4000" b="1" dirty="0" smtClean="0">
                <a:latin typeface="Arial Narrow" pitchFamily="34" charset="0"/>
              </a:rPr>
              <a:t> </a:t>
            </a:r>
            <a:r>
              <a:rPr lang="es-ES" sz="4000" b="1" dirty="0">
                <a:latin typeface="Arial Narrow" pitchFamily="34" charset="0"/>
              </a:rPr>
              <a:t>¡</a:t>
            </a:r>
            <a:r>
              <a:rPr lang="es-ES" sz="4000" b="1" dirty="0" smtClean="0">
                <a:latin typeface="Arial Narrow" pitchFamily="34" charset="0"/>
              </a:rPr>
              <a:t>GRACIAS!</a:t>
            </a:r>
            <a:endParaRPr lang="es-ES" sz="4400" b="1" dirty="0" smtClean="0">
              <a:solidFill>
                <a:prstClr val="black"/>
              </a:solidFill>
              <a:latin typeface="Arial Narrow" pitchFamily="34" charset="0"/>
              <a:cs typeface="Arial" charset="0"/>
            </a:endParaRPr>
          </a:p>
          <a:p>
            <a:pPr lvl="0" algn="ctr" fontAlgn="base">
              <a:spcBef>
                <a:spcPct val="0"/>
              </a:spcBef>
              <a:spcAft>
                <a:spcPct val="0"/>
              </a:spcAft>
              <a:defRPr/>
            </a:pPr>
            <a:endParaRPr lang="es-MX" sz="900" b="1" dirty="0" smtClean="0">
              <a:solidFill>
                <a:schemeClr val="bg1">
                  <a:lumMod val="50000"/>
                </a:schemeClr>
              </a:solidFill>
              <a:latin typeface="Arial Narrow" pitchFamily="34" charset="0"/>
            </a:endParaRPr>
          </a:p>
          <a:p>
            <a:pPr algn="ctr" fontAlgn="base">
              <a:spcBef>
                <a:spcPct val="0"/>
              </a:spcBef>
              <a:spcAft>
                <a:spcPct val="0"/>
              </a:spcAft>
              <a:defRPr/>
            </a:pPr>
            <a:r>
              <a:rPr lang="es-MX" sz="2400" b="1" dirty="0">
                <a:solidFill>
                  <a:schemeClr val="bg1">
                    <a:lumMod val="50000"/>
                  </a:schemeClr>
                </a:solidFill>
                <a:latin typeface="Arial Narrow" pitchFamily="34" charset="0"/>
              </a:rPr>
              <a:t>Jordi Enrique Velasco Bejarano</a:t>
            </a:r>
          </a:p>
          <a:p>
            <a:pPr lvl="0" algn="ctr" fontAlgn="base">
              <a:spcBef>
                <a:spcPct val="0"/>
              </a:spcBef>
              <a:spcAft>
                <a:spcPct val="0"/>
              </a:spcAft>
              <a:defRPr/>
            </a:pPr>
            <a:r>
              <a:rPr lang="es-MX" sz="2400" b="1" dirty="0" smtClean="0">
                <a:solidFill>
                  <a:schemeClr val="bg1">
                    <a:lumMod val="50000"/>
                  </a:schemeClr>
                </a:solidFill>
                <a:latin typeface="Arial Narrow" pitchFamily="34" charset="0"/>
              </a:rPr>
              <a:t>Gerente de Planeación y Evaluación</a:t>
            </a:r>
            <a:endParaRPr lang="es-MX" sz="3200" b="1" dirty="0">
              <a:solidFill>
                <a:schemeClr val="bg1">
                  <a:lumMod val="50000"/>
                </a:schemeClr>
              </a:solidFill>
              <a:latin typeface="Arial Narrow" pitchFamily="34" charset="0"/>
            </a:endParaRPr>
          </a:p>
          <a:p>
            <a:pPr lvl="0" algn="ctr" fontAlgn="base">
              <a:spcBef>
                <a:spcPct val="0"/>
              </a:spcBef>
              <a:spcAft>
                <a:spcPct val="0"/>
              </a:spcAft>
              <a:defRPr/>
            </a:pPr>
            <a:endParaRPr lang="es-MX" sz="2400" b="1" dirty="0" smtClean="0">
              <a:solidFill>
                <a:srgbClr val="1301FD"/>
              </a:solidFill>
              <a:latin typeface="Arial Narrow" pitchFamily="34" charset="0"/>
            </a:endParaRPr>
          </a:p>
          <a:p>
            <a:pPr lvl="0" algn="ctr" fontAlgn="base">
              <a:spcBef>
                <a:spcPct val="0"/>
              </a:spcBef>
              <a:spcAft>
                <a:spcPct val="0"/>
              </a:spcAft>
              <a:defRPr/>
            </a:pPr>
            <a:r>
              <a:rPr lang="es-MX" sz="2400" b="1" dirty="0" smtClean="0">
                <a:solidFill>
                  <a:srgbClr val="1301FD"/>
                </a:solidFill>
                <a:latin typeface="Arial Narrow" pitchFamily="34" charset="0"/>
              </a:rPr>
              <a:t>Ext. 1433 ,  </a:t>
            </a:r>
            <a:r>
              <a:rPr lang="es-MX" sz="2400" b="1" u="sng" dirty="0" smtClean="0">
                <a:solidFill>
                  <a:srgbClr val="1301FD"/>
                </a:solidFill>
                <a:latin typeface="Arial Narrow" pitchFamily="34" charset="0"/>
              </a:rPr>
              <a:t>jevelasco@cofepris.gob.mx</a:t>
            </a:r>
          </a:p>
          <a:p>
            <a:pPr algn="ctr">
              <a:defRPr/>
            </a:pPr>
            <a:endParaRPr lang="es-ES" sz="2800" b="1" dirty="0">
              <a:solidFill>
                <a:schemeClr val="accent6"/>
              </a:solidFill>
              <a:latin typeface="Arial Narrow" pitchFamily="34" charset="0"/>
            </a:endParaRPr>
          </a:p>
        </p:txBody>
      </p:sp>
      <p:cxnSp>
        <p:nvCxnSpPr>
          <p:cNvPr id="7" name="6 Conector recto"/>
          <p:cNvCxnSpPr/>
          <p:nvPr/>
        </p:nvCxnSpPr>
        <p:spPr>
          <a:xfrm>
            <a:off x="1619672" y="3573016"/>
            <a:ext cx="5904656" cy="0"/>
          </a:xfrm>
          <a:prstGeom prst="line">
            <a:avLst/>
          </a:prstGeom>
          <a:ln w="22225"/>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1864353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1268760"/>
            <a:ext cx="8424936" cy="2585323"/>
          </a:xfrm>
          <a:prstGeom prst="rect">
            <a:avLst/>
          </a:prstGeom>
        </p:spPr>
        <p:txBody>
          <a:bodyPr wrap="square">
            <a:spAutoFit/>
          </a:bodyPr>
          <a:lstStyle/>
          <a:p>
            <a:pPr lvl="0" algn="just" eaLnBrk="0" fontAlgn="base" hangingPunct="0">
              <a:lnSpc>
                <a:spcPct val="150000"/>
              </a:lnSpc>
              <a:spcBef>
                <a:spcPct val="0"/>
              </a:spcBef>
              <a:spcAft>
                <a:spcPct val="0"/>
              </a:spcAft>
            </a:pPr>
            <a:r>
              <a:rPr lang="es-MX" dirty="0">
                <a:latin typeface="+mj-lt"/>
                <a:ea typeface="Calibri" pitchFamily="34" charset="0"/>
                <a:cs typeface="Times New Roman" pitchFamily="18" charset="0"/>
              </a:rPr>
              <a:t>Es una herramienta de planeación estratégica basada en la identificación y solución de problemas o aspectos a resolver, organizando de manera sistemática y lógica los objetivos de un programa y sus relaciones de causalidad; identificar y definir los factores externos al programa que pueden influir en el cumplimiento de los objetivos; evaluar el avance en la consecución de los mismos, así como examinar el desempeño del programa en todas sus etapas.</a:t>
            </a:r>
          </a:p>
        </p:txBody>
      </p:sp>
      <p:sp>
        <p:nvSpPr>
          <p:cNvPr id="3" name="2 Rectángulo"/>
          <p:cNvSpPr/>
          <p:nvPr/>
        </p:nvSpPr>
        <p:spPr>
          <a:xfrm>
            <a:off x="2310989" y="807095"/>
            <a:ext cx="4915128" cy="461665"/>
          </a:xfrm>
          <a:prstGeom prst="rect">
            <a:avLst/>
          </a:prstGeom>
        </p:spPr>
        <p:txBody>
          <a:bodyPr wrap="none">
            <a:spAutoFit/>
          </a:bodyPr>
          <a:lstStyle/>
          <a:p>
            <a:r>
              <a:rPr lang="es-MX" sz="2400" dirty="0">
                <a:solidFill>
                  <a:schemeClr val="accent6"/>
                </a:solidFill>
                <a:latin typeface="Algerian" panose="04020705040A02060702" pitchFamily="82" charset="0"/>
              </a:rPr>
              <a:t>Metodología de Marco Lógico</a:t>
            </a:r>
          </a:p>
        </p:txBody>
      </p:sp>
      <p:graphicFrame>
        <p:nvGraphicFramePr>
          <p:cNvPr id="4" name="3 Diagrama"/>
          <p:cNvGraphicFramePr/>
          <p:nvPr>
            <p:extLst>
              <p:ext uri="{D42A27DB-BD31-4B8C-83A1-F6EECF244321}">
                <p14:modId xmlns:p14="http://schemas.microsoft.com/office/powerpoint/2010/main" val="3711928907"/>
              </p:ext>
            </p:extLst>
          </p:nvPr>
        </p:nvGraphicFramePr>
        <p:xfrm>
          <a:off x="395536" y="3645024"/>
          <a:ext cx="8208912" cy="30720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600853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4149110479"/>
              </p:ext>
            </p:extLst>
          </p:nvPr>
        </p:nvGraphicFramePr>
        <p:xfrm>
          <a:off x="539552" y="1340768"/>
          <a:ext cx="8136904" cy="5112568"/>
        </p:xfrm>
        <a:graphic>
          <a:graphicData uri="http://schemas.openxmlformats.org/drawingml/2006/table">
            <a:tbl>
              <a:tblPr firstRow="1" bandRow="1"/>
              <a:tblGrid>
                <a:gridCol w="2773664"/>
                <a:gridCol w="3068347"/>
                <a:gridCol w="2294893"/>
              </a:tblGrid>
              <a:tr h="211230">
                <a:tc gridSpan="2">
                  <a:txBody>
                    <a:bodyPr/>
                    <a:lstStyle/>
                    <a:p>
                      <a:pPr algn="ctr">
                        <a:spcAft>
                          <a:spcPts val="0"/>
                        </a:spcAft>
                      </a:pPr>
                      <a:r>
                        <a:rPr lang="es-ES" sz="1200" b="1" dirty="0">
                          <a:effectLst/>
                          <a:latin typeface="Arial Narrow"/>
                          <a:ea typeface="Times New Roman"/>
                          <a:cs typeface="Times New Roman"/>
                        </a:rPr>
                        <a:t>ESTRUCTURA ANALÍTICA DEL PROGRAMA PRESUPUESTARIO</a:t>
                      </a:r>
                      <a:endParaRPr lang="es-MX" sz="1100" dirty="0">
                        <a:effectLst/>
                        <a:latin typeface="Times New Roman"/>
                        <a:ea typeface="Times New Roman"/>
                      </a:endParaRPr>
                    </a:p>
                  </a:txBody>
                  <a:tcPr marL="64729" marR="64729"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28575" cap="flat" cmpd="sng" algn="ctr">
                      <a:solidFill>
                        <a:srgbClr val="F79646"/>
                      </a:solidFill>
                      <a:prstDash val="solid"/>
                      <a:round/>
                      <a:headEnd type="none" w="med" len="med"/>
                      <a:tailEnd type="none" w="med" len="med"/>
                    </a:lnB>
                    <a:solidFill>
                      <a:srgbClr val="FABF8F"/>
                    </a:solidFill>
                  </a:tcPr>
                </a:tc>
                <a:tc hMerge="1">
                  <a:txBody>
                    <a:bodyPr/>
                    <a:lstStyle/>
                    <a:p>
                      <a:endParaRPr lang="es-MX"/>
                    </a:p>
                  </a:txBody>
                  <a:tcPr/>
                </a:tc>
                <a:tc>
                  <a:txBody>
                    <a:bodyPr/>
                    <a:lstStyle/>
                    <a:p>
                      <a:pPr algn="ctr">
                        <a:spcAft>
                          <a:spcPts val="0"/>
                        </a:spcAft>
                      </a:pPr>
                      <a:r>
                        <a:rPr lang="es-ES" sz="1200" b="1">
                          <a:effectLst/>
                          <a:latin typeface="Arial Narrow"/>
                          <a:ea typeface="Times New Roman"/>
                          <a:cs typeface="Times New Roman"/>
                        </a:rPr>
                        <a:t> </a:t>
                      </a:r>
                      <a:endParaRPr lang="es-MX" sz="1100">
                        <a:effectLst/>
                        <a:latin typeface="Times New Roman"/>
                        <a:ea typeface="Times New Roman"/>
                      </a:endParaRPr>
                    </a:p>
                  </a:txBody>
                  <a:tcPr marL="64729" marR="64729"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28575" cap="flat" cmpd="sng" algn="ctr">
                      <a:solidFill>
                        <a:srgbClr val="F79646"/>
                      </a:solidFill>
                      <a:prstDash val="solid"/>
                      <a:round/>
                      <a:headEnd type="none" w="med" len="med"/>
                      <a:tailEnd type="none" w="med" len="med"/>
                    </a:lnB>
                    <a:solidFill>
                      <a:srgbClr val="E5B8B7"/>
                    </a:solidFill>
                  </a:tcPr>
                </a:tc>
              </a:tr>
              <a:tr h="389963">
                <a:tc>
                  <a:txBody>
                    <a:bodyPr/>
                    <a:lstStyle/>
                    <a:p>
                      <a:pPr algn="ctr">
                        <a:spcAft>
                          <a:spcPts val="0"/>
                        </a:spcAft>
                      </a:pPr>
                      <a:r>
                        <a:rPr lang="es-ES" sz="1100" b="1" dirty="0">
                          <a:effectLst/>
                          <a:latin typeface="Arial Narrow"/>
                          <a:ea typeface="Times New Roman"/>
                        </a:rPr>
                        <a:t>PROBLEMÁTICA</a:t>
                      </a:r>
                      <a:endParaRPr lang="es-MX" sz="1100" dirty="0">
                        <a:effectLst/>
                        <a:latin typeface="Times New Roman"/>
                        <a:ea typeface="Times New Roman"/>
                      </a:endParaRPr>
                    </a:p>
                    <a:p>
                      <a:pPr algn="ctr">
                        <a:spcAft>
                          <a:spcPts val="0"/>
                        </a:spcAft>
                      </a:pPr>
                      <a:r>
                        <a:rPr lang="es-ES" sz="1100" b="1" dirty="0">
                          <a:effectLst/>
                          <a:latin typeface="Arial Narrow"/>
                          <a:ea typeface="Times New Roman"/>
                        </a:rPr>
                        <a:t>(</a:t>
                      </a:r>
                      <a:r>
                        <a:rPr lang="es-ES" sz="1000" b="1" dirty="0">
                          <a:effectLst/>
                          <a:latin typeface="Arial Narrow"/>
                          <a:ea typeface="Times New Roman"/>
                        </a:rPr>
                        <a:t>Proviene del árbol del problema)</a:t>
                      </a:r>
                      <a:endParaRPr lang="es-MX" sz="1100" dirty="0">
                        <a:effectLst/>
                        <a:latin typeface="Times New Roman"/>
                        <a:ea typeface="Times New Roman"/>
                      </a:endParaRPr>
                    </a:p>
                  </a:txBody>
                  <a:tcPr marL="64729" marR="64729"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28575"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DE9D9"/>
                    </a:solidFill>
                  </a:tcPr>
                </a:tc>
                <a:tc>
                  <a:txBody>
                    <a:bodyPr/>
                    <a:lstStyle/>
                    <a:p>
                      <a:pPr algn="ctr">
                        <a:spcAft>
                          <a:spcPts val="0"/>
                        </a:spcAft>
                      </a:pPr>
                      <a:r>
                        <a:rPr lang="es-ES" sz="1100" b="1">
                          <a:effectLst/>
                          <a:latin typeface="Arial Narrow"/>
                          <a:ea typeface="Times New Roman"/>
                        </a:rPr>
                        <a:t>SOLUCIÓN</a:t>
                      </a:r>
                      <a:endParaRPr lang="es-MX" sz="1100">
                        <a:effectLst/>
                        <a:latin typeface="Times New Roman"/>
                        <a:ea typeface="Times New Roman"/>
                      </a:endParaRPr>
                    </a:p>
                    <a:p>
                      <a:pPr algn="ctr">
                        <a:spcAft>
                          <a:spcPts val="0"/>
                        </a:spcAft>
                      </a:pPr>
                      <a:r>
                        <a:rPr lang="es-ES" sz="1000" b="1">
                          <a:effectLst/>
                          <a:latin typeface="Arial Narrow"/>
                          <a:ea typeface="Times New Roman"/>
                        </a:rPr>
                        <a:t>(Proviene del árbol de objetivos)</a:t>
                      </a:r>
                      <a:endParaRPr lang="es-MX" sz="1100">
                        <a:effectLst/>
                        <a:latin typeface="Times New Roman"/>
                        <a:ea typeface="Times New Roman"/>
                      </a:endParaRPr>
                    </a:p>
                  </a:txBody>
                  <a:tcPr marL="64729" marR="64729"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28575"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DE9D9"/>
                    </a:solidFill>
                  </a:tcPr>
                </a:tc>
                <a:tc>
                  <a:txBody>
                    <a:bodyPr/>
                    <a:lstStyle/>
                    <a:p>
                      <a:pPr algn="ctr">
                        <a:spcAft>
                          <a:spcPts val="0"/>
                        </a:spcAft>
                      </a:pPr>
                      <a:r>
                        <a:rPr lang="es-ES" sz="1100" b="1">
                          <a:effectLst/>
                          <a:latin typeface="Arial Narrow"/>
                          <a:ea typeface="Times New Roman"/>
                        </a:rPr>
                        <a:t>Alternativas Seleccionadas</a:t>
                      </a:r>
                      <a:endParaRPr lang="es-MX" sz="1100">
                        <a:effectLst/>
                        <a:latin typeface="Times New Roman"/>
                        <a:ea typeface="Times New Roman"/>
                      </a:endParaRPr>
                    </a:p>
                  </a:txBody>
                  <a:tcPr marL="64729" marR="64729"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28575"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E5B8B7"/>
                    </a:solidFill>
                  </a:tcPr>
                </a:tc>
              </a:tr>
              <a:tr h="4511375">
                <a:tc>
                  <a:txBody>
                    <a:bodyPr/>
                    <a:lstStyle/>
                    <a:p>
                      <a:pPr>
                        <a:spcAft>
                          <a:spcPts val="0"/>
                        </a:spcAft>
                      </a:pPr>
                      <a:r>
                        <a:rPr lang="es-ES" sz="1100" b="1">
                          <a:effectLst/>
                          <a:latin typeface="Arial Narrow"/>
                          <a:ea typeface="Times New Roman"/>
                        </a:rPr>
                        <a:t>EFECTOS:</a:t>
                      </a:r>
                      <a:endParaRPr lang="es-MX" sz="1100">
                        <a:effectLst/>
                        <a:latin typeface="Times New Roman"/>
                        <a:ea typeface="Times New Roman"/>
                      </a:endParaRPr>
                    </a:p>
                    <a:p>
                      <a:pPr marL="342900" lvl="0" indent="-342900">
                        <a:lnSpc>
                          <a:spcPct val="115000"/>
                        </a:lnSpc>
                        <a:spcAft>
                          <a:spcPts val="0"/>
                        </a:spcAft>
                        <a:buFont typeface="+mj-lt"/>
                        <a:buAutoNum type="alphaUcPeriod"/>
                      </a:pPr>
                      <a:r>
                        <a:rPr lang="es-MX" sz="1000">
                          <a:effectLst/>
                          <a:latin typeface="Arial Narrow"/>
                          <a:ea typeface="Times New Roman"/>
                          <a:cs typeface="Times New Roman"/>
                        </a:rPr>
                        <a:t>Se cuenta con un sistema de regulación en servicios de salud deficiente.</a:t>
                      </a:r>
                      <a:endParaRPr lang="es-MX" sz="1000">
                        <a:effectLst/>
                        <a:latin typeface="Calibri"/>
                        <a:ea typeface="Times New Roman"/>
                        <a:cs typeface="Times New Roman"/>
                      </a:endParaRPr>
                    </a:p>
                    <a:p>
                      <a:pPr marL="342900" lvl="0" indent="-342900">
                        <a:lnSpc>
                          <a:spcPct val="115000"/>
                        </a:lnSpc>
                        <a:spcAft>
                          <a:spcPts val="0"/>
                        </a:spcAft>
                        <a:buFont typeface="+mj-lt"/>
                        <a:buAutoNum type="alphaUcPeriod"/>
                      </a:pPr>
                      <a:r>
                        <a:rPr lang="es-MX" sz="1000">
                          <a:effectLst/>
                          <a:latin typeface="Arial Narrow"/>
                          <a:ea typeface="Times New Roman"/>
                          <a:cs typeface="Times New Roman"/>
                        </a:rPr>
                        <a:t>Proliferación de enfermedades de transmisión por alimentos, bebidas y otros factores de riesgo.</a:t>
                      </a:r>
                      <a:endParaRPr lang="es-MX" sz="1000">
                        <a:effectLst/>
                        <a:latin typeface="Calibri"/>
                        <a:ea typeface="Times New Roman"/>
                        <a:cs typeface="Times New Roman"/>
                      </a:endParaRPr>
                    </a:p>
                    <a:p>
                      <a:pPr marL="342900" lvl="0" indent="-342900">
                        <a:lnSpc>
                          <a:spcPct val="115000"/>
                        </a:lnSpc>
                        <a:spcAft>
                          <a:spcPts val="0"/>
                        </a:spcAft>
                        <a:buFont typeface="+mj-lt"/>
                        <a:buAutoNum type="alphaUcPeriod"/>
                      </a:pPr>
                      <a:r>
                        <a:rPr lang="es-MX" sz="1000">
                          <a:effectLst/>
                          <a:latin typeface="Arial Narrow"/>
                          <a:ea typeface="Times New Roman"/>
                          <a:cs typeface="Times New Roman"/>
                        </a:rPr>
                        <a:t>Insumos para la salud inseguros, poco eficaces y de mala calidad.</a:t>
                      </a:r>
                      <a:endParaRPr lang="es-MX" sz="1000">
                        <a:effectLst/>
                        <a:latin typeface="Calibri"/>
                        <a:ea typeface="Times New Roman"/>
                        <a:cs typeface="Times New Roman"/>
                      </a:endParaRPr>
                    </a:p>
                    <a:p>
                      <a:pPr marL="342900" lvl="0" indent="-342900">
                        <a:lnSpc>
                          <a:spcPct val="115000"/>
                        </a:lnSpc>
                        <a:spcAft>
                          <a:spcPts val="0"/>
                        </a:spcAft>
                        <a:buFont typeface="+mj-lt"/>
                        <a:buAutoNum type="alphaUcPeriod"/>
                      </a:pPr>
                      <a:r>
                        <a:rPr lang="es-MX" sz="1000">
                          <a:effectLst/>
                          <a:latin typeface="Arial Narrow"/>
                          <a:ea typeface="Times New Roman"/>
                          <a:cs typeface="Times New Roman"/>
                        </a:rPr>
                        <a:t>Acceso limitado a medicamentos genéricos e innovadores.</a:t>
                      </a:r>
                      <a:endParaRPr lang="es-MX" sz="1000">
                        <a:effectLst/>
                        <a:latin typeface="Calibri"/>
                        <a:ea typeface="Times New Roman"/>
                        <a:cs typeface="Times New Roman"/>
                      </a:endParaRPr>
                    </a:p>
                    <a:p>
                      <a:pPr marL="342900" lvl="0" indent="-342900">
                        <a:lnSpc>
                          <a:spcPct val="115000"/>
                        </a:lnSpc>
                        <a:spcAft>
                          <a:spcPts val="0"/>
                        </a:spcAft>
                        <a:buFont typeface="+mj-lt"/>
                        <a:buAutoNum type="alphaUcPeriod"/>
                      </a:pPr>
                      <a:r>
                        <a:rPr lang="es-MX" sz="1000">
                          <a:effectLst/>
                          <a:latin typeface="Arial Narrow"/>
                          <a:ea typeface="Times New Roman"/>
                          <a:cs typeface="Times New Roman"/>
                        </a:rPr>
                        <a:t>Medicamentos que no cumplen con la legislación sanitaria.</a:t>
                      </a:r>
                      <a:endParaRPr lang="es-MX" sz="1000">
                        <a:effectLst/>
                        <a:latin typeface="Calibri"/>
                        <a:ea typeface="Times New Roman"/>
                        <a:cs typeface="Times New Roman"/>
                      </a:endParaRPr>
                    </a:p>
                    <a:p>
                      <a:pPr marL="342900" lvl="0" indent="-342900">
                        <a:lnSpc>
                          <a:spcPct val="115000"/>
                        </a:lnSpc>
                        <a:spcAft>
                          <a:spcPts val="0"/>
                        </a:spcAft>
                        <a:buFont typeface="+mj-lt"/>
                        <a:buAutoNum type="alphaUcPeriod"/>
                      </a:pPr>
                      <a:r>
                        <a:rPr lang="es-MX" sz="1000">
                          <a:effectLst/>
                          <a:latin typeface="Arial Narrow"/>
                          <a:ea typeface="Times New Roman"/>
                          <a:cs typeface="Times New Roman"/>
                        </a:rPr>
                        <a:t>Trabajadores afectados por riesgos sanitarios.</a:t>
                      </a:r>
                      <a:endParaRPr lang="es-MX" sz="1000">
                        <a:effectLst/>
                        <a:latin typeface="Calibri"/>
                        <a:ea typeface="Times New Roman"/>
                        <a:cs typeface="Times New Roman"/>
                      </a:endParaRPr>
                    </a:p>
                    <a:p>
                      <a:pPr marL="342900" lvl="0" indent="-342900">
                        <a:lnSpc>
                          <a:spcPct val="115000"/>
                        </a:lnSpc>
                        <a:spcAft>
                          <a:spcPts val="0"/>
                        </a:spcAft>
                        <a:buFont typeface="+mj-lt"/>
                        <a:buAutoNum type="alphaUcPeriod"/>
                      </a:pPr>
                      <a:r>
                        <a:rPr lang="es-MX" sz="1000">
                          <a:effectLst/>
                          <a:latin typeface="Arial Narrow"/>
                          <a:ea typeface="Times New Roman"/>
                          <a:cs typeface="Times New Roman"/>
                        </a:rPr>
                        <a:t>Altos índices de obesidad y enfermedades crónicas no transmisibles.</a:t>
                      </a:r>
                      <a:endParaRPr lang="es-MX" sz="1000">
                        <a:effectLst/>
                        <a:latin typeface="Calibri"/>
                        <a:ea typeface="Times New Roman"/>
                        <a:cs typeface="Times New Roman"/>
                      </a:endParaRPr>
                    </a:p>
                    <a:p>
                      <a:pPr marL="342900" lvl="0" indent="-342900">
                        <a:lnSpc>
                          <a:spcPct val="115000"/>
                        </a:lnSpc>
                        <a:spcAft>
                          <a:spcPts val="0"/>
                        </a:spcAft>
                        <a:buFont typeface="+mj-lt"/>
                        <a:buAutoNum type="alphaUcPeriod"/>
                      </a:pPr>
                      <a:r>
                        <a:rPr lang="es-MX" sz="1000">
                          <a:effectLst/>
                          <a:latin typeface="Arial Narrow"/>
                          <a:ea typeface="Times New Roman"/>
                          <a:cs typeface="Times New Roman"/>
                        </a:rPr>
                        <a:t>Exposición a riesgos sanitarios ante emergencias ambientales.</a:t>
                      </a:r>
                      <a:endParaRPr lang="es-MX" sz="1000">
                        <a:effectLst/>
                        <a:latin typeface="Calibri"/>
                        <a:ea typeface="Times New Roman"/>
                        <a:cs typeface="Times New Roman"/>
                      </a:endParaRPr>
                    </a:p>
                    <a:p>
                      <a:pPr marL="342900" lvl="0" indent="-342900">
                        <a:lnSpc>
                          <a:spcPct val="115000"/>
                        </a:lnSpc>
                        <a:spcAft>
                          <a:spcPts val="1000"/>
                        </a:spcAft>
                        <a:buFont typeface="+mj-lt"/>
                        <a:buAutoNum type="alphaUcPeriod"/>
                      </a:pPr>
                      <a:r>
                        <a:rPr lang="es-MX" sz="1000">
                          <a:effectLst/>
                          <a:latin typeface="Arial Narrow"/>
                          <a:ea typeface="Times New Roman"/>
                          <a:cs typeface="Times New Roman"/>
                        </a:rPr>
                        <a:t>Escasez de medicamentos en el mercado.</a:t>
                      </a:r>
                      <a:endParaRPr lang="es-MX" sz="1000">
                        <a:effectLst/>
                        <a:latin typeface="Calibri"/>
                        <a:ea typeface="Times New Roman"/>
                        <a:cs typeface="Times New Roman"/>
                      </a:endParaRPr>
                    </a:p>
                  </a:txBody>
                  <a:tcPr marL="64729" marR="64729"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FFFFF"/>
                    </a:solidFill>
                  </a:tcPr>
                </a:tc>
                <a:tc>
                  <a:txBody>
                    <a:bodyPr/>
                    <a:lstStyle/>
                    <a:p>
                      <a:pPr>
                        <a:spcAft>
                          <a:spcPts val="0"/>
                        </a:spcAft>
                      </a:pPr>
                      <a:r>
                        <a:rPr lang="es-ES" sz="1100" b="1">
                          <a:effectLst/>
                          <a:latin typeface="Arial Narrow"/>
                          <a:ea typeface="Times New Roman"/>
                        </a:rPr>
                        <a:t>FINES:</a:t>
                      </a:r>
                      <a:endParaRPr lang="es-MX" sz="1100">
                        <a:effectLst/>
                        <a:latin typeface="Times New Roman"/>
                        <a:ea typeface="Times New Roman"/>
                      </a:endParaRPr>
                    </a:p>
                    <a:p>
                      <a:pPr marL="342900" lvl="0" indent="-342900">
                        <a:lnSpc>
                          <a:spcPct val="115000"/>
                        </a:lnSpc>
                        <a:spcAft>
                          <a:spcPts val="0"/>
                        </a:spcAft>
                        <a:buFont typeface="+mj-lt"/>
                        <a:buAutoNum type="alphaLcParenR"/>
                      </a:pPr>
                      <a:r>
                        <a:rPr lang="es-MX" sz="1000">
                          <a:effectLst/>
                          <a:latin typeface="Arial Narrow"/>
                          <a:ea typeface="Times New Roman"/>
                          <a:cs typeface="Times New Roman"/>
                        </a:rPr>
                        <a:t>Contar con un sistema de regulación  en servicios de salud sólido.</a:t>
                      </a:r>
                      <a:endParaRPr lang="es-MX" sz="1000">
                        <a:effectLst/>
                        <a:latin typeface="Calibri"/>
                        <a:ea typeface="Times New Roman"/>
                        <a:cs typeface="Times New Roman"/>
                      </a:endParaRPr>
                    </a:p>
                    <a:p>
                      <a:pPr marL="342900" lvl="0" indent="-342900">
                        <a:lnSpc>
                          <a:spcPct val="115000"/>
                        </a:lnSpc>
                        <a:spcAft>
                          <a:spcPts val="0"/>
                        </a:spcAft>
                        <a:buFont typeface="+mj-lt"/>
                        <a:buAutoNum type="alphaLcParenR"/>
                      </a:pPr>
                      <a:r>
                        <a:rPr lang="es-MX" sz="1000">
                          <a:effectLst/>
                          <a:latin typeface="Arial Narrow"/>
                          <a:ea typeface="Times New Roman"/>
                          <a:cs typeface="Times New Roman"/>
                        </a:rPr>
                        <a:t>Disminuir riesgos sanitarios asociados con enfermedades de transmisión por alimentos, bebidas y otros factores de riesgo.</a:t>
                      </a:r>
                      <a:endParaRPr lang="es-MX" sz="1000">
                        <a:effectLst/>
                        <a:latin typeface="Calibri"/>
                        <a:ea typeface="Times New Roman"/>
                        <a:cs typeface="Times New Roman"/>
                      </a:endParaRPr>
                    </a:p>
                    <a:p>
                      <a:pPr marL="342900" lvl="0" indent="-342900">
                        <a:lnSpc>
                          <a:spcPct val="115000"/>
                        </a:lnSpc>
                        <a:spcAft>
                          <a:spcPts val="0"/>
                        </a:spcAft>
                        <a:buFont typeface="+mj-lt"/>
                        <a:buAutoNum type="alphaLcParenR"/>
                      </a:pPr>
                      <a:r>
                        <a:rPr lang="es-MX" sz="1000">
                          <a:effectLst/>
                          <a:latin typeface="Arial Narrow"/>
                          <a:ea typeface="Times New Roman"/>
                          <a:cs typeface="Times New Roman"/>
                        </a:rPr>
                        <a:t>Insumos para la salud seguros, eficaces y de calidad.</a:t>
                      </a:r>
                      <a:endParaRPr lang="es-MX" sz="1000">
                        <a:effectLst/>
                        <a:latin typeface="Calibri"/>
                        <a:ea typeface="Times New Roman"/>
                        <a:cs typeface="Times New Roman"/>
                      </a:endParaRPr>
                    </a:p>
                    <a:p>
                      <a:pPr marL="342900" lvl="0" indent="-342900">
                        <a:lnSpc>
                          <a:spcPct val="115000"/>
                        </a:lnSpc>
                        <a:spcAft>
                          <a:spcPts val="0"/>
                        </a:spcAft>
                        <a:buFont typeface="+mj-lt"/>
                        <a:buAutoNum type="alphaLcParenR"/>
                      </a:pPr>
                      <a:r>
                        <a:rPr lang="es-MX" sz="1000">
                          <a:effectLst/>
                          <a:latin typeface="Arial Narrow"/>
                          <a:ea typeface="Times New Roman"/>
                          <a:cs typeface="Times New Roman"/>
                        </a:rPr>
                        <a:t>Mayor acceso a medicamentos genéricos e innovadores.</a:t>
                      </a:r>
                      <a:endParaRPr lang="es-MX" sz="1000">
                        <a:effectLst/>
                        <a:latin typeface="Calibri"/>
                        <a:ea typeface="Times New Roman"/>
                        <a:cs typeface="Times New Roman"/>
                      </a:endParaRPr>
                    </a:p>
                    <a:p>
                      <a:pPr marL="342900" lvl="0" indent="-342900">
                        <a:lnSpc>
                          <a:spcPct val="115000"/>
                        </a:lnSpc>
                        <a:spcAft>
                          <a:spcPts val="0"/>
                        </a:spcAft>
                        <a:buFont typeface="+mj-lt"/>
                        <a:buAutoNum type="alphaLcParenR"/>
                      </a:pPr>
                      <a:r>
                        <a:rPr lang="es-MX" sz="1000">
                          <a:effectLst/>
                          <a:latin typeface="Arial Narrow"/>
                          <a:ea typeface="Times New Roman"/>
                          <a:cs typeface="Times New Roman"/>
                        </a:rPr>
                        <a:t>Medicamentos seguros.</a:t>
                      </a:r>
                      <a:endParaRPr lang="es-MX" sz="1000">
                        <a:effectLst/>
                        <a:latin typeface="Calibri"/>
                        <a:ea typeface="Times New Roman"/>
                        <a:cs typeface="Times New Roman"/>
                      </a:endParaRPr>
                    </a:p>
                    <a:p>
                      <a:pPr marL="342900" lvl="0" indent="-342900">
                        <a:lnSpc>
                          <a:spcPct val="115000"/>
                        </a:lnSpc>
                        <a:spcAft>
                          <a:spcPts val="0"/>
                        </a:spcAft>
                        <a:buFont typeface="+mj-lt"/>
                        <a:buAutoNum type="alphaLcParenR"/>
                      </a:pPr>
                      <a:r>
                        <a:rPr lang="es-MX" sz="1000">
                          <a:effectLst/>
                          <a:latin typeface="Arial Narrow"/>
                          <a:ea typeface="Times New Roman"/>
                          <a:cs typeface="Times New Roman"/>
                        </a:rPr>
                        <a:t>Trabajadores protegidos ante riesgos sanitarios.</a:t>
                      </a:r>
                      <a:endParaRPr lang="es-MX" sz="1000">
                        <a:effectLst/>
                        <a:latin typeface="Calibri"/>
                        <a:ea typeface="Times New Roman"/>
                        <a:cs typeface="Times New Roman"/>
                      </a:endParaRPr>
                    </a:p>
                    <a:p>
                      <a:pPr marL="342900" lvl="0" indent="-342900">
                        <a:lnSpc>
                          <a:spcPct val="115000"/>
                        </a:lnSpc>
                        <a:spcAft>
                          <a:spcPts val="0"/>
                        </a:spcAft>
                        <a:buFont typeface="+mj-lt"/>
                        <a:buAutoNum type="alphaLcParenR"/>
                      </a:pPr>
                      <a:r>
                        <a:rPr lang="es-MX" sz="1000">
                          <a:effectLst/>
                          <a:latin typeface="Arial Narrow"/>
                          <a:ea typeface="Times New Roman"/>
                          <a:cs typeface="Times New Roman"/>
                        </a:rPr>
                        <a:t>Disminuir índices de obesidad y enfermedades crónicas no transmisibles.</a:t>
                      </a:r>
                      <a:endParaRPr lang="es-MX" sz="1000">
                        <a:effectLst/>
                        <a:latin typeface="Calibri"/>
                        <a:ea typeface="Times New Roman"/>
                        <a:cs typeface="Times New Roman"/>
                      </a:endParaRPr>
                    </a:p>
                    <a:p>
                      <a:pPr marL="342900" lvl="0" indent="-342900">
                        <a:lnSpc>
                          <a:spcPct val="115000"/>
                        </a:lnSpc>
                        <a:spcAft>
                          <a:spcPts val="0"/>
                        </a:spcAft>
                        <a:buFont typeface="+mj-lt"/>
                        <a:buAutoNum type="alphaLcParenR"/>
                      </a:pPr>
                      <a:r>
                        <a:rPr lang="es-MX" sz="1000">
                          <a:effectLst/>
                          <a:latin typeface="Arial Narrow"/>
                          <a:ea typeface="Times New Roman"/>
                          <a:cs typeface="Times New Roman"/>
                        </a:rPr>
                        <a:t>Disminuir los riesgos sanitarios ante emergencias ambientales. </a:t>
                      </a:r>
                      <a:endParaRPr lang="es-MX" sz="1000">
                        <a:effectLst/>
                        <a:latin typeface="Calibri"/>
                        <a:ea typeface="Times New Roman"/>
                        <a:cs typeface="Times New Roman"/>
                      </a:endParaRPr>
                    </a:p>
                    <a:p>
                      <a:pPr marL="342900" lvl="0" indent="-342900">
                        <a:lnSpc>
                          <a:spcPct val="115000"/>
                        </a:lnSpc>
                        <a:spcAft>
                          <a:spcPts val="1000"/>
                        </a:spcAft>
                        <a:buFont typeface="+mj-lt"/>
                        <a:buAutoNum type="alphaLcParenR"/>
                      </a:pPr>
                      <a:r>
                        <a:rPr lang="es-MX" sz="1000">
                          <a:effectLst/>
                          <a:latin typeface="Arial Narrow"/>
                          <a:ea typeface="Times New Roman"/>
                          <a:cs typeface="Times New Roman"/>
                        </a:rPr>
                        <a:t>Disponibilidad de medicamentos en el mercado.</a:t>
                      </a:r>
                      <a:endParaRPr lang="es-MX" sz="1000">
                        <a:effectLst/>
                        <a:latin typeface="Calibri"/>
                        <a:ea typeface="Times New Roman"/>
                        <a:cs typeface="Times New Roman"/>
                      </a:endParaRPr>
                    </a:p>
                  </a:txBody>
                  <a:tcPr marL="64729" marR="64729"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FFFFF"/>
                    </a:solidFill>
                  </a:tcPr>
                </a:tc>
                <a:tc>
                  <a:txBody>
                    <a:bodyPr/>
                    <a:lstStyle/>
                    <a:p>
                      <a:pPr>
                        <a:spcAft>
                          <a:spcPts val="0"/>
                        </a:spcAft>
                      </a:pPr>
                      <a:r>
                        <a:rPr lang="es-ES" sz="1100" dirty="0">
                          <a:effectLst/>
                          <a:latin typeface="Arial Narrow"/>
                          <a:ea typeface="Times New Roman"/>
                        </a:rPr>
                        <a:t>- Promover la política farmacéutica nacional. (c,d,e,i,2,7,15)</a:t>
                      </a:r>
                      <a:endParaRPr lang="es-MX" sz="1100" dirty="0">
                        <a:effectLst/>
                        <a:latin typeface="Times New Roman"/>
                        <a:ea typeface="Times New Roman"/>
                      </a:endParaRPr>
                    </a:p>
                    <a:p>
                      <a:pPr>
                        <a:spcAft>
                          <a:spcPts val="0"/>
                        </a:spcAft>
                      </a:pPr>
                      <a:r>
                        <a:rPr lang="es-ES" sz="1100" dirty="0">
                          <a:effectLst/>
                          <a:latin typeface="Arial Narrow"/>
                          <a:ea typeface="Times New Roman"/>
                        </a:rPr>
                        <a:t>- Reforzar la cooperación y certificación internacional. (a,11)</a:t>
                      </a:r>
                      <a:endParaRPr lang="es-MX" sz="1100" dirty="0">
                        <a:effectLst/>
                        <a:latin typeface="Times New Roman"/>
                        <a:ea typeface="Times New Roman"/>
                      </a:endParaRPr>
                    </a:p>
                    <a:p>
                      <a:pPr>
                        <a:spcAft>
                          <a:spcPts val="0"/>
                        </a:spcAft>
                      </a:pPr>
                      <a:r>
                        <a:rPr lang="es-ES" sz="1100" dirty="0">
                          <a:effectLst/>
                          <a:latin typeface="Arial Narrow"/>
                          <a:ea typeface="Times New Roman"/>
                        </a:rPr>
                        <a:t>- Fortalecer la Red Nacional de Laboratorios. (a,b,c,d,e,h,4,10)</a:t>
                      </a:r>
                      <a:endParaRPr lang="es-MX" sz="1100" dirty="0">
                        <a:effectLst/>
                        <a:latin typeface="Times New Roman"/>
                        <a:ea typeface="Times New Roman"/>
                      </a:endParaRPr>
                    </a:p>
                    <a:p>
                      <a:pPr>
                        <a:spcAft>
                          <a:spcPts val="0"/>
                        </a:spcAft>
                      </a:pPr>
                      <a:r>
                        <a:rPr lang="es-ES" sz="1100" dirty="0">
                          <a:effectLst/>
                          <a:latin typeface="Arial Narrow"/>
                          <a:ea typeface="Times New Roman"/>
                        </a:rPr>
                        <a:t>- Desarrollar acciones de coordinación del SFS. (a,5,6)</a:t>
                      </a:r>
                      <a:endParaRPr lang="es-MX" sz="1100" dirty="0">
                        <a:effectLst/>
                        <a:latin typeface="Times New Roman"/>
                        <a:ea typeface="Times New Roman"/>
                      </a:endParaRPr>
                    </a:p>
                    <a:p>
                      <a:pPr>
                        <a:spcAft>
                          <a:spcPts val="0"/>
                        </a:spcAft>
                      </a:pPr>
                      <a:r>
                        <a:rPr lang="es-ES" sz="1100" dirty="0">
                          <a:effectLst/>
                          <a:latin typeface="Arial Narrow"/>
                          <a:ea typeface="Times New Roman"/>
                        </a:rPr>
                        <a:t>-Vigilar a la gestión pública y mejorar procesos (a-i,1-15)</a:t>
                      </a:r>
                      <a:endParaRPr lang="es-MX" sz="1100" dirty="0">
                        <a:effectLst/>
                        <a:latin typeface="Times New Roman"/>
                        <a:ea typeface="Times New Roman"/>
                      </a:endParaRPr>
                    </a:p>
                  </a:txBody>
                  <a:tcPr marL="64729" marR="64729"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2DBDB"/>
                    </a:solidFill>
                  </a:tcPr>
                </a:tc>
              </a:tr>
            </a:tbl>
          </a:graphicData>
        </a:graphic>
      </p:graphicFrame>
    </p:spTree>
    <p:extLst>
      <p:ext uri="{BB962C8B-B14F-4D97-AF65-F5344CB8AC3E}">
        <p14:creationId xmlns:p14="http://schemas.microsoft.com/office/powerpoint/2010/main" val="5241388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extLst>
              <p:ext uri="{D42A27DB-BD31-4B8C-83A1-F6EECF244321}">
                <p14:modId xmlns:p14="http://schemas.microsoft.com/office/powerpoint/2010/main" val="2506191460"/>
              </p:ext>
            </p:extLst>
          </p:nvPr>
        </p:nvGraphicFramePr>
        <p:xfrm>
          <a:off x="755576" y="1772816"/>
          <a:ext cx="7533253" cy="2725668"/>
        </p:xfrm>
        <a:graphic>
          <a:graphicData uri="http://schemas.openxmlformats.org/drawingml/2006/table">
            <a:tbl>
              <a:tblPr firstRow="1" bandRow="1"/>
              <a:tblGrid>
                <a:gridCol w="2567894"/>
                <a:gridCol w="2840716"/>
                <a:gridCol w="2124643"/>
              </a:tblGrid>
              <a:tr h="217329">
                <a:tc>
                  <a:txBody>
                    <a:bodyPr/>
                    <a:lstStyle/>
                    <a:p>
                      <a:pPr>
                        <a:spcAft>
                          <a:spcPts val="0"/>
                        </a:spcAft>
                      </a:pPr>
                      <a:r>
                        <a:rPr lang="es-ES" sz="1200" b="1" dirty="0">
                          <a:effectLst/>
                          <a:latin typeface="Arial Narrow"/>
                          <a:ea typeface="Times New Roman"/>
                          <a:cs typeface="Times New Roman"/>
                        </a:rPr>
                        <a:t>PROBLEMA:</a:t>
                      </a:r>
                      <a:endParaRPr lang="es-MX" sz="1200" dirty="0">
                        <a:effectLst/>
                        <a:latin typeface="Times New Roman"/>
                        <a:ea typeface="Times New Roman"/>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28575" cap="flat" cmpd="sng" algn="ctr">
                      <a:solidFill>
                        <a:srgbClr val="F79646"/>
                      </a:solidFill>
                      <a:prstDash val="solid"/>
                      <a:round/>
                      <a:headEnd type="none" w="med" len="med"/>
                      <a:tailEnd type="none" w="med" len="med"/>
                    </a:lnB>
                    <a:solidFill>
                      <a:srgbClr val="FDE9D9"/>
                    </a:solidFill>
                  </a:tcPr>
                </a:tc>
                <a:tc>
                  <a:txBody>
                    <a:bodyPr/>
                    <a:lstStyle/>
                    <a:p>
                      <a:pPr>
                        <a:spcAft>
                          <a:spcPts val="0"/>
                        </a:spcAft>
                      </a:pPr>
                      <a:r>
                        <a:rPr lang="es-ES" sz="1200" b="1">
                          <a:effectLst/>
                          <a:latin typeface="Arial Narrow"/>
                          <a:ea typeface="Times New Roman"/>
                          <a:cs typeface="Times New Roman"/>
                        </a:rPr>
                        <a:t>OBJETIVO:</a:t>
                      </a:r>
                      <a:endParaRPr lang="es-MX" sz="1200">
                        <a:effectLst/>
                        <a:latin typeface="Times New Roman"/>
                        <a:ea typeface="Times New Roman"/>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28575" cap="flat" cmpd="sng" algn="ctr">
                      <a:solidFill>
                        <a:srgbClr val="F79646"/>
                      </a:solidFill>
                      <a:prstDash val="solid"/>
                      <a:round/>
                      <a:headEnd type="none" w="med" len="med"/>
                      <a:tailEnd type="none" w="med" len="med"/>
                    </a:lnB>
                    <a:solidFill>
                      <a:srgbClr val="FDE9D9"/>
                    </a:solidFill>
                  </a:tcPr>
                </a:tc>
                <a:tc rowSpan="2">
                  <a:txBody>
                    <a:bodyPr/>
                    <a:lstStyle/>
                    <a:p>
                      <a:pPr>
                        <a:spcAft>
                          <a:spcPts val="0"/>
                        </a:spcAft>
                      </a:pPr>
                      <a:r>
                        <a:rPr lang="es-ES" sz="1200" b="1">
                          <a:effectLst/>
                          <a:latin typeface="Arial Narrow"/>
                          <a:ea typeface="Times New Roman"/>
                          <a:cs typeface="Times New Roman"/>
                        </a:rPr>
                        <a:t>- Fortalecer la Vigilancia Sanitaria con enfoque de Riesgos. (b,f,h,8,4,3,14)</a:t>
                      </a:r>
                      <a:endParaRPr lang="es-MX" sz="1200">
                        <a:effectLst/>
                        <a:latin typeface="Times New Roman"/>
                        <a:ea typeface="Times New Roman"/>
                      </a:endParaRPr>
                    </a:p>
                    <a:p>
                      <a:pPr>
                        <a:spcAft>
                          <a:spcPts val="0"/>
                        </a:spcAft>
                      </a:pPr>
                      <a:r>
                        <a:rPr lang="es-ES" sz="1200" b="1">
                          <a:effectLst/>
                          <a:latin typeface="Arial Narrow"/>
                          <a:ea typeface="Times New Roman"/>
                          <a:cs typeface="Times New Roman"/>
                        </a:rPr>
                        <a:t>- Promover acciones de control sanitario en materia  de alcohol, tabaco y drogas ilícitas. (a,13)</a:t>
                      </a:r>
                      <a:endParaRPr lang="es-MX" sz="1200">
                        <a:effectLst/>
                        <a:latin typeface="Times New Roman"/>
                        <a:ea typeface="Times New Roman"/>
                      </a:endParaRPr>
                    </a:p>
                    <a:p>
                      <a:pPr>
                        <a:spcAft>
                          <a:spcPts val="0"/>
                        </a:spcAft>
                      </a:pPr>
                      <a:r>
                        <a:rPr lang="es-ES" sz="1200" b="1">
                          <a:effectLst/>
                          <a:latin typeface="Arial Narrow"/>
                          <a:ea typeface="Times New Roman"/>
                          <a:cs typeface="Times New Roman"/>
                        </a:rPr>
                        <a:t>- Reducir riesgos implicados a Obesidad y Diabetes. (g,9)</a:t>
                      </a:r>
                      <a:endParaRPr lang="es-MX" sz="1200">
                        <a:effectLst/>
                        <a:latin typeface="Times New Roman"/>
                        <a:ea typeface="Times New Roman"/>
                      </a:endParaRPr>
                    </a:p>
                    <a:p>
                      <a:pPr>
                        <a:spcAft>
                          <a:spcPts val="0"/>
                        </a:spcAft>
                      </a:pPr>
                      <a:r>
                        <a:rPr lang="es-ES" sz="1200" b="1">
                          <a:effectLst/>
                          <a:latin typeface="Arial Narrow"/>
                          <a:ea typeface="Times New Roman"/>
                          <a:cs typeface="Times New Roman"/>
                        </a:rPr>
                        <a:t>- Regulación de Establecimientos que ofrecen servicios de salud. (a,1)</a:t>
                      </a:r>
                      <a:endParaRPr lang="es-MX" sz="1200">
                        <a:effectLst/>
                        <a:latin typeface="Times New Roman"/>
                        <a:ea typeface="Times New Roman"/>
                      </a:endParaRPr>
                    </a:p>
                  </a:txBody>
                  <a:tcPr marL="68580" marR="68580" marT="0" marB="0" anchor="ctr">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2DBDB"/>
                    </a:solidFill>
                  </a:tcPr>
                </a:tc>
              </a:tr>
              <a:tr h="2508339">
                <a:tc>
                  <a:txBody>
                    <a:bodyPr/>
                    <a:lstStyle/>
                    <a:p>
                      <a:pPr>
                        <a:spcAft>
                          <a:spcPts val="0"/>
                        </a:spcAft>
                      </a:pPr>
                      <a:r>
                        <a:rPr lang="es-ES" sz="1200" dirty="0">
                          <a:effectLst/>
                          <a:latin typeface="Arial Narrow"/>
                          <a:ea typeface="Times New Roman"/>
                        </a:rPr>
                        <a:t>Los mexicanos y mexicanas están expuestos a riesgos sanitarios por el uso y consumo de productos y servicios, con insuficientes acciones de regulación, control, vigilancia y fomento sanitario.</a:t>
                      </a:r>
                      <a:endParaRPr lang="es-MX" sz="1200" dirty="0">
                        <a:effectLst/>
                        <a:latin typeface="Times New Roman"/>
                        <a:ea typeface="Times New Roman"/>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28575"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FFFFF"/>
                    </a:solidFill>
                  </a:tcPr>
                </a:tc>
                <a:tc>
                  <a:txBody>
                    <a:bodyPr/>
                    <a:lstStyle/>
                    <a:p>
                      <a:pPr>
                        <a:spcAft>
                          <a:spcPts val="0"/>
                        </a:spcAft>
                      </a:pPr>
                      <a:r>
                        <a:rPr lang="es-ES" sz="1200" dirty="0">
                          <a:effectLst/>
                          <a:latin typeface="Arial Narrow"/>
                          <a:ea typeface="Times New Roman"/>
                        </a:rPr>
                        <a:t>Los mexicanos y mexicanas cuentan con protección contra riesgos sanitarios, mediante acciones de regulación, control, vigilancia y fomento sanitario.</a:t>
                      </a:r>
                      <a:endParaRPr lang="es-MX" sz="1200" dirty="0">
                        <a:effectLst/>
                        <a:latin typeface="Times New Roman"/>
                        <a:ea typeface="Times New Roman"/>
                      </a:endParaRPr>
                    </a:p>
                    <a:p>
                      <a:pPr>
                        <a:spcAft>
                          <a:spcPts val="0"/>
                        </a:spcAft>
                      </a:pPr>
                      <a:r>
                        <a:rPr lang="es-ES" sz="1200" dirty="0">
                          <a:effectLst/>
                          <a:latin typeface="Arial Narrow"/>
                          <a:ea typeface="Times New Roman"/>
                        </a:rPr>
                        <a:t> </a:t>
                      </a:r>
                      <a:endParaRPr lang="es-MX" sz="1200" dirty="0">
                        <a:effectLst/>
                        <a:latin typeface="Times New Roman"/>
                        <a:ea typeface="Times New Roman"/>
                      </a:endParaRPr>
                    </a:p>
                    <a:p>
                      <a:pPr>
                        <a:spcAft>
                          <a:spcPts val="0"/>
                        </a:spcAft>
                      </a:pPr>
                      <a:r>
                        <a:rPr lang="es-ES" sz="1200" dirty="0">
                          <a:effectLst/>
                          <a:latin typeface="Arial Narrow"/>
                          <a:ea typeface="Times New Roman"/>
                        </a:rPr>
                        <a:t> </a:t>
                      </a:r>
                      <a:endParaRPr lang="es-MX" sz="1200" dirty="0">
                        <a:effectLst/>
                        <a:latin typeface="Times New Roman"/>
                        <a:ea typeface="Times New Roman"/>
                      </a:endParaRPr>
                    </a:p>
                    <a:p>
                      <a:pPr>
                        <a:spcAft>
                          <a:spcPts val="0"/>
                        </a:spcAft>
                      </a:pPr>
                      <a:r>
                        <a:rPr lang="es-ES" sz="1200" dirty="0">
                          <a:effectLst/>
                          <a:latin typeface="Arial Narrow"/>
                          <a:ea typeface="Times New Roman"/>
                        </a:rPr>
                        <a:t> </a:t>
                      </a:r>
                      <a:endParaRPr lang="es-MX" sz="1200" dirty="0">
                        <a:effectLst/>
                        <a:latin typeface="Times New Roman"/>
                        <a:ea typeface="Times New Roman"/>
                      </a:endParaRPr>
                    </a:p>
                  </a:txBody>
                  <a:tcPr marL="68580" marR="68580"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28575" cap="flat" cmpd="sng" algn="ctr">
                      <a:solidFill>
                        <a:srgbClr val="F79646"/>
                      </a:solidFill>
                      <a:prstDash val="solid"/>
                      <a:round/>
                      <a:headEnd type="none" w="med" len="med"/>
                      <a:tailEnd type="none" w="med" len="med"/>
                    </a:lnT>
                    <a:lnB w="12700" cap="flat" cmpd="sng" algn="ctr">
                      <a:solidFill>
                        <a:srgbClr val="F79646"/>
                      </a:solidFill>
                      <a:prstDash val="solid"/>
                      <a:round/>
                      <a:headEnd type="none" w="med" len="med"/>
                      <a:tailEnd type="none" w="med" len="med"/>
                    </a:lnB>
                    <a:solidFill>
                      <a:srgbClr val="FFFFFF"/>
                    </a:solidFill>
                  </a:tcPr>
                </a:tc>
                <a:tc vMerge="1">
                  <a:txBody>
                    <a:bodyPr/>
                    <a:lstStyle/>
                    <a:p>
                      <a:endParaRPr lang="es-MX"/>
                    </a:p>
                  </a:txBody>
                  <a:tcPr/>
                </a:tc>
              </a:tr>
            </a:tbl>
          </a:graphicData>
        </a:graphic>
      </p:graphicFrame>
    </p:spTree>
    <p:extLst>
      <p:ext uri="{BB962C8B-B14F-4D97-AF65-F5344CB8AC3E}">
        <p14:creationId xmlns:p14="http://schemas.microsoft.com/office/powerpoint/2010/main" val="36699170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2985195305"/>
              </p:ext>
            </p:extLst>
          </p:nvPr>
        </p:nvGraphicFramePr>
        <p:xfrm>
          <a:off x="539552" y="908720"/>
          <a:ext cx="7992887" cy="5864733"/>
        </p:xfrm>
        <a:graphic>
          <a:graphicData uri="http://schemas.openxmlformats.org/drawingml/2006/table">
            <a:tbl>
              <a:tblPr firstRow="1" bandRow="1"/>
              <a:tblGrid>
                <a:gridCol w="2724572"/>
                <a:gridCol w="3014039"/>
                <a:gridCol w="2254276"/>
              </a:tblGrid>
              <a:tr h="5198482">
                <a:tc>
                  <a:txBody>
                    <a:bodyPr/>
                    <a:lstStyle/>
                    <a:p>
                      <a:pPr>
                        <a:spcAft>
                          <a:spcPts val="0"/>
                        </a:spcAft>
                      </a:pPr>
                      <a:r>
                        <a:rPr lang="es-ES" sz="1050" b="1" dirty="0">
                          <a:effectLst/>
                          <a:latin typeface="Arial Narrow" panose="020B0606020202030204" pitchFamily="34" charset="0"/>
                          <a:ea typeface="Times New Roman"/>
                          <a:cs typeface="Times New Roman"/>
                        </a:rPr>
                        <a:t>CAUSAS:</a:t>
                      </a:r>
                      <a:endParaRPr lang="es-MX" sz="1050" dirty="0">
                        <a:effectLst/>
                        <a:latin typeface="Arial Narrow" panose="020B0606020202030204" pitchFamily="34" charset="0"/>
                        <a:ea typeface="Times New Roman"/>
                      </a:endParaRPr>
                    </a:p>
                    <a:p>
                      <a:pPr marL="342900" lvl="0" indent="-342900">
                        <a:lnSpc>
                          <a:spcPct val="115000"/>
                        </a:lnSpc>
                        <a:spcAft>
                          <a:spcPts val="0"/>
                        </a:spcAft>
                        <a:buFont typeface="+mj-lt"/>
                        <a:buAutoNum type="arabicPeriod"/>
                      </a:pPr>
                      <a:r>
                        <a:rPr lang="es-ES" sz="1050" b="1" dirty="0">
                          <a:effectLst/>
                          <a:latin typeface="Arial Narrow" panose="020B0606020202030204" pitchFamily="34" charset="0"/>
                          <a:ea typeface="Times New Roman"/>
                          <a:cs typeface="Times New Roman"/>
                        </a:rPr>
                        <a:t>In</a:t>
                      </a:r>
                      <a:r>
                        <a:rPr lang="es-MX" sz="1050" b="1" dirty="0">
                          <a:effectLst/>
                          <a:latin typeface="Arial Narrow" panose="020B0606020202030204" pitchFamily="34" charset="0"/>
                          <a:ea typeface="Times New Roman"/>
                          <a:cs typeface="Times New Roman"/>
                        </a:rPr>
                        <a:t>suficiente vigilancia y fomento de la normatividad en los servicios de salud.</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err="1">
                          <a:effectLst/>
                          <a:latin typeface="Arial Narrow" panose="020B0606020202030204" pitchFamily="34" charset="0"/>
                          <a:ea typeface="Times New Roman"/>
                          <a:cs typeface="Times New Roman"/>
                        </a:rPr>
                        <a:t>Farmacovigilancia</a:t>
                      </a:r>
                      <a:r>
                        <a:rPr lang="es-MX" sz="1050" b="1" dirty="0">
                          <a:effectLst/>
                          <a:latin typeface="Arial Narrow" panose="020B0606020202030204" pitchFamily="34" charset="0"/>
                          <a:ea typeface="Times New Roman"/>
                          <a:cs typeface="Times New Roman"/>
                        </a:rPr>
                        <a:t> limitada y deficiente.</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Inadecuada estrategia de la vigilancia sanitaria.</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Capacidad analítica limitada.</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No hay personal calificado.</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Marco jurídico administrativo del SFS obsoleto.</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No hay liberación de patentes.</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Trabajadores expuestos a riesgos sanitarios por las condiciones laborales.</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Información insuficiente en etiquetado de alimentos.</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Falta de cobertura por terceros autorizados.</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No se tiene referencia para comparar respecto a otros países la eficacia de la protección sanitaria.</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Regulación inadecuada en materia de protección contra riesgos sanitarios. </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Deficiencias en vigilancia y normatividad de alcohol, tabaco y drogas.</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No se garantiza la calidad bacteriológica de agua de uso y consumo humano.</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Capacidad operativa insuficiente en las áreas de evaluación y dictamen.</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1000"/>
                        </a:spcAft>
                        <a:buFont typeface="+mj-lt"/>
                        <a:buAutoNum type="arabicPeriod"/>
                      </a:pPr>
                      <a:r>
                        <a:rPr lang="es-MX" sz="1050" b="1" dirty="0">
                          <a:effectLst/>
                          <a:latin typeface="Arial Narrow" panose="020B0606020202030204" pitchFamily="34" charset="0"/>
                          <a:ea typeface="Times New Roman"/>
                          <a:cs typeface="Times New Roman"/>
                        </a:rPr>
                        <a:t>No se garantizan las buenas prácticas de higiene en la elaboración de quesos.</a:t>
                      </a:r>
                      <a:endParaRPr lang="es-MX" sz="1050" dirty="0">
                        <a:effectLst/>
                        <a:latin typeface="Arial Narrow" panose="020B0606020202030204" pitchFamily="34" charset="0"/>
                        <a:ea typeface="Times New Roman"/>
                        <a:cs typeface="Times New Roman"/>
                      </a:endParaRPr>
                    </a:p>
                  </a:txBody>
                  <a:tcPr marL="41337" marR="41337"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28575" cap="flat" cmpd="sng" algn="ctr">
                      <a:solidFill>
                        <a:srgbClr val="F79646"/>
                      </a:solidFill>
                      <a:prstDash val="solid"/>
                      <a:round/>
                      <a:headEnd type="none" w="med" len="med"/>
                      <a:tailEnd type="none" w="med" len="med"/>
                    </a:lnB>
                    <a:solidFill>
                      <a:srgbClr val="FDE9D9"/>
                    </a:solidFill>
                  </a:tcPr>
                </a:tc>
                <a:tc>
                  <a:txBody>
                    <a:bodyPr/>
                    <a:lstStyle/>
                    <a:p>
                      <a:pPr>
                        <a:spcAft>
                          <a:spcPts val="0"/>
                        </a:spcAft>
                      </a:pPr>
                      <a:r>
                        <a:rPr lang="es-ES" sz="1050" b="1" dirty="0">
                          <a:effectLst/>
                          <a:latin typeface="Arial Narrow" panose="020B0606020202030204" pitchFamily="34" charset="0"/>
                          <a:ea typeface="Times New Roman"/>
                          <a:cs typeface="Times New Roman"/>
                        </a:rPr>
                        <a:t>MEDIOS:</a:t>
                      </a:r>
                      <a:endParaRPr lang="es-MX" sz="1050" dirty="0">
                        <a:effectLst/>
                        <a:latin typeface="Arial Narrow" panose="020B0606020202030204" pitchFamily="34" charset="0"/>
                        <a:ea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Vigilancia y fomento de la normatividad en los servicios de salud.</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Impulsar y fortalecer el funcionamiento de la </a:t>
                      </a:r>
                      <a:r>
                        <a:rPr lang="es-MX" sz="1050" b="1" dirty="0" err="1">
                          <a:effectLst/>
                          <a:latin typeface="Arial Narrow" panose="020B0606020202030204" pitchFamily="34" charset="0"/>
                          <a:ea typeface="Times New Roman"/>
                          <a:cs typeface="Times New Roman"/>
                        </a:rPr>
                        <a:t>farmacovigilancia</a:t>
                      </a:r>
                      <a:r>
                        <a:rPr lang="es-MX" sz="1050" b="1" dirty="0">
                          <a:effectLst/>
                          <a:latin typeface="Arial Narrow" panose="020B0606020202030204" pitchFamily="34" charset="0"/>
                          <a:ea typeface="Times New Roman"/>
                          <a:cs typeface="Times New Roman"/>
                        </a:rPr>
                        <a:t>.</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Reorientación de la estrategia de la vigilancia sanitaria con enfoque de riesgo.</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Fortalecer la capacidad analítica con enfoque de riesgos.</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Profesionalización al personal del SFS.</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Modificaciones jurídico administrativa del SFS.</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Liberación de genéricos.</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Impulsar la seguridad laboral a fin de evitar riesgos sanitarios a los trabajadores.</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Mejora de etiquetado de alimentos con enfoque de riesgo.</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Ampliar la cobertura a través de promover terceros autorizados con enfoque de riesgos.</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Promover el fortalecimiento de la capacidad como agencia reguladora a través de la certificación internacional.</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Actualizar la regulación en materia de protección contra riesgos sanitarios.</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Elaboración y ejecución de un plan para el combate a la comercialización de productos ilegales de tabaco y alcohol adulterado.</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Fortalecer la vigilancia del agua de uso y consumo humano.</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0"/>
                        </a:spcAft>
                        <a:buFont typeface="+mj-lt"/>
                        <a:buAutoNum type="arabicPeriod"/>
                      </a:pPr>
                      <a:r>
                        <a:rPr lang="es-MX" sz="1050" b="1" dirty="0">
                          <a:effectLst/>
                          <a:latin typeface="Arial Narrow" panose="020B0606020202030204" pitchFamily="34" charset="0"/>
                          <a:ea typeface="Times New Roman"/>
                          <a:cs typeface="Times New Roman"/>
                        </a:rPr>
                        <a:t>Incremento de capacidad operativa en las áreas de evaluación y dictamen</a:t>
                      </a:r>
                      <a:endParaRPr lang="es-MX" sz="1050" dirty="0">
                        <a:effectLst/>
                        <a:latin typeface="Arial Narrow" panose="020B0606020202030204" pitchFamily="34" charset="0"/>
                        <a:ea typeface="Times New Roman"/>
                        <a:cs typeface="Times New Roman"/>
                      </a:endParaRPr>
                    </a:p>
                    <a:p>
                      <a:pPr marL="342900" lvl="0" indent="-342900">
                        <a:lnSpc>
                          <a:spcPct val="115000"/>
                        </a:lnSpc>
                        <a:spcAft>
                          <a:spcPts val="1000"/>
                        </a:spcAft>
                        <a:buFont typeface="+mj-lt"/>
                        <a:buAutoNum type="arabicPeriod"/>
                      </a:pPr>
                      <a:r>
                        <a:rPr lang="es-MX" sz="1050" b="1" dirty="0">
                          <a:effectLst/>
                          <a:latin typeface="Arial Narrow" panose="020B0606020202030204" pitchFamily="34" charset="0"/>
                          <a:ea typeface="Times New Roman"/>
                          <a:cs typeface="Times New Roman"/>
                        </a:rPr>
                        <a:t>Fortalecer la capacitación dirigida a elaboradores de quesos.</a:t>
                      </a:r>
                      <a:endParaRPr lang="es-MX" sz="1050" dirty="0">
                        <a:effectLst/>
                        <a:latin typeface="Arial Narrow" panose="020B0606020202030204" pitchFamily="34" charset="0"/>
                        <a:ea typeface="Times New Roman"/>
                        <a:cs typeface="Times New Roman"/>
                      </a:endParaRPr>
                    </a:p>
                  </a:txBody>
                  <a:tcPr marL="41337" marR="41337"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28575" cap="flat" cmpd="sng" algn="ctr">
                      <a:solidFill>
                        <a:srgbClr val="F79646"/>
                      </a:solidFill>
                      <a:prstDash val="solid"/>
                      <a:round/>
                      <a:headEnd type="none" w="med" len="med"/>
                      <a:tailEnd type="none" w="med" len="med"/>
                    </a:lnB>
                    <a:solidFill>
                      <a:srgbClr val="FDE9D9"/>
                    </a:solidFill>
                  </a:tcPr>
                </a:tc>
                <a:tc>
                  <a:txBody>
                    <a:bodyPr/>
                    <a:lstStyle/>
                    <a:p>
                      <a:pPr>
                        <a:spcAft>
                          <a:spcPts val="0"/>
                        </a:spcAft>
                      </a:pPr>
                      <a:r>
                        <a:rPr lang="es-ES" sz="700" dirty="0">
                          <a:effectLst/>
                          <a:latin typeface="Arial Narrow"/>
                          <a:ea typeface="Times New Roman"/>
                          <a:cs typeface="Times New Roman"/>
                        </a:rPr>
                        <a:t> </a:t>
                      </a:r>
                      <a:endParaRPr lang="es-MX" sz="700" dirty="0">
                        <a:effectLst/>
                        <a:latin typeface="Times New Roman"/>
                        <a:ea typeface="Times New Roman"/>
                      </a:endParaRPr>
                    </a:p>
                  </a:txBody>
                  <a:tcPr marL="41337" marR="41337" marT="0" marB="0">
                    <a:lnL w="12700" cap="flat" cmpd="sng" algn="ctr">
                      <a:solidFill>
                        <a:srgbClr val="F79646"/>
                      </a:solidFill>
                      <a:prstDash val="solid"/>
                      <a:round/>
                      <a:headEnd type="none" w="med" len="med"/>
                      <a:tailEnd type="none" w="med" len="med"/>
                    </a:lnL>
                    <a:lnR w="12700" cap="flat" cmpd="sng" algn="ctr">
                      <a:solidFill>
                        <a:srgbClr val="F79646"/>
                      </a:solidFill>
                      <a:prstDash val="solid"/>
                      <a:round/>
                      <a:headEnd type="none" w="med" len="med"/>
                      <a:tailEnd type="none" w="med" len="med"/>
                    </a:lnR>
                    <a:lnT w="12700" cap="flat" cmpd="sng" algn="ctr">
                      <a:solidFill>
                        <a:srgbClr val="F79646"/>
                      </a:solidFill>
                      <a:prstDash val="solid"/>
                      <a:round/>
                      <a:headEnd type="none" w="med" len="med"/>
                      <a:tailEnd type="none" w="med" len="med"/>
                    </a:lnT>
                    <a:lnB w="28575" cap="flat" cmpd="sng" algn="ctr">
                      <a:solidFill>
                        <a:srgbClr val="F79646"/>
                      </a:solidFill>
                      <a:prstDash val="solid"/>
                      <a:round/>
                      <a:headEnd type="none" w="med" len="med"/>
                      <a:tailEnd type="none" w="med" len="med"/>
                    </a:lnB>
                    <a:solidFill>
                      <a:srgbClr val="F2DBDB"/>
                    </a:solidFill>
                  </a:tcPr>
                </a:tc>
              </a:tr>
            </a:tbl>
          </a:graphicData>
        </a:graphic>
      </p:graphicFrame>
    </p:spTree>
    <p:extLst>
      <p:ext uri="{BB962C8B-B14F-4D97-AF65-F5344CB8AC3E}">
        <p14:creationId xmlns:p14="http://schemas.microsoft.com/office/powerpoint/2010/main" val="41480872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827584" y="2564904"/>
            <a:ext cx="7560840" cy="2784737"/>
          </a:xfrm>
          <a:prstGeom prst="rect">
            <a:avLst/>
          </a:prstGeom>
        </p:spPr>
        <p:txBody>
          <a:bodyPr wrap="square">
            <a:spAutoFit/>
          </a:bodyPr>
          <a:lstStyle/>
          <a:p>
            <a:pPr algn="just">
              <a:lnSpc>
                <a:spcPct val="200000"/>
              </a:lnSpc>
            </a:pPr>
            <a:r>
              <a:rPr lang="es-MX" dirty="0" smtClean="0"/>
              <a:t>La </a:t>
            </a:r>
            <a:r>
              <a:rPr lang="es-MX" dirty="0"/>
              <a:t>Matriz de Indicadores para Resultados </a:t>
            </a:r>
            <a:r>
              <a:rPr lang="es-MX" b="1" dirty="0"/>
              <a:t>(MIR) es una </a:t>
            </a:r>
            <a:r>
              <a:rPr lang="es-MX" b="1" dirty="0" smtClean="0"/>
              <a:t>herramienta de planeación estratégica</a:t>
            </a:r>
            <a:r>
              <a:rPr lang="es-MX" dirty="0" smtClean="0"/>
              <a:t>  </a:t>
            </a:r>
            <a:r>
              <a:rPr lang="es-MX" dirty="0"/>
              <a:t>que permite vincular los distintos instrumentos para el diseño, organización, ejecución, seguimiento, evaluación y mejora de los programas, resultado de un proceso de planeación realizado con base en la Metodología de Marco Lógico</a:t>
            </a:r>
            <a:r>
              <a:rPr lang="es-MX" dirty="0" smtClean="0"/>
              <a:t>.</a:t>
            </a:r>
            <a:endParaRPr lang="es-MX" dirty="0"/>
          </a:p>
        </p:txBody>
      </p:sp>
      <p:sp>
        <p:nvSpPr>
          <p:cNvPr id="4" name="3 CuadroTexto"/>
          <p:cNvSpPr txBox="1"/>
          <p:nvPr/>
        </p:nvSpPr>
        <p:spPr>
          <a:xfrm>
            <a:off x="1547664" y="1268760"/>
            <a:ext cx="6048672" cy="830997"/>
          </a:xfrm>
          <a:prstGeom prst="rect">
            <a:avLst/>
          </a:prstGeom>
          <a:noFill/>
        </p:spPr>
        <p:txBody>
          <a:bodyPr wrap="square" rtlCol="0">
            <a:spAutoFit/>
          </a:bodyPr>
          <a:lstStyle/>
          <a:p>
            <a:pPr algn="ctr"/>
            <a:r>
              <a:rPr lang="es-MX" sz="2400" dirty="0" smtClean="0">
                <a:solidFill>
                  <a:schemeClr val="accent6"/>
                </a:solidFill>
                <a:latin typeface="Algerian" panose="04020705040A02060702" pitchFamily="82" charset="0"/>
              </a:rPr>
              <a:t>¿Qué es la Matriz de Indicadores para Resultados?</a:t>
            </a:r>
            <a:endParaRPr lang="es-MX" sz="2400" dirty="0">
              <a:solidFill>
                <a:schemeClr val="accent6"/>
              </a:solidFill>
              <a:latin typeface="Algerian" panose="04020705040A02060702" pitchFamily="82" charset="0"/>
            </a:endParaRPr>
          </a:p>
        </p:txBody>
      </p:sp>
    </p:spTree>
    <p:extLst>
      <p:ext uri="{BB962C8B-B14F-4D97-AF65-F5344CB8AC3E}">
        <p14:creationId xmlns:p14="http://schemas.microsoft.com/office/powerpoint/2010/main" val="32719082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39552" y="1229073"/>
            <a:ext cx="7992888" cy="1295868"/>
          </a:xfrm>
          <a:prstGeom prst="rect">
            <a:avLst/>
          </a:prstGeom>
          <a:noFill/>
        </p:spPr>
        <p:txBody>
          <a:bodyPr wrap="square" rtlCol="0">
            <a:spAutoFit/>
          </a:bodyPr>
          <a:lstStyle/>
          <a:p>
            <a:pPr>
              <a:lnSpc>
                <a:spcPct val="150000"/>
              </a:lnSpc>
            </a:pPr>
            <a:r>
              <a:rPr lang="es-MX" dirty="0" smtClean="0"/>
              <a:t>El </a:t>
            </a:r>
            <a:r>
              <a:rPr lang="es-MX" dirty="0"/>
              <a:t>marco legal y normativo incluye disposiciones para implantar un presupuesto con enfoque en el </a:t>
            </a:r>
            <a:r>
              <a:rPr lang="es-MX" dirty="0" smtClean="0"/>
              <a:t>logro de </a:t>
            </a:r>
            <a:r>
              <a:rPr lang="es-MX" dirty="0"/>
              <a:t>resultados en los tres órdenes de gobierno (federal, estatal, municipal). Conforme a lo anterior, </a:t>
            </a:r>
            <a:r>
              <a:rPr lang="es-MX" dirty="0" smtClean="0"/>
              <a:t>las principales </a:t>
            </a:r>
            <a:r>
              <a:rPr lang="es-MX" dirty="0"/>
              <a:t>disposiciones consisten en:</a:t>
            </a:r>
          </a:p>
        </p:txBody>
      </p:sp>
      <p:sp>
        <p:nvSpPr>
          <p:cNvPr id="4" name="3 CuadroTexto"/>
          <p:cNvSpPr txBox="1"/>
          <p:nvPr/>
        </p:nvSpPr>
        <p:spPr>
          <a:xfrm>
            <a:off x="1547664" y="767408"/>
            <a:ext cx="5904656" cy="461665"/>
          </a:xfrm>
          <a:prstGeom prst="rect">
            <a:avLst/>
          </a:prstGeom>
          <a:noFill/>
        </p:spPr>
        <p:txBody>
          <a:bodyPr wrap="square" rtlCol="0">
            <a:spAutoFit/>
          </a:bodyPr>
          <a:lstStyle/>
          <a:p>
            <a:pPr algn="ctr"/>
            <a:r>
              <a:rPr lang="es-MX" sz="2400" dirty="0">
                <a:solidFill>
                  <a:schemeClr val="accent6"/>
                </a:solidFill>
                <a:latin typeface="Algerian" panose="04020705040A02060702" pitchFamily="82" charset="0"/>
              </a:rPr>
              <a:t>Marco jurídico</a:t>
            </a:r>
          </a:p>
        </p:txBody>
      </p:sp>
      <p:pic>
        <p:nvPicPr>
          <p:cNvPr id="5" name="4 Imagen" descr="Recorte de pantalla"/>
          <p:cNvPicPr>
            <a:picLocks noChangeAspect="1"/>
          </p:cNvPicPr>
          <p:nvPr/>
        </p:nvPicPr>
        <p:blipFill>
          <a:blip r:embed="rId2">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1043608" y="2524940"/>
            <a:ext cx="7128792" cy="4223983"/>
          </a:xfrm>
          <a:prstGeom prst="rect">
            <a:avLst/>
          </a:prstGeom>
        </p:spPr>
      </p:pic>
    </p:spTree>
    <p:extLst>
      <p:ext uri="{BB962C8B-B14F-4D97-AF65-F5344CB8AC3E}">
        <p14:creationId xmlns:p14="http://schemas.microsoft.com/office/powerpoint/2010/main" val="6227156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835696" y="980728"/>
            <a:ext cx="5472608" cy="461665"/>
          </a:xfrm>
          <a:prstGeom prst="rect">
            <a:avLst/>
          </a:prstGeom>
          <a:noFill/>
        </p:spPr>
        <p:txBody>
          <a:bodyPr wrap="square" rtlCol="0">
            <a:spAutoFit/>
          </a:bodyPr>
          <a:lstStyle/>
          <a:p>
            <a:pPr algn="ctr"/>
            <a:r>
              <a:rPr lang="es-MX" sz="2400" dirty="0" smtClean="0">
                <a:solidFill>
                  <a:schemeClr val="accent6"/>
                </a:solidFill>
                <a:latin typeface="Algerian" panose="04020705040A02060702" pitchFamily="82" charset="0"/>
              </a:rPr>
              <a:t>¿Cuál es su objetivo?</a:t>
            </a:r>
            <a:endParaRPr lang="es-MX" sz="2400" dirty="0">
              <a:solidFill>
                <a:schemeClr val="accent6"/>
              </a:solidFill>
              <a:latin typeface="Algerian" panose="04020705040A02060702" pitchFamily="82" charset="0"/>
            </a:endParaRPr>
          </a:p>
        </p:txBody>
      </p:sp>
      <p:graphicFrame>
        <p:nvGraphicFramePr>
          <p:cNvPr id="5" name="4 Diagrama"/>
          <p:cNvGraphicFramePr/>
          <p:nvPr>
            <p:extLst>
              <p:ext uri="{D42A27DB-BD31-4B8C-83A1-F6EECF244321}">
                <p14:modId xmlns:p14="http://schemas.microsoft.com/office/powerpoint/2010/main" val="230572175"/>
              </p:ext>
            </p:extLst>
          </p:nvPr>
        </p:nvGraphicFramePr>
        <p:xfrm>
          <a:off x="395536" y="1628800"/>
          <a:ext cx="8352928" cy="5072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Conector recto"/>
          <p:cNvSpPr/>
          <p:nvPr/>
        </p:nvSpPr>
        <p:spPr>
          <a:xfrm>
            <a:off x="4665739" y="2420888"/>
            <a:ext cx="475510" cy="0"/>
          </a:xfrm>
          <a:prstGeom prst="line">
            <a:avLst/>
          </a:prstGeom>
        </p:spPr>
        <p:style>
          <a:lnRef idx="2">
            <a:schemeClr val="accent1">
              <a:tint val="50000"/>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tx1">
              <a:hueOff val="0"/>
              <a:satOff val="0"/>
              <a:lumOff val="0"/>
              <a:alphaOff val="0"/>
            </a:schemeClr>
          </a:fontRef>
        </p:style>
      </p:sp>
    </p:spTree>
    <p:extLst>
      <p:ext uri="{BB962C8B-B14F-4D97-AF65-F5344CB8AC3E}">
        <p14:creationId xmlns:p14="http://schemas.microsoft.com/office/powerpoint/2010/main" val="32802239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1844824"/>
            <a:ext cx="8280920" cy="3416320"/>
          </a:xfrm>
          <a:prstGeom prst="rect">
            <a:avLst/>
          </a:prstGeom>
        </p:spPr>
        <p:txBody>
          <a:bodyPr wrap="square">
            <a:spAutoFit/>
          </a:bodyPr>
          <a:lstStyle/>
          <a:p>
            <a:pPr>
              <a:lnSpc>
                <a:spcPct val="200000"/>
              </a:lnSpc>
            </a:pPr>
            <a:r>
              <a:rPr lang="es-MX" dirty="0"/>
              <a:t>En establecer y estructurar el problema </a:t>
            </a:r>
            <a:r>
              <a:rPr lang="es-MX" dirty="0" smtClean="0"/>
              <a:t>central, ordenar </a:t>
            </a:r>
            <a:r>
              <a:rPr lang="es-MX" dirty="0"/>
              <a:t>los medios y fines del árbol de </a:t>
            </a:r>
            <a:r>
              <a:rPr lang="es-MX" dirty="0" smtClean="0"/>
              <a:t>objetivos, en </a:t>
            </a:r>
            <a:r>
              <a:rPr lang="es-MX" dirty="0"/>
              <a:t>un programa</a:t>
            </a:r>
            <a:r>
              <a:rPr lang="es-MX" dirty="0" smtClean="0"/>
              <a:t>.</a:t>
            </a:r>
            <a:endParaRPr lang="es-MX" dirty="0"/>
          </a:p>
          <a:p>
            <a:pPr marL="285750" indent="-285750">
              <a:lnSpc>
                <a:spcPct val="200000"/>
              </a:lnSpc>
              <a:buFont typeface="Wingdings" panose="05000000000000000000" pitchFamily="2" charset="2"/>
              <a:buChar char="Ø"/>
            </a:pPr>
            <a:r>
              <a:rPr lang="es-MX" dirty="0" smtClean="0"/>
              <a:t>Generar </a:t>
            </a:r>
            <a:r>
              <a:rPr lang="es-MX" dirty="0"/>
              <a:t>indicadores para medir sus resultados.</a:t>
            </a:r>
          </a:p>
          <a:p>
            <a:pPr marL="285750" indent="-285750">
              <a:lnSpc>
                <a:spcPct val="200000"/>
              </a:lnSpc>
              <a:buFont typeface="Wingdings" panose="05000000000000000000" pitchFamily="2" charset="2"/>
              <a:buChar char="Ø"/>
            </a:pPr>
            <a:r>
              <a:rPr lang="es-MX" dirty="0" smtClean="0"/>
              <a:t>Definir </a:t>
            </a:r>
            <a:r>
              <a:rPr lang="es-MX" dirty="0"/>
              <a:t>los medios que permitirán verificar </a:t>
            </a:r>
            <a:r>
              <a:rPr lang="es-MX" dirty="0" smtClean="0"/>
              <a:t>esos resultados</a:t>
            </a:r>
            <a:r>
              <a:rPr lang="es-MX" dirty="0"/>
              <a:t>.</a:t>
            </a:r>
          </a:p>
          <a:p>
            <a:pPr marL="285750" indent="-285750">
              <a:lnSpc>
                <a:spcPct val="200000"/>
              </a:lnSpc>
              <a:buFont typeface="Wingdings" panose="05000000000000000000" pitchFamily="2" charset="2"/>
              <a:buChar char="Ø"/>
            </a:pPr>
            <a:r>
              <a:rPr lang="es-MX" dirty="0" smtClean="0"/>
              <a:t>Describir </a:t>
            </a:r>
            <a:r>
              <a:rPr lang="es-MX" dirty="0"/>
              <a:t>los riesgos que podrían afectar </a:t>
            </a:r>
            <a:r>
              <a:rPr lang="es-MX" dirty="0" smtClean="0"/>
              <a:t>la ejecución </a:t>
            </a:r>
            <a:r>
              <a:rPr lang="es-MX" dirty="0"/>
              <a:t>del mismo o las condiciones </a:t>
            </a:r>
            <a:r>
              <a:rPr lang="es-MX" dirty="0" smtClean="0"/>
              <a:t>externas necesarias </a:t>
            </a:r>
            <a:r>
              <a:rPr lang="es-MX" dirty="0"/>
              <a:t>para el éxito del programa.</a:t>
            </a:r>
          </a:p>
        </p:txBody>
      </p:sp>
      <p:sp>
        <p:nvSpPr>
          <p:cNvPr id="3" name="2 CuadroTexto"/>
          <p:cNvSpPr txBox="1"/>
          <p:nvPr/>
        </p:nvSpPr>
        <p:spPr>
          <a:xfrm>
            <a:off x="1187624" y="1052736"/>
            <a:ext cx="6552728" cy="461665"/>
          </a:xfrm>
          <a:prstGeom prst="rect">
            <a:avLst/>
          </a:prstGeom>
          <a:noFill/>
        </p:spPr>
        <p:txBody>
          <a:bodyPr wrap="square" rtlCol="0">
            <a:spAutoFit/>
          </a:bodyPr>
          <a:lstStyle/>
          <a:p>
            <a:pPr algn="ctr"/>
            <a:r>
              <a:rPr lang="es-MX" sz="2400" dirty="0" smtClean="0">
                <a:solidFill>
                  <a:schemeClr val="accent6"/>
                </a:solidFill>
                <a:latin typeface="Algerian" panose="04020705040A02060702" pitchFamily="82" charset="0"/>
              </a:rPr>
              <a:t>¿EN QUÉ CONSISTE?</a:t>
            </a:r>
          </a:p>
        </p:txBody>
      </p:sp>
    </p:spTree>
    <p:extLst>
      <p:ext uri="{BB962C8B-B14F-4D97-AF65-F5344CB8AC3E}">
        <p14:creationId xmlns:p14="http://schemas.microsoft.com/office/powerpoint/2010/main" val="1038428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7356</TotalTime>
  <Words>1576</Words>
  <Application>Microsoft Office PowerPoint</Application>
  <PresentationFormat>Presentación en pantalla (4:3)</PresentationFormat>
  <Paragraphs>165</Paragraphs>
  <Slides>15</Slides>
  <Notes>3</Notes>
  <HiddenSlides>0</HiddenSlides>
  <MMClips>0</MMClips>
  <ScaleCrop>false</ScaleCrop>
  <HeadingPairs>
    <vt:vector size="4" baseType="variant">
      <vt:variant>
        <vt:lpstr>Tema</vt:lpstr>
      </vt:variant>
      <vt:variant>
        <vt:i4>1</vt:i4>
      </vt:variant>
      <vt:variant>
        <vt:lpstr>Títulos de diapositiva</vt:lpstr>
      </vt:variant>
      <vt:variant>
        <vt:i4>15</vt:i4>
      </vt:variant>
    </vt:vector>
  </HeadingPairs>
  <TitlesOfParts>
    <vt:vector size="16" baseType="lpstr">
      <vt:lpstr>1_Tema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Gibran Alejandro De La Torre González</dc:creator>
  <cp:lastModifiedBy>Jordi Enrique Velasco Bejarano</cp:lastModifiedBy>
  <cp:revision>388</cp:revision>
  <cp:lastPrinted>2012-09-19T23:13:44Z</cp:lastPrinted>
  <dcterms:created xsi:type="dcterms:W3CDTF">2012-01-25T01:58:21Z</dcterms:created>
  <dcterms:modified xsi:type="dcterms:W3CDTF">2016-07-07T15:40:59Z</dcterms:modified>
</cp:coreProperties>
</file>