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3"/>
  </p:notesMasterIdLst>
  <p:handoutMasterIdLst>
    <p:handoutMasterId r:id="rId24"/>
  </p:handoutMasterIdLst>
  <p:sldIdLst>
    <p:sldId id="338" r:id="rId2"/>
    <p:sldId id="412" r:id="rId3"/>
    <p:sldId id="413" r:id="rId4"/>
    <p:sldId id="414" r:id="rId5"/>
    <p:sldId id="415" r:id="rId6"/>
    <p:sldId id="368" r:id="rId7"/>
    <p:sldId id="374" r:id="rId8"/>
    <p:sldId id="408" r:id="rId9"/>
    <p:sldId id="399" r:id="rId10"/>
    <p:sldId id="400" r:id="rId11"/>
    <p:sldId id="402" r:id="rId12"/>
    <p:sldId id="401" r:id="rId13"/>
    <p:sldId id="404" r:id="rId14"/>
    <p:sldId id="406" r:id="rId15"/>
    <p:sldId id="403" r:id="rId16"/>
    <p:sldId id="409" r:id="rId17"/>
    <p:sldId id="410" r:id="rId18"/>
    <p:sldId id="405" r:id="rId19"/>
    <p:sldId id="407" r:id="rId20"/>
    <p:sldId id="411" r:id="rId21"/>
    <p:sldId id="416" r:id="rId22"/>
  </p:sldIdLst>
  <p:sldSz cx="9144000" cy="6858000" type="screen4x3"/>
  <p:notesSz cx="6858000" cy="9077325"/>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marnat" initials="S" lastIdx="4" clrIdx="0"/>
  <p:cmAuthor id="1" name="-" initial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2" autoAdjust="0"/>
    <p:restoredTop sz="96625" autoAdjust="0"/>
  </p:normalViewPr>
  <p:slideViewPr>
    <p:cSldViewPr>
      <p:cViewPr>
        <p:scale>
          <a:sx n="116" d="100"/>
          <a:sy n="116" d="100"/>
        </p:scale>
        <p:origin x="-185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2"/>
    </mc:Choice>
    <mc:Fallback>
      <c:style val="32"/>
    </mc:Fallback>
  </mc:AlternateContent>
  <c:chart>
    <c:title>
      <c:tx>
        <c:rich>
          <a:bodyPr/>
          <a:lstStyle/>
          <a:p>
            <a:pPr>
              <a:defRPr/>
            </a:pPr>
            <a:r>
              <a:rPr lang="en-US"/>
              <a:t>INDICADORES CGSFS</a:t>
            </a:r>
          </a:p>
        </c:rich>
      </c:tx>
      <c:layout/>
      <c:overlay val="0"/>
    </c:title>
    <c:autoTitleDeleted val="0"/>
    <c:plotArea>
      <c:layout/>
      <c:barChart>
        <c:barDir val="col"/>
        <c:grouping val="clustered"/>
        <c:varyColors val="0"/>
        <c:ser>
          <c:idx val="0"/>
          <c:order val="0"/>
          <c:tx>
            <c:strRef>
              <c:f>CGSFS!$B$2</c:f>
              <c:strCache>
                <c:ptCount val="1"/>
                <c:pt idx="0">
                  <c:v>INDICADOR</c:v>
                </c:pt>
              </c:strCache>
            </c:strRef>
          </c:tx>
          <c:invertIfNegative val="0"/>
          <c:dPt>
            <c:idx val="0"/>
            <c:invertIfNegative val="0"/>
            <c:bubble3D val="0"/>
            <c:spPr>
              <a:solidFill>
                <a:schemeClr val="accent5">
                  <a:lumMod val="75000"/>
                </a:schemeClr>
              </a:solidFill>
            </c:spPr>
          </c:dPt>
          <c:dPt>
            <c:idx val="1"/>
            <c:invertIfNegative val="0"/>
            <c:bubble3D val="0"/>
            <c:spPr>
              <a:solidFill>
                <a:schemeClr val="accent5">
                  <a:lumMod val="75000"/>
                </a:schemeClr>
              </a:solidFill>
            </c:spPr>
          </c:dPt>
          <c:dPt>
            <c:idx val="2"/>
            <c:invertIfNegative val="0"/>
            <c:bubble3D val="0"/>
            <c:spPr>
              <a:solidFill>
                <a:schemeClr val="accent6">
                  <a:lumMod val="75000"/>
                </a:schemeClr>
              </a:solidFill>
            </c:spPr>
          </c:dPt>
          <c:dPt>
            <c:idx val="3"/>
            <c:invertIfNegative val="0"/>
            <c:bubble3D val="0"/>
            <c:spPr>
              <a:solidFill>
                <a:schemeClr val="accent6">
                  <a:lumMod val="75000"/>
                </a:schemeClr>
              </a:solidFill>
            </c:spPr>
          </c:dPt>
          <c:dPt>
            <c:idx val="4"/>
            <c:invertIfNegative val="0"/>
            <c:bubble3D val="0"/>
            <c:spPr>
              <a:solidFill>
                <a:schemeClr val="accent2">
                  <a:lumMod val="75000"/>
                </a:schemeClr>
              </a:solidFill>
            </c:spPr>
          </c:dPt>
          <c:dPt>
            <c:idx val="5"/>
            <c:invertIfNegative val="0"/>
            <c:bubble3D val="0"/>
            <c:spPr>
              <a:solidFill>
                <a:schemeClr val="accent2">
                  <a:lumMod val="75000"/>
                </a:schemeClr>
              </a:solidFill>
            </c:spPr>
          </c:dPt>
          <c:dPt>
            <c:idx val="6"/>
            <c:invertIfNegative val="0"/>
            <c:bubble3D val="0"/>
            <c:spPr>
              <a:solidFill>
                <a:schemeClr val="tx1">
                  <a:lumMod val="50000"/>
                  <a:lumOff val="50000"/>
                </a:schemeClr>
              </a:solidFill>
            </c:spPr>
          </c:dPt>
          <c:dPt>
            <c:idx val="7"/>
            <c:invertIfNegative val="0"/>
            <c:bubble3D val="0"/>
            <c:spPr>
              <a:solidFill>
                <a:schemeClr val="tx1">
                  <a:lumMod val="50000"/>
                  <a:lumOff val="50000"/>
                </a:schemeClr>
              </a:solidFill>
            </c:spPr>
          </c:dPt>
          <c:cat>
            <c:numLit>
              <c:formatCode>General</c:formatCode>
              <c:ptCount val="8"/>
              <c:pt idx="0">
                <c:v>2013</c:v>
              </c:pt>
              <c:pt idx="1">
                <c:v>2013</c:v>
              </c:pt>
              <c:pt idx="2">
                <c:v>2014</c:v>
              </c:pt>
              <c:pt idx="3">
                <c:v>2014</c:v>
              </c:pt>
              <c:pt idx="4">
                <c:v>2015</c:v>
              </c:pt>
              <c:pt idx="5">
                <c:v>2015</c:v>
              </c:pt>
              <c:pt idx="6">
                <c:v>2016</c:v>
              </c:pt>
              <c:pt idx="7">
                <c:v>2016</c:v>
              </c:pt>
            </c:numLit>
          </c:cat>
          <c:val>
            <c:numRef>
              <c:f>CGSFS!$B$3:$B$10</c:f>
              <c:numCache>
                <c:formatCode>0%</c:formatCode>
                <c:ptCount val="8"/>
                <c:pt idx="0">
                  <c:v>1</c:v>
                </c:pt>
                <c:pt idx="1">
                  <c:v>1</c:v>
                </c:pt>
                <c:pt idx="2">
                  <c:v>1</c:v>
                </c:pt>
                <c:pt idx="3">
                  <c:v>1</c:v>
                </c:pt>
                <c:pt idx="4" formatCode="0.00%">
                  <c:v>1.7350000000000001</c:v>
                </c:pt>
                <c:pt idx="5">
                  <c:v>1.17</c:v>
                </c:pt>
                <c:pt idx="6">
                  <c:v>0.43</c:v>
                </c:pt>
                <c:pt idx="7" formatCode="0.00%">
                  <c:v>0.41599999999999998</c:v>
                </c:pt>
              </c:numCache>
            </c:numRef>
          </c:val>
        </c:ser>
        <c:dLbls>
          <c:showLegendKey val="0"/>
          <c:showVal val="0"/>
          <c:showCatName val="0"/>
          <c:showSerName val="0"/>
          <c:showPercent val="0"/>
          <c:showBubbleSize val="0"/>
        </c:dLbls>
        <c:gapWidth val="150"/>
        <c:axId val="31659904"/>
        <c:axId val="31670272"/>
      </c:barChart>
      <c:catAx>
        <c:axId val="31659904"/>
        <c:scaling>
          <c:orientation val="minMax"/>
        </c:scaling>
        <c:delete val="0"/>
        <c:axPos val="b"/>
        <c:title>
          <c:tx>
            <c:rich>
              <a:bodyPr/>
              <a:lstStyle/>
              <a:p>
                <a:pPr>
                  <a:defRPr/>
                </a:pPr>
                <a:r>
                  <a:rPr lang="es-MX"/>
                  <a:t>Año</a:t>
                </a:r>
              </a:p>
            </c:rich>
          </c:tx>
          <c:layout/>
          <c:overlay val="0"/>
        </c:title>
        <c:numFmt formatCode="General" sourceLinked="1"/>
        <c:majorTickMark val="none"/>
        <c:minorTickMark val="none"/>
        <c:tickLblPos val="nextTo"/>
        <c:crossAx val="31670272"/>
        <c:crosses val="autoZero"/>
        <c:auto val="1"/>
        <c:lblAlgn val="ctr"/>
        <c:lblOffset val="100"/>
        <c:noMultiLvlLbl val="0"/>
      </c:catAx>
      <c:valAx>
        <c:axId val="31670272"/>
        <c:scaling>
          <c:orientation val="minMax"/>
        </c:scaling>
        <c:delete val="0"/>
        <c:axPos val="l"/>
        <c:majorGridlines/>
        <c:title>
          <c:tx>
            <c:rich>
              <a:bodyPr/>
              <a:lstStyle/>
              <a:p>
                <a:pPr>
                  <a:defRPr/>
                </a:pPr>
                <a:r>
                  <a:rPr lang="es-MX"/>
                  <a:t>Indicador</a:t>
                </a:r>
              </a:p>
            </c:rich>
          </c:tx>
          <c:layout/>
          <c:overlay val="0"/>
        </c:title>
        <c:numFmt formatCode="0%" sourceLinked="1"/>
        <c:majorTickMark val="out"/>
        <c:minorTickMark val="none"/>
        <c:tickLblPos val="nextTo"/>
        <c:crossAx val="3165990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2"/>
    </mc:Choice>
    <mc:Fallback>
      <c:style val="32"/>
    </mc:Fallback>
  </mc:AlternateContent>
  <c:chart>
    <c:title>
      <c:tx>
        <c:rich>
          <a:bodyPr/>
          <a:lstStyle/>
          <a:p>
            <a:pPr>
              <a:defRPr/>
            </a:pPr>
            <a:r>
              <a:rPr lang="en-US"/>
              <a:t>INDICADORES CFS </a:t>
            </a:r>
          </a:p>
        </c:rich>
      </c:tx>
      <c:layout/>
      <c:overlay val="0"/>
    </c:title>
    <c:autoTitleDeleted val="0"/>
    <c:plotArea>
      <c:layout/>
      <c:barChart>
        <c:barDir val="col"/>
        <c:grouping val="clustered"/>
        <c:varyColors val="0"/>
        <c:ser>
          <c:idx val="0"/>
          <c:order val="0"/>
          <c:tx>
            <c:strRef>
              <c:f>CFS!$B$3</c:f>
              <c:strCache>
                <c:ptCount val="1"/>
                <c:pt idx="0">
                  <c:v>INDICADOR</c:v>
                </c:pt>
              </c:strCache>
            </c:strRef>
          </c:tx>
          <c:invertIfNegative val="0"/>
          <c:dPt>
            <c:idx val="0"/>
            <c:invertIfNegative val="0"/>
            <c:bubble3D val="0"/>
            <c:spPr>
              <a:solidFill>
                <a:schemeClr val="accent5">
                  <a:lumMod val="75000"/>
                </a:schemeClr>
              </a:solidFill>
            </c:spPr>
          </c:dPt>
          <c:dPt>
            <c:idx val="1"/>
            <c:invertIfNegative val="0"/>
            <c:bubble3D val="0"/>
            <c:spPr>
              <a:solidFill>
                <a:schemeClr val="accent5">
                  <a:lumMod val="75000"/>
                </a:schemeClr>
              </a:solidFill>
            </c:spPr>
          </c:dPt>
          <c:dPt>
            <c:idx val="2"/>
            <c:invertIfNegative val="0"/>
            <c:bubble3D val="0"/>
            <c:spPr>
              <a:solidFill>
                <a:schemeClr val="accent6">
                  <a:lumMod val="75000"/>
                </a:schemeClr>
              </a:solidFill>
            </c:spPr>
          </c:dPt>
          <c:dPt>
            <c:idx val="3"/>
            <c:invertIfNegative val="0"/>
            <c:bubble3D val="0"/>
            <c:spPr>
              <a:solidFill>
                <a:schemeClr val="accent6">
                  <a:lumMod val="75000"/>
                </a:schemeClr>
              </a:solidFill>
            </c:spPr>
          </c:dPt>
          <c:dPt>
            <c:idx val="4"/>
            <c:invertIfNegative val="0"/>
            <c:bubble3D val="0"/>
            <c:spPr>
              <a:solidFill>
                <a:schemeClr val="accent2">
                  <a:lumMod val="75000"/>
                </a:schemeClr>
              </a:solidFill>
            </c:spPr>
          </c:dPt>
          <c:dPt>
            <c:idx val="5"/>
            <c:invertIfNegative val="0"/>
            <c:bubble3D val="0"/>
            <c:spPr>
              <a:solidFill>
                <a:schemeClr val="accent2">
                  <a:lumMod val="75000"/>
                </a:schemeClr>
              </a:solidFill>
            </c:spPr>
          </c:dPt>
          <c:dPt>
            <c:idx val="6"/>
            <c:invertIfNegative val="0"/>
            <c:bubble3D val="0"/>
            <c:spPr>
              <a:solidFill>
                <a:schemeClr val="tx1">
                  <a:lumMod val="50000"/>
                  <a:lumOff val="50000"/>
                </a:schemeClr>
              </a:solidFill>
            </c:spPr>
          </c:dPt>
          <c:dPt>
            <c:idx val="7"/>
            <c:invertIfNegative val="0"/>
            <c:bubble3D val="0"/>
            <c:spPr>
              <a:solidFill>
                <a:schemeClr val="tx1">
                  <a:lumMod val="50000"/>
                  <a:lumOff val="50000"/>
                </a:schemeClr>
              </a:solidFill>
            </c:spPr>
          </c:dPt>
          <c:cat>
            <c:numLit>
              <c:formatCode>General</c:formatCode>
              <c:ptCount val="8"/>
              <c:pt idx="0">
                <c:v>2013</c:v>
              </c:pt>
              <c:pt idx="1">
                <c:v>2013</c:v>
              </c:pt>
              <c:pt idx="2">
                <c:v>2014</c:v>
              </c:pt>
              <c:pt idx="3">
                <c:v>2014</c:v>
              </c:pt>
              <c:pt idx="4">
                <c:v>2015</c:v>
              </c:pt>
              <c:pt idx="5">
                <c:v>2015</c:v>
              </c:pt>
              <c:pt idx="6">
                <c:v>2016</c:v>
              </c:pt>
              <c:pt idx="7">
                <c:v>2016</c:v>
              </c:pt>
            </c:numLit>
          </c:cat>
          <c:val>
            <c:numRef>
              <c:f>CFS!$B$4:$B$11</c:f>
              <c:numCache>
                <c:formatCode>0%</c:formatCode>
                <c:ptCount val="8"/>
                <c:pt idx="0" formatCode="0.00%">
                  <c:v>2.0266999999999999</c:v>
                </c:pt>
                <c:pt idx="1">
                  <c:v>1</c:v>
                </c:pt>
                <c:pt idx="2" formatCode="0.00%">
                  <c:v>3.1168</c:v>
                </c:pt>
                <c:pt idx="3" formatCode="0.00%">
                  <c:v>3.1168</c:v>
                </c:pt>
                <c:pt idx="4">
                  <c:v>1</c:v>
                </c:pt>
                <c:pt idx="5">
                  <c:v>1</c:v>
                </c:pt>
                <c:pt idx="6">
                  <c:v>0.1</c:v>
                </c:pt>
                <c:pt idx="7">
                  <c:v>0.75</c:v>
                </c:pt>
              </c:numCache>
            </c:numRef>
          </c:val>
        </c:ser>
        <c:dLbls>
          <c:showLegendKey val="0"/>
          <c:showVal val="0"/>
          <c:showCatName val="0"/>
          <c:showSerName val="0"/>
          <c:showPercent val="0"/>
          <c:showBubbleSize val="0"/>
        </c:dLbls>
        <c:gapWidth val="150"/>
        <c:axId val="31404800"/>
        <c:axId val="31406720"/>
      </c:barChart>
      <c:catAx>
        <c:axId val="31404800"/>
        <c:scaling>
          <c:orientation val="minMax"/>
        </c:scaling>
        <c:delete val="0"/>
        <c:axPos val="b"/>
        <c:title>
          <c:tx>
            <c:rich>
              <a:bodyPr/>
              <a:lstStyle/>
              <a:p>
                <a:pPr>
                  <a:defRPr/>
                </a:pPr>
                <a:r>
                  <a:rPr lang="es-MX" b="0"/>
                  <a:t>Año</a:t>
                </a:r>
              </a:p>
            </c:rich>
          </c:tx>
          <c:layout/>
          <c:overlay val="0"/>
        </c:title>
        <c:numFmt formatCode="General" sourceLinked="1"/>
        <c:majorTickMark val="none"/>
        <c:minorTickMark val="none"/>
        <c:tickLblPos val="nextTo"/>
        <c:crossAx val="31406720"/>
        <c:crosses val="autoZero"/>
        <c:auto val="1"/>
        <c:lblAlgn val="ctr"/>
        <c:lblOffset val="100"/>
        <c:noMultiLvlLbl val="0"/>
      </c:catAx>
      <c:valAx>
        <c:axId val="31406720"/>
        <c:scaling>
          <c:orientation val="minMax"/>
        </c:scaling>
        <c:delete val="0"/>
        <c:axPos val="l"/>
        <c:majorGridlines/>
        <c:title>
          <c:tx>
            <c:rich>
              <a:bodyPr/>
              <a:lstStyle/>
              <a:p>
                <a:pPr>
                  <a:defRPr/>
                </a:pPr>
                <a:r>
                  <a:rPr lang="es-MX" b="0"/>
                  <a:t>Indicador</a:t>
                </a:r>
              </a:p>
            </c:rich>
          </c:tx>
          <c:layout/>
          <c:overlay val="0"/>
        </c:title>
        <c:numFmt formatCode="0%" sourceLinked="0"/>
        <c:majorTickMark val="out"/>
        <c:minorTickMark val="none"/>
        <c:tickLblPos val="nextTo"/>
        <c:crossAx val="31404800"/>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1"/>
    </mc:Choice>
    <mc:Fallback>
      <c:style val="31"/>
    </mc:Fallback>
  </mc:AlternateContent>
  <c:chart>
    <c:title>
      <c:tx>
        <c:rich>
          <a:bodyPr/>
          <a:lstStyle/>
          <a:p>
            <a:pPr>
              <a:defRPr/>
            </a:pPr>
            <a:r>
              <a:rPr lang="en-US" dirty="0"/>
              <a:t>INDICADORES CEMAR</a:t>
            </a:r>
          </a:p>
        </c:rich>
      </c:tx>
      <c:layout/>
      <c:overlay val="0"/>
    </c:title>
    <c:autoTitleDeleted val="0"/>
    <c:plotArea>
      <c:layout/>
      <c:barChart>
        <c:barDir val="col"/>
        <c:grouping val="clustered"/>
        <c:varyColors val="0"/>
        <c:ser>
          <c:idx val="0"/>
          <c:order val="0"/>
          <c:tx>
            <c:strRef>
              <c:f>CEMAR!$B$2</c:f>
              <c:strCache>
                <c:ptCount val="1"/>
                <c:pt idx="0">
                  <c:v>INDICADORES</c:v>
                </c:pt>
              </c:strCache>
            </c:strRef>
          </c:tx>
          <c:spPr>
            <a:solidFill>
              <a:schemeClr val="accent5">
                <a:lumMod val="75000"/>
              </a:schemeClr>
            </a:solidFill>
          </c:spPr>
          <c:invertIfNegative val="0"/>
          <c:dPt>
            <c:idx val="2"/>
            <c:invertIfNegative val="0"/>
            <c:bubble3D val="0"/>
            <c:spPr>
              <a:solidFill>
                <a:schemeClr val="accent6">
                  <a:lumMod val="75000"/>
                </a:schemeClr>
              </a:solidFill>
            </c:spPr>
          </c:dPt>
          <c:dPt>
            <c:idx val="3"/>
            <c:invertIfNegative val="0"/>
            <c:bubble3D val="0"/>
            <c:spPr>
              <a:solidFill>
                <a:schemeClr val="accent2">
                  <a:lumMod val="75000"/>
                </a:schemeClr>
              </a:solidFill>
            </c:spPr>
          </c:dPt>
          <c:dPt>
            <c:idx val="4"/>
            <c:invertIfNegative val="0"/>
            <c:bubble3D val="0"/>
            <c:spPr>
              <a:solidFill>
                <a:schemeClr val="accent2">
                  <a:lumMod val="75000"/>
                </a:schemeClr>
              </a:solidFill>
            </c:spPr>
          </c:dPt>
          <c:dPt>
            <c:idx val="5"/>
            <c:invertIfNegative val="0"/>
            <c:bubble3D val="0"/>
            <c:spPr>
              <a:solidFill>
                <a:schemeClr val="tx1">
                  <a:lumMod val="50000"/>
                  <a:lumOff val="50000"/>
                </a:schemeClr>
              </a:solidFill>
            </c:spPr>
          </c:dPt>
          <c:dPt>
            <c:idx val="6"/>
            <c:invertIfNegative val="0"/>
            <c:bubble3D val="0"/>
            <c:spPr>
              <a:solidFill>
                <a:schemeClr val="tx1">
                  <a:lumMod val="50000"/>
                  <a:lumOff val="50000"/>
                </a:schemeClr>
              </a:solidFill>
            </c:spPr>
          </c:dPt>
          <c:cat>
            <c:numLit>
              <c:formatCode>General</c:formatCode>
              <c:ptCount val="7"/>
              <c:pt idx="0">
                <c:v>2013</c:v>
              </c:pt>
              <c:pt idx="1">
                <c:v>2013</c:v>
              </c:pt>
              <c:pt idx="2">
                <c:v>2014</c:v>
              </c:pt>
              <c:pt idx="3">
                <c:v>2015</c:v>
              </c:pt>
              <c:pt idx="4">
                <c:v>2015</c:v>
              </c:pt>
              <c:pt idx="5">
                <c:v>2016</c:v>
              </c:pt>
              <c:pt idx="6">
                <c:v>2016</c:v>
              </c:pt>
            </c:numLit>
          </c:cat>
          <c:val>
            <c:numRef>
              <c:f>CEMAR!$B$3:$B$9</c:f>
              <c:numCache>
                <c:formatCode>0.00%</c:formatCode>
                <c:ptCount val="7"/>
                <c:pt idx="0" formatCode="0%">
                  <c:v>1</c:v>
                </c:pt>
                <c:pt idx="1">
                  <c:v>0.84160000000000001</c:v>
                </c:pt>
                <c:pt idx="2" formatCode="0%">
                  <c:v>1</c:v>
                </c:pt>
                <c:pt idx="3" formatCode="0%">
                  <c:v>1</c:v>
                </c:pt>
                <c:pt idx="4">
                  <c:v>1.0713999999999999</c:v>
                </c:pt>
                <c:pt idx="5">
                  <c:v>0.16669999999999999</c:v>
                </c:pt>
                <c:pt idx="6">
                  <c:v>0.16669999999999999</c:v>
                </c:pt>
              </c:numCache>
            </c:numRef>
          </c:val>
        </c:ser>
        <c:dLbls>
          <c:showLegendKey val="0"/>
          <c:showVal val="0"/>
          <c:showCatName val="0"/>
          <c:showSerName val="0"/>
          <c:showPercent val="0"/>
          <c:showBubbleSize val="0"/>
        </c:dLbls>
        <c:gapWidth val="150"/>
        <c:axId val="31571328"/>
        <c:axId val="31573504"/>
      </c:barChart>
      <c:catAx>
        <c:axId val="31571328"/>
        <c:scaling>
          <c:orientation val="minMax"/>
        </c:scaling>
        <c:delete val="0"/>
        <c:axPos val="b"/>
        <c:title>
          <c:tx>
            <c:rich>
              <a:bodyPr/>
              <a:lstStyle/>
              <a:p>
                <a:pPr>
                  <a:defRPr/>
                </a:pPr>
                <a:r>
                  <a:rPr lang="es-MX" b="0" dirty="0"/>
                  <a:t>Año</a:t>
                </a:r>
              </a:p>
            </c:rich>
          </c:tx>
          <c:layout/>
          <c:overlay val="0"/>
        </c:title>
        <c:numFmt formatCode="General" sourceLinked="1"/>
        <c:majorTickMark val="none"/>
        <c:minorTickMark val="none"/>
        <c:tickLblPos val="nextTo"/>
        <c:crossAx val="31573504"/>
        <c:crosses val="autoZero"/>
        <c:auto val="1"/>
        <c:lblAlgn val="ctr"/>
        <c:lblOffset val="100"/>
        <c:noMultiLvlLbl val="0"/>
      </c:catAx>
      <c:valAx>
        <c:axId val="31573504"/>
        <c:scaling>
          <c:orientation val="minMax"/>
        </c:scaling>
        <c:delete val="0"/>
        <c:axPos val="l"/>
        <c:majorGridlines/>
        <c:title>
          <c:tx>
            <c:rich>
              <a:bodyPr/>
              <a:lstStyle/>
              <a:p>
                <a:pPr>
                  <a:defRPr b="0"/>
                </a:pPr>
                <a:r>
                  <a:rPr lang="es-MX" b="0" dirty="0"/>
                  <a:t>Indicador</a:t>
                </a:r>
              </a:p>
            </c:rich>
          </c:tx>
          <c:layout/>
          <c:overlay val="0"/>
        </c:title>
        <c:numFmt formatCode="0%" sourceLinked="1"/>
        <c:majorTickMark val="out"/>
        <c:minorTickMark val="none"/>
        <c:tickLblPos val="nextTo"/>
        <c:crossAx val="3157132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2"/>
    </mc:Choice>
    <mc:Fallback>
      <c:style val="32"/>
    </mc:Fallback>
  </mc:AlternateContent>
  <c:chart>
    <c:title>
      <c:tx>
        <c:rich>
          <a:bodyPr/>
          <a:lstStyle/>
          <a:p>
            <a:pPr>
              <a:defRPr/>
            </a:pPr>
            <a:r>
              <a:rPr lang="en-US" dirty="0"/>
              <a:t>INDICADORES COS</a:t>
            </a:r>
          </a:p>
        </c:rich>
      </c:tx>
      <c:layout/>
      <c:overlay val="0"/>
    </c:title>
    <c:autoTitleDeleted val="0"/>
    <c:plotArea>
      <c:layout/>
      <c:barChart>
        <c:barDir val="col"/>
        <c:grouping val="clustered"/>
        <c:varyColors val="0"/>
        <c:ser>
          <c:idx val="0"/>
          <c:order val="0"/>
          <c:tx>
            <c:strRef>
              <c:f>COS!$B$3</c:f>
              <c:strCache>
                <c:ptCount val="1"/>
                <c:pt idx="0">
                  <c:v>INDICADORES</c:v>
                </c:pt>
              </c:strCache>
            </c:strRef>
          </c:tx>
          <c:invertIfNegative val="0"/>
          <c:dPt>
            <c:idx val="0"/>
            <c:invertIfNegative val="0"/>
            <c:bubble3D val="0"/>
            <c:spPr>
              <a:solidFill>
                <a:schemeClr val="accent5">
                  <a:lumMod val="75000"/>
                </a:schemeClr>
              </a:solidFill>
            </c:spPr>
          </c:dPt>
          <c:dPt>
            <c:idx val="1"/>
            <c:invertIfNegative val="0"/>
            <c:bubble3D val="0"/>
            <c:spPr>
              <a:solidFill>
                <a:schemeClr val="accent5">
                  <a:lumMod val="75000"/>
                </a:schemeClr>
              </a:solidFill>
            </c:spPr>
          </c:dPt>
          <c:dPt>
            <c:idx val="2"/>
            <c:invertIfNegative val="0"/>
            <c:bubble3D val="0"/>
            <c:spPr>
              <a:solidFill>
                <a:schemeClr val="accent6">
                  <a:lumMod val="75000"/>
                </a:schemeClr>
              </a:solidFill>
            </c:spPr>
          </c:dPt>
          <c:dPt>
            <c:idx val="3"/>
            <c:invertIfNegative val="0"/>
            <c:bubble3D val="0"/>
            <c:spPr>
              <a:solidFill>
                <a:schemeClr val="accent6">
                  <a:lumMod val="75000"/>
                </a:schemeClr>
              </a:solidFill>
            </c:spPr>
          </c:dPt>
          <c:dPt>
            <c:idx val="4"/>
            <c:invertIfNegative val="0"/>
            <c:bubble3D val="0"/>
            <c:spPr>
              <a:solidFill>
                <a:schemeClr val="accent2">
                  <a:lumMod val="75000"/>
                </a:schemeClr>
              </a:solidFill>
            </c:spPr>
          </c:dPt>
          <c:dPt>
            <c:idx val="5"/>
            <c:invertIfNegative val="0"/>
            <c:bubble3D val="0"/>
            <c:spPr>
              <a:solidFill>
                <a:schemeClr val="accent2">
                  <a:lumMod val="75000"/>
                </a:schemeClr>
              </a:solidFill>
            </c:spPr>
          </c:dPt>
          <c:dPt>
            <c:idx val="6"/>
            <c:invertIfNegative val="0"/>
            <c:bubble3D val="0"/>
            <c:spPr>
              <a:solidFill>
                <a:schemeClr val="tx1">
                  <a:lumMod val="50000"/>
                  <a:lumOff val="50000"/>
                </a:schemeClr>
              </a:solidFill>
            </c:spPr>
          </c:dPt>
          <c:dPt>
            <c:idx val="7"/>
            <c:invertIfNegative val="0"/>
            <c:bubble3D val="0"/>
            <c:spPr>
              <a:solidFill>
                <a:schemeClr val="tx1">
                  <a:lumMod val="50000"/>
                  <a:lumOff val="50000"/>
                </a:schemeClr>
              </a:solidFill>
            </c:spPr>
          </c:dPt>
          <c:cat>
            <c:numLit>
              <c:formatCode>General</c:formatCode>
              <c:ptCount val="8"/>
              <c:pt idx="0">
                <c:v>2013</c:v>
              </c:pt>
              <c:pt idx="1">
                <c:v>2013</c:v>
              </c:pt>
              <c:pt idx="2">
                <c:v>2014</c:v>
              </c:pt>
              <c:pt idx="3">
                <c:v>2014</c:v>
              </c:pt>
              <c:pt idx="4">
                <c:v>2015</c:v>
              </c:pt>
              <c:pt idx="5">
                <c:v>2015</c:v>
              </c:pt>
              <c:pt idx="6">
                <c:v>2016</c:v>
              </c:pt>
              <c:pt idx="7">
                <c:v>2016</c:v>
              </c:pt>
            </c:numLit>
          </c:cat>
          <c:val>
            <c:numRef>
              <c:f>COS!$B$4:$B$11</c:f>
              <c:numCache>
                <c:formatCode>0%</c:formatCode>
                <c:ptCount val="8"/>
                <c:pt idx="0" formatCode="0.00%">
                  <c:v>1.0026999999999999</c:v>
                </c:pt>
                <c:pt idx="1">
                  <c:v>4.5</c:v>
                </c:pt>
                <c:pt idx="2" formatCode="0.00%">
                  <c:v>1.1819999999999999</c:v>
                </c:pt>
                <c:pt idx="3">
                  <c:v>1</c:v>
                </c:pt>
                <c:pt idx="4" formatCode="0.00%">
                  <c:v>1.1353</c:v>
                </c:pt>
                <c:pt idx="5" formatCode="0.00%">
                  <c:v>1.4109</c:v>
                </c:pt>
                <c:pt idx="6" formatCode="0.00%">
                  <c:v>0.42530000000000001</c:v>
                </c:pt>
                <c:pt idx="7" formatCode="0.00%">
                  <c:v>0.40250000000000002</c:v>
                </c:pt>
              </c:numCache>
            </c:numRef>
          </c:val>
        </c:ser>
        <c:dLbls>
          <c:showLegendKey val="0"/>
          <c:showVal val="0"/>
          <c:showCatName val="0"/>
          <c:showSerName val="0"/>
          <c:showPercent val="0"/>
          <c:showBubbleSize val="0"/>
        </c:dLbls>
        <c:gapWidth val="150"/>
        <c:axId val="44322176"/>
        <c:axId val="44324352"/>
      </c:barChart>
      <c:catAx>
        <c:axId val="44322176"/>
        <c:scaling>
          <c:orientation val="minMax"/>
        </c:scaling>
        <c:delete val="0"/>
        <c:axPos val="b"/>
        <c:title>
          <c:tx>
            <c:rich>
              <a:bodyPr/>
              <a:lstStyle/>
              <a:p>
                <a:pPr>
                  <a:defRPr b="0"/>
                </a:pPr>
                <a:r>
                  <a:rPr lang="es-MX" b="0" dirty="0"/>
                  <a:t>Año</a:t>
                </a:r>
              </a:p>
            </c:rich>
          </c:tx>
          <c:layout/>
          <c:overlay val="0"/>
        </c:title>
        <c:numFmt formatCode="General" sourceLinked="1"/>
        <c:majorTickMark val="none"/>
        <c:minorTickMark val="none"/>
        <c:tickLblPos val="nextTo"/>
        <c:crossAx val="44324352"/>
        <c:crosses val="autoZero"/>
        <c:auto val="1"/>
        <c:lblAlgn val="ctr"/>
        <c:lblOffset val="100"/>
        <c:noMultiLvlLbl val="0"/>
      </c:catAx>
      <c:valAx>
        <c:axId val="44324352"/>
        <c:scaling>
          <c:orientation val="minMax"/>
        </c:scaling>
        <c:delete val="0"/>
        <c:axPos val="l"/>
        <c:majorGridlines/>
        <c:title>
          <c:tx>
            <c:rich>
              <a:bodyPr/>
              <a:lstStyle/>
              <a:p>
                <a:pPr>
                  <a:defRPr b="0"/>
                </a:pPr>
                <a:r>
                  <a:rPr lang="es-MX" b="0" dirty="0"/>
                  <a:t>Indicador</a:t>
                </a:r>
              </a:p>
            </c:rich>
          </c:tx>
          <c:layout/>
          <c:overlay val="0"/>
        </c:title>
        <c:numFmt formatCode="0%" sourceLinked="0"/>
        <c:majorTickMark val="out"/>
        <c:minorTickMark val="none"/>
        <c:tickLblPos val="nextTo"/>
        <c:crossAx val="4432217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MX"/>
  <c:roundedCorners val="0"/>
  <mc:AlternateContent xmlns:mc="http://schemas.openxmlformats.org/markup-compatibility/2006">
    <mc:Choice xmlns:c14="http://schemas.microsoft.com/office/drawing/2007/8/2/chart" Requires="c14">
      <c14:style val="131"/>
    </mc:Choice>
    <mc:Fallback>
      <c:style val="31"/>
    </mc:Fallback>
  </mc:AlternateContent>
  <c:clrMapOvr bg1="lt1" tx1="dk1" bg2="lt2" tx2="dk2" accent1="accent1" accent2="accent2" accent3="accent3" accent4="accent4" accent5="accent5" accent6="accent6" hlink="hlink" folHlink="folHlink"/>
  <c:chart>
    <c:title>
      <c:tx>
        <c:rich>
          <a:bodyPr/>
          <a:lstStyle/>
          <a:p>
            <a:pPr>
              <a:defRPr/>
            </a:pPr>
            <a:r>
              <a:rPr lang="en-US" dirty="0"/>
              <a:t>INDICADORES CAS </a:t>
            </a:r>
          </a:p>
        </c:rich>
      </c:tx>
      <c:overlay val="0"/>
    </c:title>
    <c:autoTitleDeleted val="0"/>
    <c:plotArea>
      <c:layout/>
      <c:barChart>
        <c:barDir val="col"/>
        <c:grouping val="clustered"/>
        <c:varyColors val="0"/>
        <c:ser>
          <c:idx val="0"/>
          <c:order val="0"/>
          <c:tx>
            <c:strRef>
              <c:f>CAS!$B$3</c:f>
              <c:strCache>
                <c:ptCount val="1"/>
                <c:pt idx="0">
                  <c:v>INDICADORES </c:v>
                </c:pt>
              </c:strCache>
            </c:strRef>
          </c:tx>
          <c:invertIfNegative val="0"/>
          <c:dPt>
            <c:idx val="0"/>
            <c:invertIfNegative val="0"/>
            <c:bubble3D val="0"/>
            <c:spPr>
              <a:solidFill>
                <a:schemeClr val="accent5">
                  <a:lumMod val="75000"/>
                </a:schemeClr>
              </a:solidFill>
            </c:spPr>
          </c:dPt>
          <c:dPt>
            <c:idx val="1"/>
            <c:invertIfNegative val="0"/>
            <c:bubble3D val="0"/>
            <c:spPr>
              <a:solidFill>
                <a:schemeClr val="accent5">
                  <a:lumMod val="75000"/>
                </a:schemeClr>
              </a:solidFill>
            </c:spPr>
          </c:dPt>
          <c:dPt>
            <c:idx val="2"/>
            <c:invertIfNegative val="0"/>
            <c:bubble3D val="0"/>
            <c:spPr>
              <a:solidFill>
                <a:schemeClr val="accent6">
                  <a:lumMod val="75000"/>
                </a:schemeClr>
              </a:solidFill>
            </c:spPr>
          </c:dPt>
          <c:dPt>
            <c:idx val="3"/>
            <c:invertIfNegative val="0"/>
            <c:bubble3D val="0"/>
            <c:spPr>
              <a:solidFill>
                <a:schemeClr val="accent6">
                  <a:lumMod val="75000"/>
                </a:schemeClr>
              </a:solidFill>
            </c:spPr>
          </c:dPt>
          <c:dPt>
            <c:idx val="4"/>
            <c:invertIfNegative val="0"/>
            <c:bubble3D val="0"/>
            <c:spPr>
              <a:solidFill>
                <a:schemeClr val="accent2">
                  <a:lumMod val="75000"/>
                </a:schemeClr>
              </a:solidFill>
            </c:spPr>
          </c:dPt>
          <c:dPt>
            <c:idx val="5"/>
            <c:invertIfNegative val="0"/>
            <c:bubble3D val="0"/>
            <c:spPr>
              <a:solidFill>
                <a:schemeClr val="accent2">
                  <a:lumMod val="75000"/>
                </a:schemeClr>
              </a:solidFill>
            </c:spPr>
          </c:dPt>
          <c:cat>
            <c:numLit>
              <c:formatCode>General</c:formatCode>
              <c:ptCount val="6"/>
              <c:pt idx="0">
                <c:v>2014</c:v>
              </c:pt>
              <c:pt idx="1">
                <c:v>2014</c:v>
              </c:pt>
              <c:pt idx="2">
                <c:v>2015</c:v>
              </c:pt>
              <c:pt idx="3">
                <c:v>2015</c:v>
              </c:pt>
              <c:pt idx="4">
                <c:v>2016</c:v>
              </c:pt>
              <c:pt idx="5">
                <c:v>2016</c:v>
              </c:pt>
            </c:numLit>
          </c:cat>
          <c:val>
            <c:numRef>
              <c:f>CAS!$B$4:$B$9</c:f>
              <c:numCache>
                <c:formatCode>0%</c:formatCode>
                <c:ptCount val="6"/>
                <c:pt idx="0">
                  <c:v>1.3329</c:v>
                </c:pt>
                <c:pt idx="1">
                  <c:v>1.33</c:v>
                </c:pt>
                <c:pt idx="2">
                  <c:v>1.1499999999999999</c:v>
                </c:pt>
                <c:pt idx="3">
                  <c:v>3.1579999999999999</c:v>
                </c:pt>
                <c:pt idx="4">
                  <c:v>0.43959999999999999</c:v>
                </c:pt>
                <c:pt idx="5">
                  <c:v>0.54759999999999998</c:v>
                </c:pt>
              </c:numCache>
            </c:numRef>
          </c:val>
        </c:ser>
        <c:dLbls>
          <c:showLegendKey val="0"/>
          <c:showVal val="0"/>
          <c:showCatName val="0"/>
          <c:showSerName val="0"/>
          <c:showPercent val="0"/>
          <c:showBubbleSize val="0"/>
        </c:dLbls>
        <c:gapWidth val="150"/>
        <c:axId val="44274048"/>
        <c:axId val="44275968"/>
      </c:barChart>
      <c:catAx>
        <c:axId val="44274048"/>
        <c:scaling>
          <c:orientation val="minMax"/>
        </c:scaling>
        <c:delete val="0"/>
        <c:axPos val="b"/>
        <c:title>
          <c:tx>
            <c:rich>
              <a:bodyPr/>
              <a:lstStyle/>
              <a:p>
                <a:pPr>
                  <a:defRPr b="0"/>
                </a:pPr>
                <a:r>
                  <a:rPr lang="es-MX" b="0" dirty="0"/>
                  <a:t>Año</a:t>
                </a:r>
              </a:p>
            </c:rich>
          </c:tx>
          <c:overlay val="0"/>
        </c:title>
        <c:numFmt formatCode="General" sourceLinked="1"/>
        <c:majorTickMark val="none"/>
        <c:minorTickMark val="none"/>
        <c:tickLblPos val="nextTo"/>
        <c:crossAx val="44275968"/>
        <c:crosses val="autoZero"/>
        <c:auto val="1"/>
        <c:lblAlgn val="ctr"/>
        <c:lblOffset val="100"/>
        <c:noMultiLvlLbl val="0"/>
      </c:catAx>
      <c:valAx>
        <c:axId val="44275968"/>
        <c:scaling>
          <c:orientation val="minMax"/>
          <c:max val="5"/>
        </c:scaling>
        <c:delete val="0"/>
        <c:axPos val="l"/>
        <c:majorGridlines/>
        <c:title>
          <c:tx>
            <c:rich>
              <a:bodyPr/>
              <a:lstStyle/>
              <a:p>
                <a:pPr>
                  <a:defRPr b="0"/>
                </a:pPr>
                <a:r>
                  <a:rPr lang="es-MX" b="0" dirty="0"/>
                  <a:t>Indicador</a:t>
                </a:r>
              </a:p>
            </c:rich>
          </c:tx>
          <c:overlay val="0"/>
        </c:title>
        <c:numFmt formatCode="0%" sourceLinked="1"/>
        <c:majorTickMark val="out"/>
        <c:minorTickMark val="none"/>
        <c:tickLblPos val="nextTo"/>
        <c:crossAx val="44274048"/>
        <c:crosses val="autoZero"/>
        <c:crossBetween val="between"/>
      </c:valAx>
    </c:plotArea>
    <c:legend>
      <c:legendPos val="r"/>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2971800" cy="454025"/>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sz="quarter" idx="1"/>
          </p:nvPr>
        </p:nvSpPr>
        <p:spPr>
          <a:xfrm>
            <a:off x="3884614" y="1"/>
            <a:ext cx="2971800" cy="454025"/>
          </a:xfrm>
          <a:prstGeom prst="rect">
            <a:avLst/>
          </a:prstGeom>
        </p:spPr>
        <p:txBody>
          <a:bodyPr vert="horz" lIns="91440" tIns="45720" rIns="91440" bIns="45720" rtlCol="0"/>
          <a:lstStyle>
            <a:lvl1pPr algn="r">
              <a:defRPr sz="1200"/>
            </a:lvl1pPr>
          </a:lstStyle>
          <a:p>
            <a:fld id="{2D728E2E-88C6-441A-830D-EE797A06A523}" type="datetimeFigureOut">
              <a:rPr lang="es-MX" smtClean="0"/>
              <a:t>07/07/2016</a:t>
            </a:fld>
            <a:endParaRPr lang="es-MX" dirty="0"/>
          </a:p>
        </p:txBody>
      </p:sp>
      <p:sp>
        <p:nvSpPr>
          <p:cNvPr id="4" name="3 Marcador de pie de página"/>
          <p:cNvSpPr>
            <a:spLocks noGrp="1"/>
          </p:cNvSpPr>
          <p:nvPr>
            <p:ph type="ftr" sz="quarter" idx="2"/>
          </p:nvPr>
        </p:nvSpPr>
        <p:spPr>
          <a:xfrm>
            <a:off x="0" y="8621714"/>
            <a:ext cx="2971800" cy="454025"/>
          </a:xfrm>
          <a:prstGeom prst="rect">
            <a:avLst/>
          </a:prstGeom>
        </p:spPr>
        <p:txBody>
          <a:bodyPr vert="horz" lIns="91440" tIns="45720" rIns="91440" bIns="45720" rtlCol="0" anchor="b"/>
          <a:lstStyle>
            <a:lvl1pPr algn="l">
              <a:defRPr sz="1200"/>
            </a:lvl1pPr>
          </a:lstStyle>
          <a:p>
            <a:endParaRPr lang="es-MX" dirty="0"/>
          </a:p>
        </p:txBody>
      </p:sp>
      <p:sp>
        <p:nvSpPr>
          <p:cNvPr id="5" name="4 Marcador de número de diapositiva"/>
          <p:cNvSpPr>
            <a:spLocks noGrp="1"/>
          </p:cNvSpPr>
          <p:nvPr>
            <p:ph type="sldNum" sz="quarter" idx="3"/>
          </p:nvPr>
        </p:nvSpPr>
        <p:spPr>
          <a:xfrm>
            <a:off x="3884614" y="8621714"/>
            <a:ext cx="2971800" cy="454025"/>
          </a:xfrm>
          <a:prstGeom prst="rect">
            <a:avLst/>
          </a:prstGeom>
        </p:spPr>
        <p:txBody>
          <a:bodyPr vert="horz" lIns="91440" tIns="45720" rIns="91440" bIns="45720" rtlCol="0" anchor="b"/>
          <a:lstStyle>
            <a:lvl1pPr algn="r">
              <a:defRPr sz="1200"/>
            </a:lvl1pPr>
          </a:lstStyle>
          <a:p>
            <a:fld id="{8F0608A2-BCCE-4E8D-9A7E-644E7E3139F2}" type="slidenum">
              <a:rPr lang="es-MX" smtClean="0"/>
              <a:t>‹Nº›</a:t>
            </a:fld>
            <a:endParaRPr lang="es-MX" dirty="0"/>
          </a:p>
        </p:txBody>
      </p:sp>
    </p:spTree>
    <p:extLst>
      <p:ext uri="{BB962C8B-B14F-4D97-AF65-F5344CB8AC3E}">
        <p14:creationId xmlns:p14="http://schemas.microsoft.com/office/powerpoint/2010/main" val="40643841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884614" y="0"/>
            <a:ext cx="2971800" cy="453866"/>
          </a:xfrm>
          <a:prstGeom prst="rect">
            <a:avLst/>
          </a:prstGeom>
        </p:spPr>
        <p:txBody>
          <a:bodyPr vert="horz" lIns="91440" tIns="45720" rIns="91440" bIns="45720" rtlCol="0"/>
          <a:lstStyle>
            <a:lvl1pPr algn="r">
              <a:defRPr sz="1200"/>
            </a:lvl1pPr>
          </a:lstStyle>
          <a:p>
            <a:fld id="{4B8C8BE6-9DE7-414A-9C10-E617AB0F6882}" type="datetimeFigureOut">
              <a:rPr lang="es-MX" smtClean="0"/>
              <a:t>07/07/2016</a:t>
            </a:fld>
            <a:endParaRPr lang="es-MX" dirty="0"/>
          </a:p>
        </p:txBody>
      </p:sp>
      <p:sp>
        <p:nvSpPr>
          <p:cNvPr id="4" name="3 Marcador de imagen de diapositiva"/>
          <p:cNvSpPr>
            <a:spLocks noGrp="1" noRot="1" noChangeAspect="1"/>
          </p:cNvSpPr>
          <p:nvPr>
            <p:ph type="sldImg" idx="2"/>
          </p:nvPr>
        </p:nvSpPr>
        <p:spPr>
          <a:xfrm>
            <a:off x="1160463" y="681038"/>
            <a:ext cx="4537075" cy="34036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685800" y="4311730"/>
            <a:ext cx="5486400" cy="4084796"/>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21883"/>
            <a:ext cx="2971800" cy="453866"/>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884614" y="8621883"/>
            <a:ext cx="2971800" cy="453866"/>
          </a:xfrm>
          <a:prstGeom prst="rect">
            <a:avLst/>
          </a:prstGeom>
        </p:spPr>
        <p:txBody>
          <a:bodyPr vert="horz" lIns="91440" tIns="45720" rIns="91440" bIns="45720" rtlCol="0" anchor="b"/>
          <a:lstStyle>
            <a:lvl1pPr algn="r">
              <a:defRPr sz="1200"/>
            </a:lvl1pPr>
          </a:lstStyle>
          <a:p>
            <a:fld id="{943ECF7F-5A66-46B6-A5A1-188654D61454}" type="slidenum">
              <a:rPr lang="es-MX" smtClean="0"/>
              <a:t>‹Nº›</a:t>
            </a:fld>
            <a:endParaRPr lang="es-MX" dirty="0"/>
          </a:p>
        </p:txBody>
      </p:sp>
    </p:spTree>
    <p:extLst>
      <p:ext uri="{BB962C8B-B14F-4D97-AF65-F5344CB8AC3E}">
        <p14:creationId xmlns:p14="http://schemas.microsoft.com/office/powerpoint/2010/main" val="2289927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43ECF7F-5A66-46B6-A5A1-188654D61454}" type="slidenum">
              <a:rPr lang="es-MX" smtClean="0"/>
              <a:t>1</a:t>
            </a:fld>
            <a:endParaRPr lang="es-MX" dirty="0"/>
          </a:p>
        </p:txBody>
      </p:sp>
    </p:spTree>
    <p:extLst>
      <p:ext uri="{BB962C8B-B14F-4D97-AF65-F5344CB8AC3E}">
        <p14:creationId xmlns:p14="http://schemas.microsoft.com/office/powerpoint/2010/main" val="503257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43ECF7F-5A66-46B6-A5A1-188654D61454}" type="slidenum">
              <a:rPr lang="es-MX" smtClean="0"/>
              <a:t>5</a:t>
            </a:fld>
            <a:endParaRPr lang="es-MX" dirty="0"/>
          </a:p>
        </p:txBody>
      </p:sp>
    </p:spTree>
    <p:extLst>
      <p:ext uri="{BB962C8B-B14F-4D97-AF65-F5344CB8AC3E}">
        <p14:creationId xmlns:p14="http://schemas.microsoft.com/office/powerpoint/2010/main" val="4005249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943ECF7F-5A66-46B6-A5A1-188654D61454}" type="slidenum">
              <a:rPr lang="es-MX" smtClean="0"/>
              <a:t>8</a:t>
            </a:fld>
            <a:endParaRPr lang="es-MX" dirty="0"/>
          </a:p>
        </p:txBody>
      </p:sp>
    </p:spTree>
    <p:extLst>
      <p:ext uri="{BB962C8B-B14F-4D97-AF65-F5344CB8AC3E}">
        <p14:creationId xmlns:p14="http://schemas.microsoft.com/office/powerpoint/2010/main" val="3557154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lvl1pPr>
              <a:defRPr/>
            </a:lvl1pPr>
          </a:lstStyle>
          <a:p>
            <a:pPr>
              <a:defRPr/>
            </a:pPr>
            <a:fld id="{59ABA70F-C458-461A-BB88-35BE3D9EB144}"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78F184F8-4F65-42EF-BBCD-30F1BDE94039}"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233425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8F0A1305-5C17-4465-ABCF-DF270BB4B295}"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14C190AA-9C25-4116-98A1-32F8FD05252F}"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879782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D35ADDAA-D27D-4233-85A8-05FA5A9FB6C2}"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D5F16722-5A12-4714-A05B-FCC234F92C51}"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1425027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F41EA535-BC56-48B0-BF49-BC93EF3A04F3}"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0512E5D1-FF1D-4974-987E-AE47DFB28BE5}"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667774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0DC95BB-3F94-45B4-A2DD-2177CB5F64ED}"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5"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6" name="5 Marcador de número de diapositiva"/>
          <p:cNvSpPr>
            <a:spLocks noGrp="1"/>
          </p:cNvSpPr>
          <p:nvPr>
            <p:ph type="sldNum" sz="quarter" idx="12"/>
          </p:nvPr>
        </p:nvSpPr>
        <p:spPr/>
        <p:txBody>
          <a:bodyPr/>
          <a:lstStyle>
            <a:lvl1pPr>
              <a:defRPr/>
            </a:lvl1pPr>
          </a:lstStyle>
          <a:p>
            <a:pPr>
              <a:defRPr/>
            </a:pPr>
            <a:fld id="{02EBF451-BD96-4CBD-861D-B33E1E50108E}"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318589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3 Marcador de fecha"/>
          <p:cNvSpPr>
            <a:spLocks noGrp="1"/>
          </p:cNvSpPr>
          <p:nvPr>
            <p:ph type="dt" sz="half" idx="10"/>
          </p:nvPr>
        </p:nvSpPr>
        <p:spPr/>
        <p:txBody>
          <a:bodyPr/>
          <a:lstStyle>
            <a:lvl1pPr>
              <a:defRPr/>
            </a:lvl1pPr>
          </a:lstStyle>
          <a:p>
            <a:pPr>
              <a:defRPr/>
            </a:pPr>
            <a:fld id="{1F9DAD3A-BD98-4D57-B75A-7048210B1595}"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4D846D2E-64DE-4ABE-9366-CD0FEBF4FEB8}"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3748797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3 Marcador de fecha"/>
          <p:cNvSpPr>
            <a:spLocks noGrp="1"/>
          </p:cNvSpPr>
          <p:nvPr>
            <p:ph type="dt" sz="half" idx="10"/>
          </p:nvPr>
        </p:nvSpPr>
        <p:spPr/>
        <p:txBody>
          <a:bodyPr/>
          <a:lstStyle>
            <a:lvl1pPr>
              <a:defRPr/>
            </a:lvl1pPr>
          </a:lstStyle>
          <a:p>
            <a:pPr>
              <a:defRPr/>
            </a:pPr>
            <a:fld id="{4D9FE669-3EBA-4359-97F5-303AB02738F3}"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8"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9" name="5 Marcador de número de diapositiva"/>
          <p:cNvSpPr>
            <a:spLocks noGrp="1"/>
          </p:cNvSpPr>
          <p:nvPr>
            <p:ph type="sldNum" sz="quarter" idx="12"/>
          </p:nvPr>
        </p:nvSpPr>
        <p:spPr/>
        <p:txBody>
          <a:bodyPr/>
          <a:lstStyle>
            <a:lvl1pPr>
              <a:defRPr/>
            </a:lvl1pPr>
          </a:lstStyle>
          <a:p>
            <a:pPr>
              <a:defRPr/>
            </a:pPr>
            <a:fld id="{B368064F-234B-45A7-96F9-37BB9664A2DB}"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3561925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3 Marcador de fecha"/>
          <p:cNvSpPr>
            <a:spLocks noGrp="1"/>
          </p:cNvSpPr>
          <p:nvPr>
            <p:ph type="dt" sz="half" idx="10"/>
          </p:nvPr>
        </p:nvSpPr>
        <p:spPr/>
        <p:txBody>
          <a:bodyPr/>
          <a:lstStyle>
            <a:lvl1pPr>
              <a:defRPr/>
            </a:lvl1pPr>
          </a:lstStyle>
          <a:p>
            <a:pPr>
              <a:defRPr/>
            </a:pPr>
            <a:fld id="{93E0D3C3-F370-4922-8CCC-FAA2BA910A33}"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4"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5" name="5 Marcador de número de diapositiva"/>
          <p:cNvSpPr>
            <a:spLocks noGrp="1"/>
          </p:cNvSpPr>
          <p:nvPr>
            <p:ph type="sldNum" sz="quarter" idx="12"/>
          </p:nvPr>
        </p:nvSpPr>
        <p:spPr/>
        <p:txBody>
          <a:bodyPr/>
          <a:lstStyle>
            <a:lvl1pPr>
              <a:defRPr/>
            </a:lvl1pPr>
          </a:lstStyle>
          <a:p>
            <a:pPr>
              <a:defRPr/>
            </a:pPr>
            <a:fld id="{7A50A632-DE96-4581-94B6-40D63965827C}"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928390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B8D2EB87-4E88-40AD-BFE9-D03D12509D8E}"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3"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4" name="5 Marcador de número de diapositiva"/>
          <p:cNvSpPr>
            <a:spLocks noGrp="1"/>
          </p:cNvSpPr>
          <p:nvPr>
            <p:ph type="sldNum" sz="quarter" idx="12"/>
          </p:nvPr>
        </p:nvSpPr>
        <p:spPr/>
        <p:txBody>
          <a:bodyPr/>
          <a:lstStyle>
            <a:lvl1pPr>
              <a:defRPr/>
            </a:lvl1pPr>
          </a:lstStyle>
          <a:p>
            <a:pPr>
              <a:defRPr/>
            </a:pPr>
            <a:fld id="{460F3264-B79C-4819-998B-40F3102721F1}"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2985952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2D05679-78E6-4A16-AC21-AE6C75B013A4}"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9EE622FF-0DCB-4AD0-8735-6B2E26C09440}"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2454891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CBB4D118-F25C-41E1-A1F4-7F2419D5FFD2}"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6" name="4 Marcador de pie de página"/>
          <p:cNvSpPr>
            <a:spLocks noGrp="1"/>
          </p:cNvSpPr>
          <p:nvPr>
            <p:ph type="ftr" sz="quarter" idx="11"/>
          </p:nvPr>
        </p:nvSpPr>
        <p:spPr/>
        <p:txBody>
          <a:bodyPr/>
          <a:lstStyle>
            <a:lvl1pPr>
              <a:defRPr/>
            </a:lvl1pPr>
          </a:lstStyle>
          <a:p>
            <a:pPr>
              <a:defRPr/>
            </a:pPr>
            <a:endParaRPr lang="es-MX" dirty="0">
              <a:solidFill>
                <a:prstClr val="black">
                  <a:tint val="75000"/>
                </a:prstClr>
              </a:solidFill>
            </a:endParaRPr>
          </a:p>
        </p:txBody>
      </p:sp>
      <p:sp>
        <p:nvSpPr>
          <p:cNvPr id="7" name="5 Marcador de número de diapositiva"/>
          <p:cNvSpPr>
            <a:spLocks noGrp="1"/>
          </p:cNvSpPr>
          <p:nvPr>
            <p:ph type="sldNum" sz="quarter" idx="12"/>
          </p:nvPr>
        </p:nvSpPr>
        <p:spPr/>
        <p:txBody>
          <a:bodyPr/>
          <a:lstStyle>
            <a:lvl1pPr>
              <a:defRPr/>
            </a:lvl1pPr>
          </a:lstStyle>
          <a:p>
            <a:pPr>
              <a:defRPr/>
            </a:pPr>
            <a:fld id="{71888226-E49A-4B98-BAD1-A021F0DE3C0E}"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3330400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MX"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618536F-1910-4785-B28B-5E432EE90C9E}" type="datetimeFigureOut">
              <a:rPr lang="es-MX" smtClean="0">
                <a:solidFill>
                  <a:prstClr val="black">
                    <a:tint val="75000"/>
                  </a:prstClr>
                </a:solidFill>
              </a:rPr>
              <a:pPr>
                <a:defRPr/>
              </a:pPr>
              <a:t>07/07/2016</a:t>
            </a:fld>
            <a:endParaRPr lang="es-MX" dirty="0">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MX" dirty="0">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6DB4473-9BF4-42F3-895D-E604602959D6}" type="slidenum">
              <a:rPr lang="es-MX">
                <a:solidFill>
                  <a:prstClr val="black">
                    <a:tint val="75000"/>
                  </a:prstClr>
                </a:solidFill>
              </a:rPr>
              <a:pPr>
                <a:defRPr/>
              </a:pPr>
              <a:t>‹Nº›</a:t>
            </a:fld>
            <a:endParaRPr lang="es-MX" dirty="0">
              <a:solidFill>
                <a:prstClr val="black">
                  <a:tint val="75000"/>
                </a:prstClr>
              </a:solidFill>
            </a:endParaRPr>
          </a:p>
        </p:txBody>
      </p:sp>
    </p:spTree>
    <p:extLst>
      <p:ext uri="{BB962C8B-B14F-4D97-AF65-F5344CB8AC3E}">
        <p14:creationId xmlns:p14="http://schemas.microsoft.com/office/powerpoint/2010/main" val="109083246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1628800"/>
            <a:ext cx="8496944" cy="4896544"/>
          </a:xfrm>
        </p:spPr>
        <p:txBody>
          <a:bodyPr/>
          <a:lstStyle/>
          <a:p>
            <a:pPr marL="0" indent="0" algn="just">
              <a:buNone/>
            </a:pPr>
            <a:r>
              <a:rPr lang="es-MX" sz="2600" dirty="0"/>
              <a:t> </a:t>
            </a:r>
            <a:endParaRPr lang="es-MX" sz="2600" dirty="0" smtClean="0"/>
          </a:p>
          <a:p>
            <a:pPr marL="0" indent="0" algn="just">
              <a:buNone/>
            </a:pPr>
            <a:endParaRPr lang="es-MX" sz="2600" dirty="0">
              <a:latin typeface="Arial Narrow" panose="020B0606020202030204" pitchFamily="34" charset="0"/>
            </a:endParaRPr>
          </a:p>
          <a:p>
            <a:pPr marL="0" indent="0">
              <a:buNone/>
            </a:pPr>
            <a:endParaRPr lang="es-MX" dirty="0"/>
          </a:p>
        </p:txBody>
      </p:sp>
      <p:sp>
        <p:nvSpPr>
          <p:cNvPr id="3" name="2 CuadroTexto"/>
          <p:cNvSpPr txBox="1"/>
          <p:nvPr/>
        </p:nvSpPr>
        <p:spPr>
          <a:xfrm>
            <a:off x="755576" y="3034004"/>
            <a:ext cx="7848872" cy="707886"/>
          </a:xfrm>
          <a:prstGeom prst="rect">
            <a:avLst/>
          </a:prstGeom>
          <a:noFill/>
        </p:spPr>
        <p:txBody>
          <a:bodyPr wrap="square" rtlCol="0">
            <a:spAutoFit/>
          </a:bodyPr>
          <a:lstStyle/>
          <a:p>
            <a:pPr algn="ctr"/>
            <a:r>
              <a:rPr lang="es-MX" sz="4000" dirty="0" smtClean="0">
                <a:solidFill>
                  <a:schemeClr val="accent6">
                    <a:lumMod val="75000"/>
                  </a:schemeClr>
                </a:solidFill>
                <a:latin typeface="Algerian" panose="04020705040A02060702" pitchFamily="82" charset="0"/>
              </a:rPr>
              <a:t>Evaluación de Indicadores</a:t>
            </a:r>
            <a:endParaRPr lang="es-MX" sz="4000" dirty="0">
              <a:solidFill>
                <a:schemeClr val="accent6">
                  <a:lumMod val="75000"/>
                </a:schemeClr>
              </a:solidFill>
              <a:latin typeface="Algerian" panose="04020705040A02060702" pitchFamily="82" charset="0"/>
            </a:endParaRPr>
          </a:p>
        </p:txBody>
      </p:sp>
      <p:sp>
        <p:nvSpPr>
          <p:cNvPr id="8" name="7 CuadroTexto"/>
          <p:cNvSpPr txBox="1"/>
          <p:nvPr/>
        </p:nvSpPr>
        <p:spPr>
          <a:xfrm>
            <a:off x="2915816" y="3636683"/>
            <a:ext cx="3528392" cy="492443"/>
          </a:xfrm>
          <a:prstGeom prst="rect">
            <a:avLst/>
          </a:prstGeom>
          <a:noFill/>
        </p:spPr>
        <p:txBody>
          <a:bodyPr wrap="square" rtlCol="0">
            <a:spAutoFit/>
          </a:bodyPr>
          <a:lstStyle/>
          <a:p>
            <a:pPr algn="ctr"/>
            <a:r>
              <a:rPr lang="es-MX" sz="2600" b="1" dirty="0" smtClean="0">
                <a:solidFill>
                  <a:schemeClr val="accent6">
                    <a:lumMod val="60000"/>
                    <a:lumOff val="40000"/>
                  </a:schemeClr>
                </a:solidFill>
                <a:latin typeface="Arial Narrow" panose="020B0606020202030204" pitchFamily="34" charset="0"/>
              </a:rPr>
              <a:t>Julio 2016</a:t>
            </a:r>
            <a:endParaRPr lang="es-MX" sz="2600" b="1" dirty="0">
              <a:solidFill>
                <a:schemeClr val="accent6">
                  <a:lumMod val="60000"/>
                  <a:lumOff val="40000"/>
                </a:schemeClr>
              </a:solidFill>
              <a:latin typeface="Arial Narrow" panose="020B0606020202030204" pitchFamily="34" charset="0"/>
            </a:endParaRPr>
          </a:p>
        </p:txBody>
      </p:sp>
      <p:cxnSp>
        <p:nvCxnSpPr>
          <p:cNvPr id="5" name="4 Conector recto"/>
          <p:cNvCxnSpPr/>
          <p:nvPr/>
        </p:nvCxnSpPr>
        <p:spPr>
          <a:xfrm>
            <a:off x="1079612" y="3645025"/>
            <a:ext cx="7200800" cy="1"/>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95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1 Gráfico"/>
          <p:cNvGraphicFramePr>
            <a:graphicFrameLocks/>
          </p:cNvGraphicFramePr>
          <p:nvPr>
            <p:extLst>
              <p:ext uri="{D42A27DB-BD31-4B8C-83A1-F6EECF244321}">
                <p14:modId xmlns:p14="http://schemas.microsoft.com/office/powerpoint/2010/main" val="3690179293"/>
              </p:ext>
            </p:extLst>
          </p:nvPr>
        </p:nvGraphicFramePr>
        <p:xfrm>
          <a:off x="251520" y="980728"/>
          <a:ext cx="8654355" cy="55446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27487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052737"/>
            <a:ext cx="8640960" cy="5450851"/>
          </a:xfrm>
          <a:prstGeom prst="rect">
            <a:avLst/>
          </a:prstGeom>
        </p:spPr>
        <p:txBody>
          <a:bodyPr wrap="square">
            <a:spAutoFit/>
          </a:bodyPr>
          <a:lstStyle/>
          <a:p>
            <a:pPr algn="just">
              <a:lnSpc>
                <a:spcPct val="150000"/>
              </a:lnSpc>
            </a:pPr>
            <a:r>
              <a:rPr lang="es-MX" dirty="0" smtClean="0"/>
              <a:t>Los </a:t>
            </a:r>
            <a:r>
              <a:rPr lang="es-MX" dirty="0"/>
              <a:t>indicadores de la Comisión de Fomento Sanitario tienen un promedio general </a:t>
            </a:r>
            <a:r>
              <a:rPr lang="es-MX" dirty="0" smtClean="0"/>
              <a:t>por arriba de lo planteado originalmente principalmente durante 2013 y 2014, esto </a:t>
            </a:r>
            <a:r>
              <a:rPr lang="es-MX" dirty="0"/>
              <a:t>corresponde a </a:t>
            </a:r>
            <a:r>
              <a:rPr lang="es-MX" dirty="0" smtClean="0"/>
              <a:t>que las acciones formativas para la protección contra riesgos sanitarios, la detección </a:t>
            </a:r>
            <a:r>
              <a:rPr lang="es-MX" dirty="0"/>
              <a:t>de necesidades de capacitación</a:t>
            </a:r>
            <a:r>
              <a:rPr lang="es-MX" dirty="0" smtClean="0"/>
              <a:t>, el cumplimiento en la auditoria interna, </a:t>
            </a:r>
            <a:r>
              <a:rPr lang="es-MX" dirty="0"/>
              <a:t>así como </a:t>
            </a:r>
            <a:r>
              <a:rPr lang="es-MX" dirty="0" smtClean="0"/>
              <a:t>los requisitos establecidos por la norma internacional se vieron incrementadas por la decisión de la OPS/OMS de incorporar a la certificación que otorgó a COFEPRIS, a los medicamentos, cuando originalmente sólo estaban consideradas las vacunas, todo lo anterior en virtud de que estas autoridades internacionales observaron la fortaleza de la institución en estos temas.</a:t>
            </a:r>
          </a:p>
          <a:p>
            <a:pPr algn="just">
              <a:lnSpc>
                <a:spcPct val="150000"/>
              </a:lnSpc>
            </a:pPr>
            <a:r>
              <a:rPr lang="es-MX" dirty="0" smtClean="0"/>
              <a:t>Las metas planteadas para el  2015 y el avance del 2016 se han establecido acorde a los temas certificados ante la OMS, obteniendo resultados muy exitosos, sin dejar de mencionar la Certificación Internacional Obtenida con el apoyo de todas la Comisiones de la COFEPRIS.</a:t>
            </a:r>
          </a:p>
        </p:txBody>
      </p:sp>
    </p:spTree>
    <p:extLst>
      <p:ext uri="{BB962C8B-B14F-4D97-AF65-F5344CB8AC3E}">
        <p14:creationId xmlns:p14="http://schemas.microsoft.com/office/powerpoint/2010/main" val="11786764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883925"/>
            <a:ext cx="8208912" cy="400110"/>
          </a:xfrm>
          <a:prstGeom prst="rect">
            <a:avLst/>
          </a:prstGeom>
          <a:noFill/>
        </p:spPr>
        <p:txBody>
          <a:bodyPr wrap="square" rtlCol="0">
            <a:spAutoFit/>
          </a:bodyPr>
          <a:lstStyle/>
          <a:p>
            <a:pPr algn="ctr"/>
            <a:r>
              <a:rPr lang="es-MX" sz="2000" dirty="0" smtClean="0">
                <a:solidFill>
                  <a:schemeClr val="accent6">
                    <a:lumMod val="75000"/>
                  </a:schemeClr>
                </a:solidFill>
                <a:latin typeface="Algerian" panose="04020705040A02060702" pitchFamily="82" charset="0"/>
              </a:rPr>
              <a:t>Comisión de Evidencia y  Manejo de Riesgos </a:t>
            </a:r>
            <a:endParaRPr lang="es-MX" sz="2000" dirty="0">
              <a:solidFill>
                <a:schemeClr val="accent6">
                  <a:lumMod val="75000"/>
                </a:schemeClr>
              </a:solidFill>
              <a:latin typeface="Algerian" panose="04020705040A02060702" pitchFamily="82" charset="0"/>
            </a:endParaRPr>
          </a:p>
        </p:txBody>
      </p:sp>
      <p:graphicFrame>
        <p:nvGraphicFramePr>
          <p:cNvPr id="2" name="1 Tabla"/>
          <p:cNvGraphicFramePr>
            <a:graphicFrameLocks noGrp="1"/>
          </p:cNvGraphicFramePr>
          <p:nvPr>
            <p:extLst>
              <p:ext uri="{D42A27DB-BD31-4B8C-83A1-F6EECF244321}">
                <p14:modId xmlns:p14="http://schemas.microsoft.com/office/powerpoint/2010/main" val="76913350"/>
              </p:ext>
            </p:extLst>
          </p:nvPr>
        </p:nvGraphicFramePr>
        <p:xfrm>
          <a:off x="287524" y="1412776"/>
          <a:ext cx="8532949" cy="5112570"/>
        </p:xfrm>
        <a:graphic>
          <a:graphicData uri="http://schemas.openxmlformats.org/drawingml/2006/table">
            <a:tbl>
              <a:tblPr/>
              <a:tblGrid>
                <a:gridCol w="5333093"/>
                <a:gridCol w="2133237"/>
                <a:gridCol w="1066619"/>
              </a:tblGrid>
              <a:tr h="305569">
                <a:tc>
                  <a:txBody>
                    <a:bodyPr/>
                    <a:lstStyle/>
                    <a:p>
                      <a:pPr algn="ctr" fontAlgn="b"/>
                      <a:r>
                        <a:rPr lang="es-MX" sz="1100" b="1" i="0" u="none" strike="noStrike" dirty="0">
                          <a:solidFill>
                            <a:schemeClr val="tx1"/>
                          </a:solidFill>
                          <a:effectLst/>
                          <a:latin typeface="Calibri"/>
                        </a:rPr>
                        <a:t>NOMBRE DE INDICADORES CEMAR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smtClean="0">
                          <a:solidFill>
                            <a:schemeClr val="tx1"/>
                          </a:solidFill>
                          <a:effectLst/>
                          <a:latin typeface="Calibri"/>
                        </a:rPr>
                        <a:t>RESULTADO DEL</a:t>
                      </a:r>
                      <a:r>
                        <a:rPr lang="es-MX" sz="1100" b="1" i="0" u="none" strike="noStrike" baseline="0" dirty="0" smtClean="0">
                          <a:solidFill>
                            <a:schemeClr val="tx1"/>
                          </a:solidFill>
                          <a:effectLst/>
                          <a:latin typeface="Calibri"/>
                        </a:rPr>
                        <a:t>  </a:t>
                      </a:r>
                      <a:r>
                        <a:rPr lang="es-MX" sz="1100" b="1" i="0" u="none" strike="noStrike" dirty="0" smtClean="0">
                          <a:solidFill>
                            <a:schemeClr val="tx1"/>
                          </a:solidFill>
                          <a:effectLst/>
                          <a:latin typeface="Calibri"/>
                        </a:rPr>
                        <a:t>INDICADOR</a:t>
                      </a:r>
                      <a:endParaRPr lang="es-MX" sz="1100" b="1"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a:solidFill>
                            <a:schemeClr val="tx1"/>
                          </a:solidFill>
                          <a:effectLst/>
                          <a:latin typeface="Calibri"/>
                        </a:rPr>
                        <a:t>AÑO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r>
              <a:tr h="611137">
                <a:tc>
                  <a:txBody>
                    <a:bodyPr/>
                    <a:lstStyle/>
                    <a:p>
                      <a:pPr algn="l" fontAlgn="b"/>
                      <a:r>
                        <a:rPr lang="es-MX" sz="1100" b="0" i="0" u="none" strike="noStrike" dirty="0">
                          <a:solidFill>
                            <a:srgbClr val="FFFFFF"/>
                          </a:solidFill>
                          <a:effectLst/>
                          <a:latin typeface="Calibri"/>
                        </a:rPr>
                        <a:t>Porcentaje de proyectos prioritarios cuya estrategia de evaluación de riesgos fue revisada.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1137">
                <a:tc>
                  <a:txBody>
                    <a:bodyPr/>
                    <a:lstStyle/>
                    <a:p>
                      <a:pPr algn="l" fontAlgn="b"/>
                      <a:r>
                        <a:rPr lang="es-MX" sz="1100" b="0" i="0" u="none" strike="noStrike" dirty="0">
                          <a:solidFill>
                            <a:srgbClr val="FFFFFF"/>
                          </a:solidFill>
                          <a:effectLst/>
                          <a:latin typeface="Calibri"/>
                        </a:rPr>
                        <a:t>Porcentaje de población a nivel nacional con cobertura de vigilancia sanitaria.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84.16%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1137">
                <a:tc>
                  <a:txBody>
                    <a:bodyPr/>
                    <a:lstStyle/>
                    <a:p>
                      <a:pPr algn="l" fontAlgn="b"/>
                      <a:r>
                        <a:rPr lang="es-MX" sz="1100" b="0" i="0" u="none" strike="noStrike" dirty="0">
                          <a:solidFill>
                            <a:srgbClr val="FFFFFF"/>
                          </a:solidFill>
                          <a:effectLst/>
                          <a:latin typeface="Calibri"/>
                        </a:rPr>
                        <a:t>Porcentaje de proyectos prioritarios cuya estrategia de evaluación de riesgos fue revisada.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1137">
                <a:tc>
                  <a:txBody>
                    <a:bodyPr/>
                    <a:lstStyle/>
                    <a:p>
                      <a:pPr algn="l" fontAlgn="b"/>
                      <a:r>
                        <a:rPr lang="es-MX" sz="1100" b="0" i="0" u="none" strike="noStrike" dirty="0">
                          <a:solidFill>
                            <a:srgbClr val="FFFFFF"/>
                          </a:solidFill>
                          <a:effectLst/>
                          <a:latin typeface="Calibri"/>
                        </a:rPr>
                        <a:t>Validación y consolidación de información generada durante la ejecución de los proyectos FASSC 2013 – 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1137">
                <a:tc>
                  <a:txBody>
                    <a:bodyPr/>
                    <a:lstStyle/>
                    <a:p>
                      <a:pPr algn="l" fontAlgn="b"/>
                      <a:r>
                        <a:rPr lang="es-MX" sz="1100" b="0" i="0" u="none" strike="noStrike" dirty="0">
                          <a:solidFill>
                            <a:srgbClr val="FFFFFF"/>
                          </a:solidFill>
                          <a:effectLst/>
                          <a:latin typeface="Calibri"/>
                        </a:rPr>
                        <a:t>Porcentaje de proyectos prioritarios cuya estrategia de evaluación de riesgos fue revisada.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107.14%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6706">
                <a:tc>
                  <a:txBody>
                    <a:bodyPr/>
                    <a:lstStyle/>
                    <a:p>
                      <a:pPr algn="l" fontAlgn="b"/>
                      <a:r>
                        <a:rPr lang="es-MX" sz="1100" b="0" i="0" u="none" strike="noStrike" dirty="0">
                          <a:solidFill>
                            <a:srgbClr val="FFFFFF"/>
                          </a:solidFill>
                          <a:effectLst/>
                          <a:latin typeface="Calibri"/>
                        </a:rPr>
                        <a:t>Porcentaje de ámbitos de riesgos (*) atendidos a través de diversos instrumentos regulatorios y no regulatorios por la COFEPRIS.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16.67%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34610">
                <a:tc>
                  <a:txBody>
                    <a:bodyPr/>
                    <a:lstStyle/>
                    <a:p>
                      <a:pPr algn="l" fontAlgn="b"/>
                      <a:r>
                        <a:rPr lang="es-MX" sz="1100" b="0" i="0" u="none" strike="noStrike" dirty="0">
                          <a:solidFill>
                            <a:srgbClr val="FFFFFF"/>
                          </a:solidFill>
                          <a:effectLst/>
                          <a:latin typeface="Calibri"/>
                        </a:rPr>
                        <a:t>Porcentaje de validación de los informes de análisis de riesgos y propuestas de planes de manejo de los mismos, presentados por las entidades federativas durante el periodo 2014 - 2015, correspondiente a los proyectos prioritarios FASSC.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16.67%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18409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1 Gráfico"/>
          <p:cNvGraphicFramePr>
            <a:graphicFrameLocks/>
          </p:cNvGraphicFramePr>
          <p:nvPr>
            <p:extLst>
              <p:ext uri="{D42A27DB-BD31-4B8C-83A1-F6EECF244321}">
                <p14:modId xmlns:p14="http://schemas.microsoft.com/office/powerpoint/2010/main" val="2451750961"/>
              </p:ext>
            </p:extLst>
          </p:nvPr>
        </p:nvGraphicFramePr>
        <p:xfrm>
          <a:off x="179512" y="908720"/>
          <a:ext cx="8712968" cy="56166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716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7597" y="476672"/>
            <a:ext cx="8640960" cy="7017306"/>
          </a:xfrm>
          <a:prstGeom prst="rect">
            <a:avLst/>
          </a:prstGeom>
        </p:spPr>
        <p:txBody>
          <a:bodyPr wrap="square">
            <a:spAutoFit/>
          </a:bodyPr>
          <a:lstStyle/>
          <a:p>
            <a:endParaRPr lang="es-MX" dirty="0" smtClean="0"/>
          </a:p>
          <a:p>
            <a:endParaRPr lang="es-MX" dirty="0" smtClean="0"/>
          </a:p>
          <a:p>
            <a:pPr algn="just">
              <a:lnSpc>
                <a:spcPct val="150000"/>
              </a:lnSpc>
            </a:pPr>
            <a:r>
              <a:rPr lang="es-MX" dirty="0" smtClean="0"/>
              <a:t>Los </a:t>
            </a:r>
            <a:r>
              <a:rPr lang="es-MX" dirty="0"/>
              <a:t>indicadores de la Comisión de Evidencia y Manejo de Riesgos presentan un desempeño promedio de 97.8% en el período </a:t>
            </a:r>
            <a:r>
              <a:rPr lang="es-MX" dirty="0" smtClean="0"/>
              <a:t>2013-2016 primer trimestre. </a:t>
            </a:r>
            <a:r>
              <a:rPr lang="es-MX" dirty="0"/>
              <a:t>Lo anterior es resultado esencialmente de la implementación de diferentes estrategias para mejorar la eficiencia  en la evaluación de riesgo sanitario, así como de los esfuerzos de esta Comisión, en conjunto con las entidades federativas,  para la determinación de temas y proyectos, mediante la evaluación de </a:t>
            </a:r>
            <a:r>
              <a:rPr lang="es-MX" dirty="0" smtClean="0"/>
              <a:t>Temas basados en el análisis de riesgos </a:t>
            </a:r>
            <a:r>
              <a:rPr lang="es-MX" dirty="0"/>
              <a:t>sanitarios prioritarios  como son </a:t>
            </a:r>
            <a:r>
              <a:rPr lang="es-MX" dirty="0" smtClean="0"/>
              <a:t>Inocuidad de alimentos, Agua </a:t>
            </a:r>
            <a:r>
              <a:rPr lang="es-MX" dirty="0"/>
              <a:t>de </a:t>
            </a:r>
            <a:r>
              <a:rPr lang="es-MX" dirty="0" smtClean="0"/>
              <a:t>calidad, Política Farmacéutica, Verificación Focalizada, Emergencias, Programa Mexicano de Sanidad de moluscos bivalvos y Cambio Climático</a:t>
            </a:r>
          </a:p>
          <a:p>
            <a:pPr algn="just">
              <a:lnSpc>
                <a:spcPct val="150000"/>
              </a:lnSpc>
            </a:pPr>
            <a:endParaRPr lang="es-MX" dirty="0"/>
          </a:p>
          <a:p>
            <a:pPr algn="just">
              <a:lnSpc>
                <a:spcPct val="150000"/>
              </a:lnSpc>
            </a:pPr>
            <a:r>
              <a:rPr lang="es-MX" dirty="0" smtClean="0"/>
              <a:t>La </a:t>
            </a:r>
            <a:r>
              <a:rPr lang="es-MX" dirty="0"/>
              <a:t>recomendación general es continuar con el cumplimiento de las metas de los indicadores  de la Comisión en materia de evaluación de riesgos</a:t>
            </a:r>
            <a:r>
              <a:rPr lang="es-MX" dirty="0" smtClean="0"/>
              <a:t>.</a:t>
            </a:r>
          </a:p>
          <a:p>
            <a:endParaRPr lang="es-MX" dirty="0"/>
          </a:p>
          <a:p>
            <a:endParaRPr lang="es-MX" dirty="0" smtClean="0"/>
          </a:p>
          <a:p>
            <a:endParaRPr lang="es-MX" dirty="0"/>
          </a:p>
          <a:p>
            <a:endParaRPr lang="es-MX" dirty="0" smtClean="0"/>
          </a:p>
          <a:p>
            <a:endParaRPr lang="es-MX" dirty="0"/>
          </a:p>
        </p:txBody>
      </p:sp>
    </p:spTree>
    <p:extLst>
      <p:ext uri="{BB962C8B-B14F-4D97-AF65-F5344CB8AC3E}">
        <p14:creationId xmlns:p14="http://schemas.microsoft.com/office/powerpoint/2010/main" val="6081279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55576" y="926255"/>
            <a:ext cx="7776864" cy="400110"/>
          </a:xfrm>
          <a:prstGeom prst="rect">
            <a:avLst/>
          </a:prstGeom>
          <a:noFill/>
        </p:spPr>
        <p:txBody>
          <a:bodyPr wrap="square" rtlCol="0">
            <a:spAutoFit/>
          </a:bodyPr>
          <a:lstStyle/>
          <a:p>
            <a:pPr algn="ctr"/>
            <a:r>
              <a:rPr lang="es-MX" sz="2000" dirty="0" smtClean="0">
                <a:solidFill>
                  <a:schemeClr val="accent6">
                    <a:lumMod val="75000"/>
                  </a:schemeClr>
                </a:solidFill>
                <a:latin typeface="Algerian" panose="04020705040A02060702" pitchFamily="82" charset="0"/>
              </a:rPr>
              <a:t>Comisión de Operación Sanitaria</a:t>
            </a:r>
            <a:endParaRPr lang="es-MX" sz="2000" dirty="0">
              <a:solidFill>
                <a:schemeClr val="accent6">
                  <a:lumMod val="75000"/>
                </a:schemeClr>
              </a:solidFill>
              <a:latin typeface="Algerian" panose="04020705040A02060702" pitchFamily="82" charset="0"/>
            </a:endParaRPr>
          </a:p>
        </p:txBody>
      </p:sp>
      <p:graphicFrame>
        <p:nvGraphicFramePr>
          <p:cNvPr id="3" name="2 Tabla"/>
          <p:cNvGraphicFramePr>
            <a:graphicFrameLocks noGrp="1"/>
          </p:cNvGraphicFramePr>
          <p:nvPr>
            <p:extLst>
              <p:ext uri="{D42A27DB-BD31-4B8C-83A1-F6EECF244321}">
                <p14:modId xmlns:p14="http://schemas.microsoft.com/office/powerpoint/2010/main" val="3065326546"/>
              </p:ext>
            </p:extLst>
          </p:nvPr>
        </p:nvGraphicFramePr>
        <p:xfrm>
          <a:off x="323528" y="1556792"/>
          <a:ext cx="8424933" cy="4824537"/>
        </p:xfrm>
        <a:graphic>
          <a:graphicData uri="http://schemas.openxmlformats.org/drawingml/2006/table">
            <a:tbl>
              <a:tblPr/>
              <a:tblGrid>
                <a:gridCol w="4413060"/>
                <a:gridCol w="2206530"/>
                <a:gridCol w="1805343"/>
              </a:tblGrid>
              <a:tr h="325789">
                <a:tc>
                  <a:txBody>
                    <a:bodyPr/>
                    <a:lstStyle/>
                    <a:p>
                      <a:pPr algn="ctr" fontAlgn="b"/>
                      <a:r>
                        <a:rPr lang="es-MX" sz="1100" b="1" i="0" u="none" strike="noStrike" dirty="0">
                          <a:solidFill>
                            <a:srgbClr val="000000"/>
                          </a:solidFill>
                          <a:effectLst/>
                          <a:latin typeface="Calibri"/>
                        </a:rPr>
                        <a:t>NOMBRE DE INDICADORES COS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smtClean="0">
                          <a:solidFill>
                            <a:srgbClr val="000000"/>
                          </a:solidFill>
                          <a:effectLst/>
                          <a:latin typeface="Calibri"/>
                        </a:rPr>
                        <a:t>RRESULTADO</a:t>
                      </a:r>
                      <a:r>
                        <a:rPr lang="es-MX" sz="1100" b="1" i="0" u="none" strike="noStrike" baseline="0" dirty="0" smtClean="0">
                          <a:solidFill>
                            <a:srgbClr val="000000"/>
                          </a:solidFill>
                          <a:effectLst/>
                          <a:latin typeface="Calibri"/>
                        </a:rPr>
                        <a:t> DEL </a:t>
                      </a:r>
                      <a:r>
                        <a:rPr lang="es-MX" sz="1100" b="1" i="0" u="none" strike="noStrike" dirty="0" smtClean="0">
                          <a:solidFill>
                            <a:srgbClr val="000000"/>
                          </a:solidFill>
                          <a:effectLst/>
                          <a:latin typeface="Calibri"/>
                        </a:rPr>
                        <a:t>INDICADOR</a:t>
                      </a:r>
                      <a:endParaRPr lang="es-MX" sz="11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a:solidFill>
                            <a:srgbClr val="000000"/>
                          </a:solidFill>
                          <a:effectLst/>
                          <a:latin typeface="Calibri"/>
                        </a:rPr>
                        <a:t>AÑO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r>
              <a:tr h="651575">
                <a:tc>
                  <a:txBody>
                    <a:bodyPr/>
                    <a:lstStyle/>
                    <a:p>
                      <a:pPr algn="l" fontAlgn="b"/>
                      <a:r>
                        <a:rPr lang="es-MX" sz="1100" b="0" i="0" u="none" strike="noStrike" dirty="0">
                          <a:solidFill>
                            <a:srgbClr val="FFFFFF"/>
                          </a:solidFill>
                          <a:effectLst/>
                          <a:latin typeface="Calibri"/>
                        </a:rPr>
                        <a:t>Porcentaje de solicitud de verificaciones atendidas de acuerdo a la competencia federal.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79102">
                <a:tc>
                  <a:txBody>
                    <a:bodyPr/>
                    <a:lstStyle/>
                    <a:p>
                      <a:pPr algn="l" fontAlgn="b"/>
                      <a:r>
                        <a:rPr lang="es-MX" sz="1100" b="0" i="0" u="none" strike="noStrike" dirty="0">
                          <a:solidFill>
                            <a:srgbClr val="FFFFFF"/>
                          </a:solidFill>
                          <a:effectLst/>
                          <a:latin typeface="Calibri"/>
                        </a:rPr>
                        <a:t>Porcentaje de instrumentos de verificación actualizados.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450%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6174">
                <a:tc>
                  <a:txBody>
                    <a:bodyPr/>
                    <a:lstStyle/>
                    <a:p>
                      <a:pPr algn="l" fontAlgn="b"/>
                      <a:r>
                        <a:rPr lang="es-MX" sz="1100" b="0" i="0" u="none" strike="noStrike" dirty="0">
                          <a:solidFill>
                            <a:srgbClr val="FFFFFF"/>
                          </a:solidFill>
                          <a:effectLst/>
                          <a:latin typeface="Calibri"/>
                        </a:rPr>
                        <a:t>Porcentaje de solicitudes de verificación atendidas.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118.20%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5145">
                <a:tc>
                  <a:txBody>
                    <a:bodyPr/>
                    <a:lstStyle/>
                    <a:p>
                      <a:pPr algn="l" fontAlgn="b"/>
                      <a:r>
                        <a:rPr lang="es-MX" sz="1100" b="0" i="0" u="none" strike="noStrike" dirty="0">
                          <a:solidFill>
                            <a:srgbClr val="FFFFFF"/>
                          </a:solidFill>
                          <a:effectLst/>
                          <a:latin typeface="Calibri"/>
                        </a:rPr>
                        <a:t>Porcentaje de actividades de vigilancia implementadas.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6174">
                <a:tc>
                  <a:txBody>
                    <a:bodyPr/>
                    <a:lstStyle/>
                    <a:p>
                      <a:pPr algn="l" fontAlgn="b"/>
                      <a:r>
                        <a:rPr lang="es-MX" sz="1100" b="0" i="0" u="none" strike="noStrike" dirty="0">
                          <a:solidFill>
                            <a:srgbClr val="FFFFFF"/>
                          </a:solidFill>
                          <a:effectLst/>
                          <a:latin typeface="Calibri"/>
                        </a:rPr>
                        <a:t>Porcentaje de solicitudes de verificación atendidas.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113.53%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37202">
                <a:tc>
                  <a:txBody>
                    <a:bodyPr/>
                    <a:lstStyle/>
                    <a:p>
                      <a:pPr algn="l" fontAlgn="b"/>
                      <a:r>
                        <a:rPr lang="es-MX" sz="1100" b="0" i="0" u="none" strike="noStrike" dirty="0">
                          <a:solidFill>
                            <a:srgbClr val="FFFFFF"/>
                          </a:solidFill>
                          <a:effectLst/>
                          <a:latin typeface="Calibri"/>
                        </a:rPr>
                        <a:t>Porcentaje de cobertura de vigilancia de establecimientos de atención médica (servicios de salud).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141.09%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5145">
                <a:tc>
                  <a:txBody>
                    <a:bodyPr/>
                    <a:lstStyle/>
                    <a:p>
                      <a:pPr algn="l" fontAlgn="b"/>
                      <a:r>
                        <a:rPr lang="es-MX" sz="1100" b="0" i="0" u="none" strike="noStrike" dirty="0">
                          <a:solidFill>
                            <a:srgbClr val="FFFFFF"/>
                          </a:solidFill>
                          <a:effectLst/>
                          <a:latin typeface="Calibri"/>
                        </a:rPr>
                        <a:t>Porcentaje de solicitudes de verificación atendidas.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42.53%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8231">
                <a:tc>
                  <a:txBody>
                    <a:bodyPr/>
                    <a:lstStyle/>
                    <a:p>
                      <a:pPr algn="l" fontAlgn="b"/>
                      <a:r>
                        <a:rPr lang="es-MX" sz="1100" b="0" i="0" u="none" strike="noStrike" dirty="0">
                          <a:solidFill>
                            <a:srgbClr val="FFFFFF"/>
                          </a:solidFill>
                          <a:effectLst/>
                          <a:latin typeface="Calibri"/>
                        </a:rPr>
                        <a:t>Porcentaje de cobertura de vigilancia de establecimientos de atención médica (servicios de salud).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40.25%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430855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1 Gráfico"/>
          <p:cNvGraphicFramePr>
            <a:graphicFrameLocks/>
          </p:cNvGraphicFramePr>
          <p:nvPr>
            <p:extLst>
              <p:ext uri="{D42A27DB-BD31-4B8C-83A1-F6EECF244321}">
                <p14:modId xmlns:p14="http://schemas.microsoft.com/office/powerpoint/2010/main" val="980861004"/>
              </p:ext>
            </p:extLst>
          </p:nvPr>
        </p:nvGraphicFramePr>
        <p:xfrm>
          <a:off x="251520" y="980728"/>
          <a:ext cx="8568952" cy="55446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938087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052736"/>
            <a:ext cx="8568952" cy="4608512"/>
          </a:xfrm>
        </p:spPr>
        <p:txBody>
          <a:bodyPr/>
          <a:lstStyle/>
          <a:p>
            <a:pPr marL="0" indent="0" algn="just">
              <a:lnSpc>
                <a:spcPct val="150000"/>
              </a:lnSpc>
              <a:buNone/>
            </a:pPr>
            <a:r>
              <a:rPr lang="es-MX" sz="1900" dirty="0" smtClean="0"/>
              <a:t>Los </a:t>
            </a:r>
            <a:r>
              <a:rPr lang="es-MX" sz="1900" dirty="0"/>
              <a:t>indicadores de la Comisión de Operación Sanitaria tienen </a:t>
            </a:r>
            <a:r>
              <a:rPr lang="es-MX" sz="1900" dirty="0" smtClean="0"/>
              <a:t>resultados  </a:t>
            </a:r>
            <a:r>
              <a:rPr lang="es-MX" sz="1900" dirty="0"/>
              <a:t>promedio de desempeño </a:t>
            </a:r>
            <a:r>
              <a:rPr lang="es-MX" sz="1900" dirty="0" smtClean="0"/>
              <a:t> por arriba de lo establecido originalmente, lo </a:t>
            </a:r>
            <a:r>
              <a:rPr lang="es-MX" sz="1900" dirty="0"/>
              <a:t>anterior, debido </a:t>
            </a:r>
            <a:r>
              <a:rPr lang="es-MX" sz="1900" dirty="0" smtClean="0"/>
              <a:t>a que dan un oportuno nivel de </a:t>
            </a:r>
            <a:r>
              <a:rPr lang="es-MX" sz="1900" dirty="0"/>
              <a:t>atención a </a:t>
            </a:r>
            <a:r>
              <a:rPr lang="es-MX" sz="1900" dirty="0" smtClean="0"/>
              <a:t>las verificaciones solicitadas, tanto por requerimientos externos e internos, así como a las diversas actividades </a:t>
            </a:r>
            <a:r>
              <a:rPr lang="es-MX" sz="1900" dirty="0"/>
              <a:t>de vigilancia </a:t>
            </a:r>
            <a:r>
              <a:rPr lang="es-MX" sz="1900" dirty="0" smtClean="0"/>
              <a:t>implementadas en establecimientos de alto riesgo, como es la cobertura </a:t>
            </a:r>
            <a:r>
              <a:rPr lang="es-MX" sz="1900" dirty="0"/>
              <a:t>en la vigilancia </a:t>
            </a:r>
            <a:r>
              <a:rPr lang="es-MX" sz="1900" dirty="0" smtClean="0"/>
              <a:t> de establecimientos de </a:t>
            </a:r>
            <a:r>
              <a:rPr lang="es-MX" sz="1900" dirty="0"/>
              <a:t>atención </a:t>
            </a:r>
            <a:r>
              <a:rPr lang="es-MX" sz="1900" dirty="0" smtClean="0"/>
              <a:t>médica en sus diversos tipos, realizadas mediante operativos a nivel nacional.</a:t>
            </a:r>
            <a:endParaRPr lang="es-MX" sz="1900" dirty="0"/>
          </a:p>
          <a:p>
            <a:pPr marL="0" indent="0" algn="just">
              <a:lnSpc>
                <a:spcPct val="150000"/>
              </a:lnSpc>
              <a:buNone/>
            </a:pPr>
            <a:r>
              <a:rPr lang="es-MX" sz="1900" dirty="0" smtClean="0"/>
              <a:t>Asimismo, </a:t>
            </a:r>
            <a:r>
              <a:rPr lang="es-MX" sz="1900" dirty="0"/>
              <a:t>se observa  un cumplimiento </a:t>
            </a:r>
            <a:r>
              <a:rPr lang="es-MX" sz="1900" dirty="0" smtClean="0"/>
              <a:t>muy por arriba de las metas establecidas en </a:t>
            </a:r>
            <a:r>
              <a:rPr lang="es-MX" sz="1900" dirty="0"/>
              <a:t>los indicadores de los instrumentos de verificación actualizados, </a:t>
            </a:r>
            <a:r>
              <a:rPr lang="es-MX" sz="1900" dirty="0" smtClean="0"/>
              <a:t>que también tuvo que ser ajustado,  debido a la exigencia en los criterios de la OPS/OMS, previa a la certificación, sin embargo este sobrecumplimiento colaboró en gran medida para lograr  la certificación internacional de la COFEPRIS. </a:t>
            </a:r>
            <a:endParaRPr lang="es-MX" sz="1900" strike="sngStrike" dirty="0"/>
          </a:p>
        </p:txBody>
      </p:sp>
    </p:spTree>
    <p:extLst>
      <p:ext uri="{BB962C8B-B14F-4D97-AF65-F5344CB8AC3E}">
        <p14:creationId xmlns:p14="http://schemas.microsoft.com/office/powerpoint/2010/main" val="16677812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30886" y="908720"/>
            <a:ext cx="7560840" cy="400110"/>
          </a:xfrm>
          <a:prstGeom prst="rect">
            <a:avLst/>
          </a:prstGeom>
          <a:noFill/>
        </p:spPr>
        <p:txBody>
          <a:bodyPr wrap="square" rtlCol="0">
            <a:spAutoFit/>
          </a:bodyPr>
          <a:lstStyle/>
          <a:p>
            <a:pPr algn="ctr"/>
            <a:r>
              <a:rPr lang="es-MX" sz="2000" dirty="0" smtClean="0">
                <a:solidFill>
                  <a:schemeClr val="accent6">
                    <a:lumMod val="75000"/>
                  </a:schemeClr>
                </a:solidFill>
                <a:latin typeface="Algerian" panose="04020705040A02060702" pitchFamily="82" charset="0"/>
              </a:rPr>
              <a:t>Comisión de Autorización Sanitaria </a:t>
            </a:r>
            <a:endParaRPr lang="es-MX" sz="2000" dirty="0">
              <a:solidFill>
                <a:schemeClr val="accent6">
                  <a:lumMod val="75000"/>
                </a:schemeClr>
              </a:solidFill>
              <a:latin typeface="Algerian" panose="04020705040A02060702" pitchFamily="82" charset="0"/>
            </a:endParaRPr>
          </a:p>
        </p:txBody>
      </p:sp>
      <p:graphicFrame>
        <p:nvGraphicFramePr>
          <p:cNvPr id="5" name="4 Tabla"/>
          <p:cNvGraphicFramePr>
            <a:graphicFrameLocks noGrp="1"/>
          </p:cNvGraphicFramePr>
          <p:nvPr>
            <p:extLst>
              <p:ext uri="{D42A27DB-BD31-4B8C-83A1-F6EECF244321}">
                <p14:modId xmlns:p14="http://schemas.microsoft.com/office/powerpoint/2010/main" val="1611914935"/>
              </p:ext>
            </p:extLst>
          </p:nvPr>
        </p:nvGraphicFramePr>
        <p:xfrm>
          <a:off x="323529" y="1484786"/>
          <a:ext cx="8424934" cy="5040557"/>
        </p:xfrm>
        <a:graphic>
          <a:graphicData uri="http://schemas.openxmlformats.org/drawingml/2006/table">
            <a:tbl>
              <a:tblPr/>
              <a:tblGrid>
                <a:gridCol w="4667606"/>
                <a:gridCol w="2595268"/>
                <a:gridCol w="1162060"/>
              </a:tblGrid>
              <a:tr h="336037">
                <a:tc>
                  <a:txBody>
                    <a:bodyPr/>
                    <a:lstStyle/>
                    <a:p>
                      <a:pPr algn="ctr" fontAlgn="b"/>
                      <a:r>
                        <a:rPr lang="es-MX" sz="1100" b="1" i="0" u="none" strike="noStrike" dirty="0">
                          <a:solidFill>
                            <a:srgbClr val="000000"/>
                          </a:solidFill>
                          <a:effectLst/>
                          <a:latin typeface="Calibri"/>
                        </a:rPr>
                        <a:t>NOMBRE DE INDICADORES CAS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smtClean="0">
                          <a:solidFill>
                            <a:srgbClr val="000000"/>
                          </a:solidFill>
                          <a:effectLst/>
                          <a:latin typeface="Calibri"/>
                        </a:rPr>
                        <a:t>RESLTADO</a:t>
                      </a:r>
                      <a:r>
                        <a:rPr lang="es-MX" sz="1100" b="1" i="0" u="none" strike="noStrike" baseline="0" dirty="0" smtClean="0">
                          <a:solidFill>
                            <a:srgbClr val="000000"/>
                          </a:solidFill>
                          <a:effectLst/>
                          <a:latin typeface="Calibri"/>
                        </a:rPr>
                        <a:t> DEL </a:t>
                      </a:r>
                      <a:r>
                        <a:rPr lang="es-MX" sz="1100" b="1" i="0" u="none" strike="noStrike" dirty="0" smtClean="0">
                          <a:solidFill>
                            <a:srgbClr val="000000"/>
                          </a:solidFill>
                          <a:effectLst/>
                          <a:latin typeface="Calibri"/>
                        </a:rPr>
                        <a:t>INDICADOR </a:t>
                      </a:r>
                      <a:endParaRPr lang="es-MX" sz="11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a:solidFill>
                            <a:srgbClr val="000000"/>
                          </a:solidFill>
                          <a:effectLst/>
                          <a:latin typeface="Calibri"/>
                        </a:rPr>
                        <a:t>AÑO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r>
              <a:tr h="672074">
                <a:tc>
                  <a:txBody>
                    <a:bodyPr/>
                    <a:lstStyle/>
                    <a:p>
                      <a:pPr algn="l" fontAlgn="b"/>
                      <a:r>
                        <a:rPr lang="es-MX" sz="1100" b="0" i="0" u="none" strike="noStrike" dirty="0">
                          <a:solidFill>
                            <a:srgbClr val="FFFFFF"/>
                          </a:solidFill>
                          <a:effectLst/>
                          <a:latin typeface="Calibri"/>
                        </a:rPr>
                        <a:t>Total de trámites de registro sanitario de medicamento, atendidos por mes.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2074">
                <a:tc>
                  <a:txBody>
                    <a:bodyPr/>
                    <a:lstStyle/>
                    <a:p>
                      <a:pPr algn="l" fontAlgn="b"/>
                      <a:r>
                        <a:rPr lang="es-MX" sz="1100" b="0" i="0" u="none" strike="noStrike" dirty="0">
                          <a:solidFill>
                            <a:srgbClr val="FFFFFF"/>
                          </a:solidFill>
                          <a:effectLst/>
                          <a:latin typeface="Calibri"/>
                        </a:rPr>
                        <a:t>Total de trámites de registro sanitario de medicamentos, evaluados.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2074">
                <a:tc>
                  <a:txBody>
                    <a:bodyPr/>
                    <a:lstStyle/>
                    <a:p>
                      <a:pPr algn="l" fontAlgn="b"/>
                      <a:r>
                        <a:rPr lang="es-MX" sz="1100" b="0" i="0" u="none" strike="noStrike" dirty="0">
                          <a:solidFill>
                            <a:srgbClr val="FFFFFF"/>
                          </a:solidFill>
                          <a:effectLst/>
                          <a:latin typeface="Calibri"/>
                        </a:rPr>
                        <a:t>Total de trámites de registro sanitario de medicamento, atendidos por mes.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2074">
                <a:tc>
                  <a:txBody>
                    <a:bodyPr/>
                    <a:lstStyle/>
                    <a:p>
                      <a:pPr algn="l" fontAlgn="b"/>
                      <a:r>
                        <a:rPr lang="es-MX" sz="1100" b="0" i="0" u="none" strike="noStrike" dirty="0">
                          <a:solidFill>
                            <a:srgbClr val="FFFFFF"/>
                          </a:solidFill>
                          <a:effectLst/>
                          <a:latin typeface="Calibri"/>
                        </a:rPr>
                        <a:t>Número de trámites de nuevo registro sanitario de medicamentos atendidos.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316%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8112">
                <a:tc>
                  <a:txBody>
                    <a:bodyPr/>
                    <a:lstStyle/>
                    <a:p>
                      <a:pPr algn="l" fontAlgn="b"/>
                      <a:r>
                        <a:rPr lang="es-MX" sz="1100" b="0" i="0" u="none" strike="noStrike" dirty="0">
                          <a:solidFill>
                            <a:srgbClr val="FFFFFF"/>
                          </a:solidFill>
                          <a:effectLst/>
                          <a:latin typeface="Calibri"/>
                        </a:rPr>
                        <a:t>Porcentaje de solicitudes de Trámites de registro sanitario de medicamento resueltos, respecto a las solicitudes ingresadas por mes.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08112">
                <a:tc>
                  <a:txBody>
                    <a:bodyPr/>
                    <a:lstStyle/>
                    <a:p>
                      <a:pPr algn="l" fontAlgn="b"/>
                      <a:r>
                        <a:rPr lang="es-MX" sz="1100" b="0" i="0" u="none" strike="noStrike" dirty="0">
                          <a:solidFill>
                            <a:srgbClr val="FFFFFF"/>
                          </a:solidFill>
                          <a:effectLst/>
                          <a:latin typeface="Calibri"/>
                        </a:rPr>
                        <a:t>Porcentaje de nuevos registros sanitarios de medicamentos aprobados y publicados en la página web por mes.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777035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1 Gráfico"/>
          <p:cNvGraphicFramePr>
            <a:graphicFrameLocks/>
          </p:cNvGraphicFramePr>
          <p:nvPr>
            <p:extLst>
              <p:ext uri="{D42A27DB-BD31-4B8C-83A1-F6EECF244321}">
                <p14:modId xmlns:p14="http://schemas.microsoft.com/office/powerpoint/2010/main" val="1227229886"/>
              </p:ext>
            </p:extLst>
          </p:nvPr>
        </p:nvGraphicFramePr>
        <p:xfrm>
          <a:off x="395536" y="1054894"/>
          <a:ext cx="8280920" cy="54704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74852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contenido"/>
          <p:cNvSpPr>
            <a:spLocks noGrp="1"/>
          </p:cNvSpPr>
          <p:nvPr>
            <p:ph idx="1"/>
          </p:nvPr>
        </p:nvSpPr>
        <p:spPr>
          <a:xfrm>
            <a:off x="179512" y="1628800"/>
            <a:ext cx="8856984" cy="4896544"/>
          </a:xfrm>
        </p:spPr>
        <p:txBody>
          <a:bodyPr/>
          <a:lstStyle/>
          <a:p>
            <a:pPr marL="0" indent="0" algn="just">
              <a:buNone/>
            </a:pPr>
            <a:r>
              <a:rPr lang="es-MX" sz="2600" dirty="0"/>
              <a:t> </a:t>
            </a:r>
            <a:endParaRPr lang="es-MX" sz="2600" dirty="0" smtClean="0"/>
          </a:p>
        </p:txBody>
      </p:sp>
      <p:sp>
        <p:nvSpPr>
          <p:cNvPr id="3" name="2 Rectángulo"/>
          <p:cNvSpPr/>
          <p:nvPr/>
        </p:nvSpPr>
        <p:spPr>
          <a:xfrm>
            <a:off x="323528" y="1484784"/>
            <a:ext cx="8352928" cy="4315027"/>
          </a:xfrm>
          <a:prstGeom prst="rect">
            <a:avLst/>
          </a:prstGeom>
        </p:spPr>
        <p:txBody>
          <a:bodyPr wrap="square">
            <a:spAutoFit/>
          </a:bodyPr>
          <a:lstStyle/>
          <a:p>
            <a:pPr algn="just">
              <a:lnSpc>
                <a:spcPct val="200000"/>
              </a:lnSpc>
            </a:pPr>
            <a:r>
              <a:rPr lang="es-MX" sz="2000" dirty="0"/>
              <a:t>El seguimiento </a:t>
            </a:r>
            <a:r>
              <a:rPr lang="es-MX" sz="2000" dirty="0" smtClean="0"/>
              <a:t>en el desempeño </a:t>
            </a:r>
            <a:r>
              <a:rPr lang="es-MX" sz="2000" dirty="0"/>
              <a:t>de </a:t>
            </a:r>
            <a:r>
              <a:rPr lang="es-MX" sz="2000" dirty="0" smtClean="0"/>
              <a:t>la </a:t>
            </a:r>
            <a:r>
              <a:rPr lang="es-MX" sz="2000" dirty="0"/>
              <a:t>Matriz de Indicadores para Resultados (MIR), tiene </a:t>
            </a:r>
            <a:r>
              <a:rPr lang="es-MX" sz="2000" dirty="0" smtClean="0"/>
              <a:t>la finalidad de brindar </a:t>
            </a:r>
            <a:r>
              <a:rPr lang="es-MX" sz="2000" dirty="0"/>
              <a:t>información acerca del cumplimiento de los objetivos </a:t>
            </a:r>
            <a:r>
              <a:rPr lang="es-MX" sz="2000" dirty="0" smtClean="0"/>
              <a:t>establecidos en </a:t>
            </a:r>
            <a:r>
              <a:rPr lang="es-MX" sz="2000" dirty="0"/>
              <a:t>el Programa </a:t>
            </a:r>
            <a:r>
              <a:rPr lang="es-MX" sz="2000" dirty="0" smtClean="0"/>
              <a:t>Presupuestario</a:t>
            </a:r>
            <a:r>
              <a:rPr lang="es-MX" sz="2000" dirty="0"/>
              <a:t>, mediante la revisión del avance de las metas planteadas con base en indicadores. </a:t>
            </a:r>
            <a:endParaRPr lang="es-MX" sz="2000" dirty="0" smtClean="0"/>
          </a:p>
          <a:p>
            <a:pPr algn="just">
              <a:lnSpc>
                <a:spcPct val="200000"/>
              </a:lnSpc>
            </a:pPr>
            <a:r>
              <a:rPr lang="es-MX" sz="2000" dirty="0" smtClean="0"/>
              <a:t>La MIR forma </a:t>
            </a:r>
            <a:r>
              <a:rPr lang="es-MX" sz="2000" dirty="0"/>
              <a:t>parte del proceso presupuestario desde el enfoque de Gestión para </a:t>
            </a:r>
            <a:r>
              <a:rPr lang="es-MX" sz="2000" dirty="0" smtClean="0"/>
              <a:t>Resultados y tiene como fin suministrar la información </a:t>
            </a:r>
            <a:r>
              <a:rPr lang="es-MX" sz="2000" dirty="0"/>
              <a:t>de los resultados de los </a:t>
            </a:r>
            <a:r>
              <a:rPr lang="es-MX" sz="2000" dirty="0" err="1"/>
              <a:t>Pp</a:t>
            </a:r>
            <a:r>
              <a:rPr lang="es-MX" sz="2000" dirty="0"/>
              <a:t> para tomar decisiones en materia presupuestaria.</a:t>
            </a:r>
          </a:p>
        </p:txBody>
      </p:sp>
    </p:spTree>
    <p:extLst>
      <p:ext uri="{BB962C8B-B14F-4D97-AF65-F5344CB8AC3E}">
        <p14:creationId xmlns:p14="http://schemas.microsoft.com/office/powerpoint/2010/main" val="1926627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124744"/>
            <a:ext cx="8640960" cy="4525963"/>
          </a:xfrm>
        </p:spPr>
        <p:txBody>
          <a:bodyPr/>
          <a:lstStyle/>
          <a:p>
            <a:pPr marL="0" indent="0" algn="just">
              <a:lnSpc>
                <a:spcPct val="150000"/>
              </a:lnSpc>
              <a:buNone/>
            </a:pPr>
            <a:r>
              <a:rPr lang="es-MX" sz="2000" dirty="0"/>
              <a:t>Los indicadores de la Comisión de Autorización Sanitaria han tenido un desempeño </a:t>
            </a:r>
            <a:r>
              <a:rPr lang="es-MX" sz="2000" dirty="0" smtClean="0"/>
              <a:t>superior </a:t>
            </a:r>
            <a:r>
              <a:rPr lang="es-MX" sz="2000" dirty="0"/>
              <a:t>a las metas programadas desde 2013 y hasta el primer trimestre de 2016. Este desempeño corresponde de manera general a  la implementación de diferentes estrategias </a:t>
            </a:r>
            <a:r>
              <a:rPr lang="es-MX" sz="2000" dirty="0" smtClean="0"/>
              <a:t>para atención de trámites normales y con rezago, </a:t>
            </a:r>
            <a:r>
              <a:rPr lang="es-MX" sz="2000" dirty="0"/>
              <a:t>en donde se identificaron factores críticos en la evaluación </a:t>
            </a:r>
            <a:r>
              <a:rPr lang="es-MX" sz="2000" dirty="0" smtClean="0"/>
              <a:t>del riesgo, lo que permitió su atención de manera eficiente y clasificada. </a:t>
            </a:r>
          </a:p>
          <a:p>
            <a:pPr marL="0" indent="0" algn="just">
              <a:lnSpc>
                <a:spcPct val="150000"/>
              </a:lnSpc>
              <a:buNone/>
            </a:pPr>
            <a:r>
              <a:rPr lang="es-MX" sz="2000" dirty="0" smtClean="0"/>
              <a:t>En 2015 la Comisión de Autorización Sanitaria tuvo </a:t>
            </a:r>
            <a:r>
              <a:rPr lang="es-MX" sz="2000" dirty="0"/>
              <a:t>un repunte en el registro sanitario de </a:t>
            </a:r>
            <a:r>
              <a:rPr lang="es-MX" sz="2000" dirty="0" smtClean="0"/>
              <a:t>nuevos registros de medicamentos.</a:t>
            </a:r>
          </a:p>
          <a:p>
            <a:pPr marL="0" indent="0" algn="just">
              <a:lnSpc>
                <a:spcPct val="150000"/>
              </a:lnSpc>
              <a:buNone/>
            </a:pPr>
            <a:r>
              <a:rPr lang="es-MX" sz="2000" dirty="0" smtClean="0"/>
              <a:t>Actualmente la definición de los indicadores MIR 2016 de esta Comisión permitirá un cumplimiento mas objetivo y real de  sus metas.</a:t>
            </a:r>
            <a:endParaRPr lang="es-MX" sz="2000" dirty="0"/>
          </a:p>
        </p:txBody>
      </p:sp>
    </p:spTree>
    <p:extLst>
      <p:ext uri="{BB962C8B-B14F-4D97-AF65-F5344CB8AC3E}">
        <p14:creationId xmlns:p14="http://schemas.microsoft.com/office/powerpoint/2010/main" val="8136181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286000" y="1844824"/>
            <a:ext cx="4572000" cy="2816156"/>
          </a:xfrm>
          <a:prstGeom prst="rect">
            <a:avLst/>
          </a:prstGeom>
        </p:spPr>
        <p:txBody>
          <a:bodyPr>
            <a:spAutoFit/>
          </a:bodyPr>
          <a:lstStyle/>
          <a:p>
            <a:pPr algn="ctr">
              <a:spcAft>
                <a:spcPts val="600"/>
              </a:spcAft>
              <a:defRPr/>
            </a:pPr>
            <a:r>
              <a:rPr lang="es-ES" sz="4000" b="1" dirty="0">
                <a:latin typeface="Arial Narrow" pitchFamily="34" charset="0"/>
              </a:rPr>
              <a:t> </a:t>
            </a:r>
            <a:r>
              <a:rPr lang="es-ES" sz="4000" b="1" dirty="0" smtClean="0">
                <a:latin typeface="Arial Narrow" panose="020B0606020202030204" pitchFamily="34" charset="0"/>
              </a:rPr>
              <a:t>¡GRACIAS!</a:t>
            </a:r>
            <a:endParaRPr lang="es-ES" sz="4000" b="1" dirty="0">
              <a:solidFill>
                <a:prstClr val="black"/>
              </a:solidFill>
              <a:latin typeface="Arial Narrow" panose="020B0606020202030204" pitchFamily="34" charset="0"/>
              <a:cs typeface="Arial" charset="0"/>
            </a:endParaRPr>
          </a:p>
          <a:p>
            <a:pPr lvl="0" algn="ctr" fontAlgn="base">
              <a:spcBef>
                <a:spcPct val="0"/>
              </a:spcBef>
              <a:spcAft>
                <a:spcPct val="0"/>
              </a:spcAft>
              <a:defRPr/>
            </a:pPr>
            <a:endParaRPr lang="es-MX" sz="2400" b="1" dirty="0">
              <a:solidFill>
                <a:schemeClr val="bg1">
                  <a:lumMod val="50000"/>
                </a:schemeClr>
              </a:solidFill>
              <a:latin typeface="Arial Narrow" panose="020B0606020202030204" pitchFamily="34" charset="0"/>
            </a:endParaRPr>
          </a:p>
          <a:p>
            <a:pPr algn="ctr" fontAlgn="base">
              <a:spcBef>
                <a:spcPct val="0"/>
              </a:spcBef>
              <a:spcAft>
                <a:spcPct val="0"/>
              </a:spcAft>
              <a:defRPr/>
            </a:pPr>
            <a:r>
              <a:rPr lang="es-MX" sz="2400" b="1" dirty="0">
                <a:solidFill>
                  <a:schemeClr val="bg1">
                    <a:lumMod val="50000"/>
                  </a:schemeClr>
                </a:solidFill>
                <a:latin typeface="Arial Narrow" panose="020B0606020202030204" pitchFamily="34" charset="0"/>
              </a:rPr>
              <a:t>Jordi Enrique Velasco Bejarano</a:t>
            </a:r>
          </a:p>
          <a:p>
            <a:pPr lvl="0" algn="ctr" fontAlgn="base">
              <a:spcBef>
                <a:spcPct val="0"/>
              </a:spcBef>
              <a:spcAft>
                <a:spcPct val="0"/>
              </a:spcAft>
              <a:defRPr/>
            </a:pPr>
            <a:r>
              <a:rPr lang="es-MX" sz="2400" b="1" dirty="0">
                <a:solidFill>
                  <a:schemeClr val="bg1">
                    <a:lumMod val="50000"/>
                  </a:schemeClr>
                </a:solidFill>
                <a:latin typeface="Arial Narrow" panose="020B0606020202030204" pitchFamily="34" charset="0"/>
              </a:rPr>
              <a:t>Gerente de Planeación y Evaluación</a:t>
            </a:r>
          </a:p>
          <a:p>
            <a:pPr lvl="0" algn="ctr" fontAlgn="base">
              <a:spcBef>
                <a:spcPct val="0"/>
              </a:spcBef>
              <a:spcAft>
                <a:spcPct val="0"/>
              </a:spcAft>
              <a:defRPr/>
            </a:pPr>
            <a:endParaRPr lang="es-MX" sz="2000" b="1" dirty="0">
              <a:solidFill>
                <a:srgbClr val="1301FD"/>
              </a:solidFill>
              <a:latin typeface="Arial Narrow" pitchFamily="34" charset="0"/>
            </a:endParaRPr>
          </a:p>
          <a:p>
            <a:pPr lvl="0" algn="ctr" fontAlgn="base">
              <a:spcBef>
                <a:spcPct val="0"/>
              </a:spcBef>
              <a:spcAft>
                <a:spcPct val="0"/>
              </a:spcAft>
              <a:defRPr/>
            </a:pPr>
            <a:r>
              <a:rPr lang="es-MX" sz="2000" b="1" dirty="0">
                <a:solidFill>
                  <a:srgbClr val="1301FD"/>
                </a:solidFill>
                <a:latin typeface="Arial Narrow" pitchFamily="34" charset="0"/>
              </a:rPr>
              <a:t>Ext. 1433 ,  </a:t>
            </a:r>
            <a:r>
              <a:rPr lang="es-MX" sz="2000" b="1" u="sng" dirty="0">
                <a:solidFill>
                  <a:srgbClr val="1301FD"/>
                </a:solidFill>
                <a:latin typeface="Arial Narrow" pitchFamily="34" charset="0"/>
              </a:rPr>
              <a:t>jevelasco@cofepris.gob.mx</a:t>
            </a:r>
          </a:p>
          <a:p>
            <a:pPr algn="ctr">
              <a:defRPr/>
            </a:pPr>
            <a:endParaRPr lang="es-ES" sz="2000" b="1" dirty="0">
              <a:solidFill>
                <a:schemeClr val="accent6"/>
              </a:solidFill>
              <a:latin typeface="Arial Narrow" pitchFamily="34" charset="0"/>
            </a:endParaRPr>
          </a:p>
        </p:txBody>
      </p:sp>
      <p:cxnSp>
        <p:nvCxnSpPr>
          <p:cNvPr id="3" name="2 Conector recto"/>
          <p:cNvCxnSpPr/>
          <p:nvPr/>
        </p:nvCxnSpPr>
        <p:spPr>
          <a:xfrm>
            <a:off x="1619672" y="3717032"/>
            <a:ext cx="5904656" cy="0"/>
          </a:xfrm>
          <a:prstGeom prst="line">
            <a:avLst/>
          </a:prstGeom>
          <a:ln w="22225"/>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007459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836712"/>
            <a:ext cx="8229600" cy="4525963"/>
          </a:xfrm>
        </p:spPr>
        <p:txBody>
          <a:bodyPr/>
          <a:lstStyle/>
          <a:p>
            <a:pPr marL="0" indent="0" algn="just">
              <a:lnSpc>
                <a:spcPct val="200000"/>
              </a:lnSpc>
              <a:buNone/>
            </a:pPr>
            <a:r>
              <a:rPr lang="es-MX" sz="2000" dirty="0"/>
              <a:t>En este sentido, desde la emisión de la normatividad y la metodología que fundamentan el Sistema de Evaluación del Desempeño (</a:t>
            </a:r>
            <a:r>
              <a:rPr lang="es-MX" sz="2000" dirty="0" smtClean="0"/>
              <a:t>SED) así </a:t>
            </a:r>
            <a:r>
              <a:rPr lang="es-MX" sz="2000" dirty="0"/>
              <a:t>como el Presupuesto b</a:t>
            </a:r>
            <a:r>
              <a:rPr lang="es-MX" sz="2000" dirty="0" smtClean="0"/>
              <a:t>asado </a:t>
            </a:r>
            <a:r>
              <a:rPr lang="es-MX" sz="2000" dirty="0"/>
              <a:t>en </a:t>
            </a:r>
            <a:r>
              <a:rPr lang="es-MX" sz="2000" dirty="0" smtClean="0"/>
              <a:t>Resultados </a:t>
            </a:r>
            <a:r>
              <a:rPr lang="es-MX" sz="2000" dirty="0"/>
              <a:t>(</a:t>
            </a:r>
            <a:r>
              <a:rPr lang="es-MX" sz="2000" dirty="0" err="1"/>
              <a:t>PbR</a:t>
            </a:r>
            <a:r>
              <a:rPr lang="es-MX" sz="2000" dirty="0"/>
              <a:t>) en el año de 2007, se han realizado esfuerzos en la búsqueda de su consolidación como instrumento para la toma de decisiones. Al respecto, para el ejercicio fiscal </a:t>
            </a:r>
            <a:r>
              <a:rPr lang="es-MX" sz="2000" dirty="0" smtClean="0"/>
              <a:t>2017, </a:t>
            </a:r>
            <a:r>
              <a:rPr lang="es-MX" sz="2000" dirty="0"/>
              <a:t>se plantea realizar un proceso de </a:t>
            </a:r>
            <a:r>
              <a:rPr lang="es-MX" sz="2000" dirty="0" smtClean="0"/>
              <a:t>mejora continua </a:t>
            </a:r>
            <a:r>
              <a:rPr lang="es-MX" sz="2000" dirty="0"/>
              <a:t>en la Matriz de Indicadores para Resultados (MIR), a fin de </a:t>
            </a:r>
            <a:r>
              <a:rPr lang="es-MX" sz="2000" dirty="0" smtClean="0"/>
              <a:t>incrementar la </a:t>
            </a:r>
            <a:r>
              <a:rPr lang="es-MX" sz="2000" dirty="0"/>
              <a:t>calidad </a:t>
            </a:r>
            <a:r>
              <a:rPr lang="es-MX" sz="2000" dirty="0" smtClean="0"/>
              <a:t>tanto en el seguimiento de </a:t>
            </a:r>
            <a:r>
              <a:rPr lang="es-MX" sz="2000" dirty="0"/>
              <a:t>los resultados de los </a:t>
            </a:r>
            <a:r>
              <a:rPr lang="es-MX" sz="2000" dirty="0" err="1"/>
              <a:t>Pp</a:t>
            </a:r>
            <a:r>
              <a:rPr lang="es-MX" sz="2000" dirty="0"/>
              <a:t>, </a:t>
            </a:r>
            <a:r>
              <a:rPr lang="es-MX" sz="2000" dirty="0" smtClean="0"/>
              <a:t>así </a:t>
            </a:r>
            <a:r>
              <a:rPr lang="es-MX" sz="2000" dirty="0"/>
              <a:t>como </a:t>
            </a:r>
            <a:r>
              <a:rPr lang="es-MX" sz="2000" dirty="0" smtClean="0"/>
              <a:t>la mejora de </a:t>
            </a:r>
            <a:r>
              <a:rPr lang="es-MX" sz="2000" dirty="0"/>
              <a:t>la información brindada por los indicadores de resultados contenidos en la MIR.</a:t>
            </a:r>
          </a:p>
          <a:p>
            <a:endParaRPr lang="es-MX" sz="2400" dirty="0"/>
          </a:p>
        </p:txBody>
      </p:sp>
    </p:spTree>
    <p:extLst>
      <p:ext uri="{BB962C8B-B14F-4D97-AF65-F5344CB8AC3E}">
        <p14:creationId xmlns:p14="http://schemas.microsoft.com/office/powerpoint/2010/main" val="734020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052736"/>
            <a:ext cx="7848872" cy="4608512"/>
          </a:xfrm>
        </p:spPr>
        <p:txBody>
          <a:bodyPr/>
          <a:lstStyle/>
          <a:p>
            <a:pPr marL="0" indent="0" algn="just">
              <a:buNone/>
            </a:pPr>
            <a:endParaRPr lang="es-MX" sz="3000" dirty="0" smtClean="0">
              <a:latin typeface="Arial Narrow" panose="020B0606020202030204" pitchFamily="34" charset="0"/>
            </a:endParaRPr>
          </a:p>
          <a:p>
            <a:pPr marL="531813" indent="-531813" algn="just">
              <a:buBlip>
                <a:blip r:embed="rId2"/>
              </a:buBlip>
            </a:pPr>
            <a:endParaRPr lang="es-MX" sz="3000" dirty="0">
              <a:latin typeface="Arial Narrow" panose="020B0606020202030204" pitchFamily="34" charset="0"/>
            </a:endParaRPr>
          </a:p>
          <a:p>
            <a:pPr marL="457200" lvl="1" indent="0">
              <a:buNone/>
            </a:pPr>
            <a:endParaRPr lang="es-MX" sz="3200" dirty="0"/>
          </a:p>
          <a:p>
            <a:pPr marL="457200" lvl="1" indent="0">
              <a:buNone/>
            </a:pPr>
            <a:endParaRPr lang="es-MX" sz="3200" dirty="0" smtClean="0"/>
          </a:p>
        </p:txBody>
      </p:sp>
      <p:sp>
        <p:nvSpPr>
          <p:cNvPr id="2" name="1 Rectángulo"/>
          <p:cNvSpPr/>
          <p:nvPr/>
        </p:nvSpPr>
        <p:spPr>
          <a:xfrm>
            <a:off x="899592" y="1844824"/>
            <a:ext cx="7488832" cy="3170099"/>
          </a:xfrm>
          <a:prstGeom prst="rect">
            <a:avLst/>
          </a:prstGeom>
        </p:spPr>
        <p:txBody>
          <a:bodyPr wrap="square">
            <a:spAutoFit/>
          </a:bodyPr>
          <a:lstStyle/>
          <a:p>
            <a:pPr algn="just">
              <a:lnSpc>
                <a:spcPct val="200000"/>
              </a:lnSpc>
            </a:pPr>
            <a:r>
              <a:rPr lang="es-MX" sz="2000" dirty="0"/>
              <a:t>Lo anterior se fundamenta en el numeral 21 de los Lineamientos para la revisión y actualización de metas, mejora, calendarización y seguimiento de la Matriz de Indicadores para Resultados de los Programas presupuestarios </a:t>
            </a:r>
            <a:r>
              <a:rPr lang="es-MX" sz="2000" dirty="0" smtClean="0"/>
              <a:t>2016,  que aplicaremos a la MIR 2017.</a:t>
            </a:r>
          </a:p>
          <a:p>
            <a:pPr algn="just">
              <a:lnSpc>
                <a:spcPct val="200000"/>
              </a:lnSpc>
            </a:pPr>
            <a:r>
              <a:rPr lang="es-MX" sz="2000" dirty="0" smtClean="0"/>
              <a:t>Los Lineamientos </a:t>
            </a:r>
            <a:r>
              <a:rPr lang="es-MX" sz="2000" dirty="0"/>
              <a:t>MIR </a:t>
            </a:r>
            <a:r>
              <a:rPr lang="es-MX" sz="2000" dirty="0" smtClean="0"/>
              <a:t>2016, fueron emitidos </a:t>
            </a:r>
            <a:r>
              <a:rPr lang="es-MX" sz="2000" dirty="0"/>
              <a:t>el 11 de enero de 2016. </a:t>
            </a:r>
          </a:p>
        </p:txBody>
      </p:sp>
    </p:spTree>
    <p:extLst>
      <p:ext uri="{BB962C8B-B14F-4D97-AF65-F5344CB8AC3E}">
        <p14:creationId xmlns:p14="http://schemas.microsoft.com/office/powerpoint/2010/main" val="37526300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txBox="1">
            <a:spLocks noGrp="1"/>
          </p:cNvSpPr>
          <p:nvPr>
            <p:ph idx="1"/>
          </p:nvPr>
        </p:nvSpPr>
        <p:spPr>
          <a:xfrm>
            <a:off x="611560" y="2204864"/>
            <a:ext cx="8229600" cy="2776145"/>
          </a:xfrm>
          <a:prstGeom prst="rect">
            <a:avLst/>
          </a:prstGeom>
          <a:noFill/>
        </p:spPr>
        <p:txBody>
          <a:bodyPr wrap="square" rtlCol="0">
            <a:spAutoFit/>
          </a:bodyPr>
          <a:lstStyle/>
          <a:p>
            <a:pPr marL="0" indent="0" algn="ctr">
              <a:buNone/>
            </a:pPr>
            <a:r>
              <a:rPr lang="es-MX" sz="4000" dirty="0" smtClean="0">
                <a:solidFill>
                  <a:schemeClr val="accent6">
                    <a:lumMod val="75000"/>
                  </a:schemeClr>
                </a:solidFill>
                <a:latin typeface="Algerian" panose="04020705040A02060702" pitchFamily="82" charset="0"/>
              </a:rPr>
              <a:t>Análisis </a:t>
            </a:r>
          </a:p>
          <a:p>
            <a:pPr marL="0" indent="0" algn="ctr">
              <a:buNone/>
            </a:pPr>
            <a:r>
              <a:rPr lang="es-MX" sz="4000" dirty="0" smtClean="0">
                <a:solidFill>
                  <a:schemeClr val="accent6">
                    <a:lumMod val="75000"/>
                  </a:schemeClr>
                </a:solidFill>
                <a:latin typeface="Algerian" panose="04020705040A02060702" pitchFamily="82" charset="0"/>
              </a:rPr>
              <a:t>Matriz  de Indicadores </a:t>
            </a:r>
          </a:p>
          <a:p>
            <a:pPr marL="0" indent="0" algn="ctr">
              <a:buNone/>
            </a:pPr>
            <a:r>
              <a:rPr lang="es-MX" sz="4000" dirty="0">
                <a:solidFill>
                  <a:schemeClr val="accent6">
                    <a:lumMod val="75000"/>
                  </a:schemeClr>
                </a:solidFill>
                <a:latin typeface="Algerian" panose="04020705040A02060702" pitchFamily="82" charset="0"/>
              </a:rPr>
              <a:t>d</a:t>
            </a:r>
            <a:r>
              <a:rPr lang="es-MX" sz="4000" dirty="0" smtClean="0">
                <a:solidFill>
                  <a:schemeClr val="accent6">
                    <a:lumMod val="75000"/>
                  </a:schemeClr>
                </a:solidFill>
                <a:latin typeface="Algerian" panose="04020705040A02060702" pitchFamily="82" charset="0"/>
              </a:rPr>
              <a:t>e  Resultados </a:t>
            </a:r>
            <a:r>
              <a:rPr lang="es-MX" sz="4000" dirty="0" smtClean="0">
                <a:solidFill>
                  <a:schemeClr val="accent6">
                    <a:lumMod val="75000"/>
                  </a:schemeClr>
                </a:solidFill>
                <a:latin typeface="Arial Narrow" panose="020B0606020202030204" pitchFamily="34" charset="0"/>
              </a:rPr>
              <a:t> </a:t>
            </a:r>
          </a:p>
          <a:p>
            <a:pPr marL="0" indent="0" algn="ctr">
              <a:buNone/>
            </a:pPr>
            <a:r>
              <a:rPr lang="es-MX" dirty="0" smtClean="0">
                <a:solidFill>
                  <a:schemeClr val="accent6">
                    <a:lumMod val="75000"/>
                  </a:schemeClr>
                </a:solidFill>
                <a:latin typeface="Arial Narrow" panose="020B0606020202030204" pitchFamily="34" charset="0"/>
              </a:rPr>
              <a:t> 2013-2016 </a:t>
            </a:r>
            <a:r>
              <a:rPr lang="es-MX" sz="2800" dirty="0" smtClean="0">
                <a:solidFill>
                  <a:schemeClr val="accent6">
                    <a:lumMod val="75000"/>
                  </a:schemeClr>
                </a:solidFill>
                <a:latin typeface="Arial Narrow" panose="020B0606020202030204" pitchFamily="34" charset="0"/>
              </a:rPr>
              <a:t>(1er trimestre)</a:t>
            </a:r>
            <a:endParaRPr lang="es-MX" sz="2800" dirty="0">
              <a:solidFill>
                <a:schemeClr val="accent6">
                  <a:lumMod val="75000"/>
                </a:schemeClr>
              </a:solidFill>
              <a:latin typeface="Arial Narrow" panose="020B0606020202030204" pitchFamily="34" charset="0"/>
            </a:endParaRPr>
          </a:p>
        </p:txBody>
      </p:sp>
      <p:cxnSp>
        <p:nvCxnSpPr>
          <p:cNvPr id="3" name="2 Conector recto"/>
          <p:cNvCxnSpPr/>
          <p:nvPr/>
        </p:nvCxnSpPr>
        <p:spPr>
          <a:xfrm>
            <a:off x="1403648" y="4293096"/>
            <a:ext cx="6480720" cy="0"/>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7408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69455" y="2132856"/>
            <a:ext cx="8568952" cy="584775"/>
          </a:xfrm>
          <a:prstGeom prst="rect">
            <a:avLst/>
          </a:prstGeom>
        </p:spPr>
        <p:txBody>
          <a:bodyPr wrap="square">
            <a:spAutoFit/>
          </a:bodyPr>
          <a:lstStyle/>
          <a:p>
            <a:endParaRPr lang="es-MX" sz="3200" dirty="0">
              <a:latin typeface="Arial Narrow" panose="020B0606020202030204" pitchFamily="34" charset="0"/>
            </a:endParaRPr>
          </a:p>
        </p:txBody>
      </p:sp>
      <p:sp>
        <p:nvSpPr>
          <p:cNvPr id="2" name="1 CuadroTexto"/>
          <p:cNvSpPr txBox="1"/>
          <p:nvPr/>
        </p:nvSpPr>
        <p:spPr>
          <a:xfrm>
            <a:off x="881523" y="1144588"/>
            <a:ext cx="7344816" cy="400110"/>
          </a:xfrm>
          <a:prstGeom prst="rect">
            <a:avLst/>
          </a:prstGeom>
          <a:noFill/>
        </p:spPr>
        <p:txBody>
          <a:bodyPr wrap="square" rtlCol="0">
            <a:spAutoFit/>
          </a:bodyPr>
          <a:lstStyle/>
          <a:p>
            <a:pPr algn="ctr"/>
            <a:r>
              <a:rPr lang="es-MX" sz="2000" dirty="0" smtClean="0">
                <a:solidFill>
                  <a:schemeClr val="accent6">
                    <a:lumMod val="75000"/>
                  </a:schemeClr>
                </a:solidFill>
                <a:latin typeface="Algerian" panose="04020705040A02060702" pitchFamily="82" charset="0"/>
              </a:rPr>
              <a:t>Coordinación General del Sistema Federal Sanitario</a:t>
            </a:r>
            <a:endParaRPr lang="es-MX" sz="2000" dirty="0">
              <a:solidFill>
                <a:schemeClr val="accent6">
                  <a:lumMod val="75000"/>
                </a:schemeClr>
              </a:solidFill>
              <a:latin typeface="Algerian" panose="04020705040A02060702" pitchFamily="82" charset="0"/>
            </a:endParaRPr>
          </a:p>
        </p:txBody>
      </p:sp>
      <p:graphicFrame>
        <p:nvGraphicFramePr>
          <p:cNvPr id="5" name="4 Tabla"/>
          <p:cNvGraphicFramePr>
            <a:graphicFrameLocks noGrp="1"/>
          </p:cNvGraphicFramePr>
          <p:nvPr>
            <p:extLst>
              <p:ext uri="{D42A27DB-BD31-4B8C-83A1-F6EECF244321}">
                <p14:modId xmlns:p14="http://schemas.microsoft.com/office/powerpoint/2010/main" val="2556386145"/>
              </p:ext>
            </p:extLst>
          </p:nvPr>
        </p:nvGraphicFramePr>
        <p:xfrm>
          <a:off x="368499" y="1772816"/>
          <a:ext cx="8370863" cy="4392488"/>
        </p:xfrm>
        <a:graphic>
          <a:graphicData uri="http://schemas.openxmlformats.org/drawingml/2006/table">
            <a:tbl>
              <a:tblPr/>
              <a:tblGrid>
                <a:gridCol w="5618604"/>
                <a:gridCol w="1896635"/>
                <a:gridCol w="855624"/>
              </a:tblGrid>
              <a:tr h="443840">
                <a:tc>
                  <a:txBody>
                    <a:bodyPr/>
                    <a:lstStyle/>
                    <a:p>
                      <a:pPr algn="ctr" fontAlgn="b"/>
                      <a:r>
                        <a:rPr lang="es-MX" sz="1100" b="1" i="0" u="none" strike="noStrike" dirty="0">
                          <a:solidFill>
                            <a:schemeClr val="tx1"/>
                          </a:solidFill>
                          <a:effectLst/>
                          <a:latin typeface="+mj-lt"/>
                        </a:rPr>
                        <a:t>NOMBRE DE INDICADORES </a:t>
                      </a:r>
                      <a:r>
                        <a:rPr lang="es-MX" sz="1100" b="1" i="0" u="none" strike="noStrike" dirty="0" smtClean="0">
                          <a:solidFill>
                            <a:schemeClr val="tx1"/>
                          </a:solidFill>
                          <a:effectLst/>
                          <a:latin typeface="+mj-lt"/>
                        </a:rPr>
                        <a:t> CGSFS</a:t>
                      </a:r>
                      <a:endParaRPr lang="es-MX" sz="1100" b="1" i="0" u="none" strike="noStrike" dirty="0">
                        <a:solidFill>
                          <a:schemeClr val="tx1"/>
                        </a:solidFill>
                        <a:effectLst/>
                        <a:latin typeface="+mj-lt"/>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smtClean="0">
                          <a:solidFill>
                            <a:schemeClr val="tx1"/>
                          </a:solidFill>
                          <a:effectLst/>
                          <a:latin typeface="+mj-lt"/>
                        </a:rPr>
                        <a:t>RESULTADO DEL INDICADOR</a:t>
                      </a:r>
                      <a:endParaRPr lang="es-MX" sz="1100" b="1" i="0" u="none" strike="noStrike" dirty="0">
                        <a:solidFill>
                          <a:schemeClr val="tx1"/>
                        </a:solidFill>
                        <a:effectLst/>
                        <a:latin typeface="+mj-lt"/>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s-MX" sz="1100" b="1" i="0" u="none" strike="noStrike" dirty="0">
                          <a:solidFill>
                            <a:schemeClr val="tx1"/>
                          </a:solidFill>
                          <a:effectLst/>
                          <a:latin typeface="+mj-lt"/>
                        </a:rPr>
                        <a:t>AÑO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r>
              <a:tr h="566284">
                <a:tc>
                  <a:txBody>
                    <a:bodyPr/>
                    <a:lstStyle/>
                    <a:p>
                      <a:pPr algn="l" fontAlgn="b"/>
                      <a:r>
                        <a:rPr lang="es-MX" sz="1100" b="0" i="0" u="none" strike="noStrike" dirty="0">
                          <a:solidFill>
                            <a:srgbClr val="FFFFFF"/>
                          </a:solidFill>
                          <a:effectLst/>
                          <a:latin typeface="Calibri"/>
                        </a:rPr>
                        <a:t>Porcentaje de Proyectos prioritarios de competencia Federal y Estatal fortalecidos con recursos en las Entidades Federativas.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3840">
                <a:tc>
                  <a:txBody>
                    <a:bodyPr/>
                    <a:lstStyle/>
                    <a:p>
                      <a:pPr algn="l" fontAlgn="b"/>
                      <a:r>
                        <a:rPr lang="es-MX" sz="1100" b="0" i="0" u="none" strike="noStrike" dirty="0">
                          <a:solidFill>
                            <a:srgbClr val="FFFFFF"/>
                          </a:solidFill>
                          <a:effectLst/>
                          <a:latin typeface="Calibri"/>
                        </a:rPr>
                        <a:t>Porcentaje de reuniones regionales realizadas.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3840">
                <a:tc>
                  <a:txBody>
                    <a:bodyPr/>
                    <a:lstStyle/>
                    <a:p>
                      <a:pPr algn="l" fontAlgn="b"/>
                      <a:r>
                        <a:rPr lang="es-MX" sz="1100" b="0" i="0" u="none" strike="noStrike" dirty="0">
                          <a:solidFill>
                            <a:srgbClr val="FFFFFF"/>
                          </a:solidFill>
                          <a:effectLst/>
                          <a:latin typeface="Calibri"/>
                        </a:rPr>
                        <a:t>Índice de cumplimiento de las políticas públicas.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3840">
                <a:tc>
                  <a:txBody>
                    <a:bodyPr/>
                    <a:lstStyle/>
                    <a:p>
                      <a:pPr algn="l" fontAlgn="b"/>
                      <a:r>
                        <a:rPr lang="es-MX" sz="1100" b="0" i="0" u="none" strike="noStrike" dirty="0">
                          <a:solidFill>
                            <a:srgbClr val="FFFFFF"/>
                          </a:solidFill>
                          <a:effectLst/>
                          <a:latin typeface="Calibri"/>
                        </a:rPr>
                        <a:t>Porcentaje de eficacia de los programas institucionales.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a:solidFill>
                            <a:srgbClr val="3F3F3F"/>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6886">
                <a:tc>
                  <a:txBody>
                    <a:bodyPr/>
                    <a:lstStyle/>
                    <a:p>
                      <a:pPr algn="l" fontAlgn="b"/>
                      <a:r>
                        <a:rPr lang="es-MX" sz="1100" b="0" i="0" u="none" strike="noStrike">
                          <a:solidFill>
                            <a:srgbClr val="FFFFFF"/>
                          </a:solidFill>
                          <a:effectLst/>
                          <a:latin typeface="Calibri"/>
                        </a:rPr>
                        <a:t>Porcentaje de cumplimiento de las políticas públicas enfocadas a la protección contra riesgos sanitarios.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173.50%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3840">
                <a:tc>
                  <a:txBody>
                    <a:bodyPr/>
                    <a:lstStyle/>
                    <a:p>
                      <a:pPr algn="l" fontAlgn="b"/>
                      <a:r>
                        <a:rPr lang="es-MX" sz="1100" b="0" i="0" u="none" strike="noStrike">
                          <a:solidFill>
                            <a:srgbClr val="FFFFFF"/>
                          </a:solidFill>
                          <a:effectLst/>
                          <a:latin typeface="Calibri"/>
                        </a:rPr>
                        <a:t>Porcentaje de eficacia de los programas institucionales.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4F81BD"/>
                    </a:solidFill>
                  </a:tcPr>
                </a:tc>
                <a:tc>
                  <a:txBody>
                    <a:bodyPr/>
                    <a:lstStyle/>
                    <a:p>
                      <a:pPr algn="ctr" fontAlgn="b"/>
                      <a:r>
                        <a:rPr lang="es-MX" sz="1100" b="1" i="0" u="none" strike="noStrike" dirty="0">
                          <a:solidFill>
                            <a:srgbClr val="3F3F3F"/>
                          </a:solidFill>
                          <a:effectLst/>
                          <a:latin typeface="Calibri"/>
                        </a:rPr>
                        <a:t>117%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3F3F3F"/>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6278">
                <a:tc>
                  <a:txBody>
                    <a:bodyPr/>
                    <a:lstStyle/>
                    <a:p>
                      <a:pPr algn="l" fontAlgn="b"/>
                      <a:r>
                        <a:rPr lang="es-MX" sz="1100" b="0" i="0" u="none" strike="noStrike">
                          <a:solidFill>
                            <a:srgbClr val="FFFFFF"/>
                          </a:solidFill>
                          <a:effectLst/>
                          <a:latin typeface="Calibri"/>
                        </a:rPr>
                        <a:t>Porcentaje de cumplimiento de las políticas públicas enfocadas a la protección contra riesgos sanitarios.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3F3F3F"/>
                      </a:solidFill>
                      <a:prstDash val="solid"/>
                      <a:round/>
                      <a:headEnd type="none" w="med" len="med"/>
                      <a:tailEnd type="none" w="med" len="med"/>
                    </a:lnR>
                    <a:lnT>
                      <a:noFill/>
                    </a:lnT>
                    <a:lnB>
                      <a:noFill/>
                    </a:lnB>
                    <a:solidFill>
                      <a:srgbClr val="4F81BD"/>
                    </a:solidFill>
                  </a:tcPr>
                </a:tc>
                <a:tc>
                  <a:txBody>
                    <a:bodyPr/>
                    <a:lstStyle/>
                    <a:p>
                      <a:pPr algn="ctr" fontAlgn="b"/>
                      <a:r>
                        <a:rPr lang="es-MX" sz="1100" b="1" i="0" u="none" strike="noStrike" dirty="0">
                          <a:solidFill>
                            <a:srgbClr val="3F3F3F"/>
                          </a:solidFill>
                          <a:effectLst/>
                          <a:latin typeface="Calibri"/>
                        </a:rPr>
                        <a:t>43%</a:t>
                      </a:r>
                    </a:p>
                  </a:txBody>
                  <a:tcPr marL="9525" marR="9525" marT="9525" marB="0" anchor="b">
                    <a:lnL w="6350" cap="flat" cmpd="sng" algn="ctr">
                      <a:solidFill>
                        <a:srgbClr val="3F3F3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3F3F3F"/>
                      </a:solidFill>
                      <a:prstDash val="solid"/>
                      <a:round/>
                      <a:headEnd type="none" w="med" len="med"/>
                      <a:tailEnd type="none" w="med" len="med"/>
                    </a:lnT>
                    <a:lnB w="6350" cap="flat" cmpd="sng" algn="ctr">
                      <a:solidFill>
                        <a:srgbClr val="3F3F3F"/>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3840">
                <a:tc>
                  <a:txBody>
                    <a:bodyPr/>
                    <a:lstStyle/>
                    <a:p>
                      <a:pPr algn="l" fontAlgn="b"/>
                      <a:r>
                        <a:rPr lang="es-MX" sz="1100" b="0" i="0" u="none" strike="noStrike" dirty="0">
                          <a:solidFill>
                            <a:srgbClr val="FFFFFF"/>
                          </a:solidFill>
                          <a:effectLst/>
                          <a:latin typeface="Calibri"/>
                        </a:rPr>
                        <a:t>Porcentaje de eficacia de los programas institucionales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3F3F3F"/>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41.60%</a:t>
                      </a:r>
                    </a:p>
                  </a:txBody>
                  <a:tcPr marL="9525" marR="9525" marT="9525" marB="0" anchor="b">
                    <a:lnL w="6350" cap="flat" cmpd="sng" algn="ctr">
                      <a:solidFill>
                        <a:srgbClr val="3F3F3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3F3F3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36586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980728"/>
            <a:ext cx="7848872" cy="4608512"/>
          </a:xfrm>
        </p:spPr>
        <p:txBody>
          <a:bodyPr/>
          <a:lstStyle/>
          <a:p>
            <a:pPr marL="0" indent="0" algn="just">
              <a:buNone/>
            </a:pPr>
            <a:endParaRPr lang="es-MX" sz="3000" dirty="0">
              <a:latin typeface="Arial Narrow" panose="020B0606020202030204" pitchFamily="34" charset="0"/>
            </a:endParaRPr>
          </a:p>
          <a:p>
            <a:pPr marL="0" indent="0" algn="just">
              <a:buNone/>
            </a:pPr>
            <a:endParaRPr lang="es-MX" sz="3000" dirty="0" smtClean="0">
              <a:latin typeface="Arial Narrow" panose="020B0606020202030204" pitchFamily="34" charset="0"/>
            </a:endParaRPr>
          </a:p>
          <a:p>
            <a:pPr marL="531813" indent="-531813" algn="just">
              <a:buBlip>
                <a:blip r:embed="rId2"/>
              </a:buBlip>
            </a:pPr>
            <a:endParaRPr lang="es-MX" sz="600" dirty="0" smtClean="0">
              <a:latin typeface="Arial Narrow" panose="020B0606020202030204" pitchFamily="34" charset="0"/>
            </a:endParaRPr>
          </a:p>
          <a:p>
            <a:pPr marL="0" indent="0" algn="just">
              <a:buNone/>
            </a:pPr>
            <a:endParaRPr lang="es-MX" sz="600" dirty="0" smtClean="0">
              <a:latin typeface="Arial Narrow" panose="020B0606020202030204" pitchFamily="34" charset="0"/>
            </a:endParaRPr>
          </a:p>
          <a:p>
            <a:pPr marL="0" indent="0">
              <a:buNone/>
            </a:pPr>
            <a:endParaRPr lang="es-MX" dirty="0" smtClean="0"/>
          </a:p>
          <a:p>
            <a:pPr lvl="1"/>
            <a:endParaRPr lang="es-MX" sz="3200" dirty="0"/>
          </a:p>
          <a:p>
            <a:pPr marL="457200" lvl="1" indent="0">
              <a:buNone/>
            </a:pPr>
            <a:endParaRPr lang="es-MX" sz="3200" dirty="0" smtClean="0"/>
          </a:p>
        </p:txBody>
      </p:sp>
      <p:graphicFrame>
        <p:nvGraphicFramePr>
          <p:cNvPr id="5" name="1 Gráfico"/>
          <p:cNvGraphicFramePr>
            <a:graphicFrameLocks/>
          </p:cNvGraphicFramePr>
          <p:nvPr>
            <p:extLst>
              <p:ext uri="{D42A27DB-BD31-4B8C-83A1-F6EECF244321}">
                <p14:modId xmlns:p14="http://schemas.microsoft.com/office/powerpoint/2010/main" val="1788740163"/>
              </p:ext>
            </p:extLst>
          </p:nvPr>
        </p:nvGraphicFramePr>
        <p:xfrm>
          <a:off x="179512" y="908720"/>
          <a:ext cx="8712968" cy="554461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22989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692696"/>
            <a:ext cx="8712968" cy="5184576"/>
          </a:xfrm>
        </p:spPr>
        <p:txBody>
          <a:bodyPr/>
          <a:lstStyle/>
          <a:p>
            <a:pPr marL="0" indent="0" algn="just">
              <a:buNone/>
            </a:pPr>
            <a:endParaRPr lang="es-MX" sz="2000" dirty="0" smtClean="0"/>
          </a:p>
          <a:p>
            <a:pPr marL="0" indent="0" algn="just">
              <a:buNone/>
            </a:pPr>
            <a:r>
              <a:rPr lang="es-MX" sz="2000" dirty="0" smtClean="0"/>
              <a:t>La </a:t>
            </a:r>
            <a:r>
              <a:rPr lang="es-MX" sz="2000" dirty="0"/>
              <a:t>Coordinación General del Sistema Federal </a:t>
            </a:r>
            <a:r>
              <a:rPr lang="es-MX" sz="2000" dirty="0" smtClean="0"/>
              <a:t>Sanitario, ha reportado resultados de los Indicadores de la MIR, muy satisfactorios, debido  </a:t>
            </a:r>
            <a:r>
              <a:rPr lang="es-MX" sz="2000" dirty="0"/>
              <a:t>principalmente </a:t>
            </a:r>
            <a:r>
              <a:rPr lang="es-MX" sz="2000" dirty="0" smtClean="0"/>
              <a:t>a la observancia de los </a:t>
            </a:r>
            <a:r>
              <a:rPr lang="es-MX" sz="2000" dirty="0"/>
              <a:t>programas y políticas </a:t>
            </a:r>
            <a:r>
              <a:rPr lang="es-MX" sz="2000" dirty="0" smtClean="0"/>
              <a:t>públicas por las Comisiones, </a:t>
            </a:r>
            <a:r>
              <a:rPr lang="es-MX" sz="2000" dirty="0"/>
              <a:t>así como a la ejecución del </a:t>
            </a:r>
            <a:r>
              <a:rPr lang="es-MX" sz="2000" dirty="0" smtClean="0"/>
              <a:t>Fortalecimiento </a:t>
            </a:r>
            <a:r>
              <a:rPr lang="es-MX" sz="2000" dirty="0"/>
              <a:t>de los </a:t>
            </a:r>
            <a:r>
              <a:rPr lang="es-MX" sz="2000" dirty="0" smtClean="0"/>
              <a:t>Proyectos </a:t>
            </a:r>
            <a:r>
              <a:rPr lang="es-MX" sz="2000" dirty="0"/>
              <a:t>P</a:t>
            </a:r>
            <a:r>
              <a:rPr lang="es-MX" sz="2000" dirty="0" smtClean="0"/>
              <a:t>rioritarios </a:t>
            </a:r>
            <a:r>
              <a:rPr lang="es-MX" sz="2000" dirty="0"/>
              <a:t>F</a:t>
            </a:r>
            <a:r>
              <a:rPr lang="es-MX" sz="2000" dirty="0" smtClean="0"/>
              <a:t>ederales </a:t>
            </a:r>
            <a:r>
              <a:rPr lang="es-MX" sz="2000" dirty="0"/>
              <a:t>y </a:t>
            </a:r>
            <a:r>
              <a:rPr lang="es-MX" sz="2000" dirty="0" smtClean="0"/>
              <a:t>Estatales</a:t>
            </a:r>
            <a:r>
              <a:rPr lang="es-MX" sz="2000" dirty="0"/>
              <a:t>, mediante </a:t>
            </a:r>
            <a:r>
              <a:rPr lang="es-MX" sz="2000" dirty="0" smtClean="0"/>
              <a:t>el cumplimiento en la </a:t>
            </a:r>
            <a:r>
              <a:rPr lang="es-MX" sz="2000" dirty="0"/>
              <a:t>firma de convenios entre la COFEPRIS y las autoridades de las entidades </a:t>
            </a:r>
            <a:r>
              <a:rPr lang="es-MX" sz="2000" dirty="0" smtClean="0"/>
              <a:t>federativas en tiempo y forma.</a:t>
            </a:r>
          </a:p>
          <a:p>
            <a:pPr marL="0" indent="0" algn="just">
              <a:buNone/>
            </a:pPr>
            <a:endParaRPr lang="es-MX" sz="2000" dirty="0" smtClean="0"/>
          </a:p>
          <a:p>
            <a:pPr marL="0" indent="0" algn="just">
              <a:buNone/>
            </a:pPr>
            <a:r>
              <a:rPr lang="es-MX" sz="2000" dirty="0" smtClean="0"/>
              <a:t>En el año 2015 hubo un sobre cumplimiento derivado de que en el alcance de las metas de la Comisiones de Operación y Autorización Sanitarias, hubo un repunte en el registro sanitario de medicamentos por la renovación de los registros sanitarios y por el impulso de los medicamentos genéricos y como consecuencia un incremento en la verificación de establecimientos relacionados.</a:t>
            </a:r>
          </a:p>
          <a:p>
            <a:pPr marL="0" indent="0" algn="just">
              <a:buNone/>
            </a:pPr>
            <a:endParaRPr lang="es-MX" sz="2000" dirty="0" smtClean="0"/>
          </a:p>
          <a:p>
            <a:pPr marL="0" indent="0" algn="just">
              <a:buNone/>
            </a:pPr>
            <a:r>
              <a:rPr lang="es-MX" sz="2000" dirty="0" smtClean="0"/>
              <a:t>De </a:t>
            </a:r>
            <a:r>
              <a:rPr lang="es-MX" sz="2000" dirty="0"/>
              <a:t>manera </a:t>
            </a:r>
            <a:r>
              <a:rPr lang="es-MX" sz="2000" dirty="0" smtClean="0"/>
              <a:t>general, la CGSFS sugiere continuar </a:t>
            </a:r>
            <a:r>
              <a:rPr lang="es-MX" sz="2000" dirty="0"/>
              <a:t>con los procedimientos </a:t>
            </a:r>
            <a:r>
              <a:rPr lang="es-MX" sz="2000" dirty="0" smtClean="0"/>
              <a:t>de mejora para </a:t>
            </a:r>
            <a:r>
              <a:rPr lang="es-MX" sz="2000" dirty="0"/>
              <a:t>robustecer </a:t>
            </a:r>
            <a:r>
              <a:rPr lang="es-MX" sz="2000" dirty="0" smtClean="0"/>
              <a:t>los </a:t>
            </a:r>
            <a:r>
              <a:rPr lang="es-MX" sz="2000" dirty="0"/>
              <a:t>programas prioritarios en materia de riesgos </a:t>
            </a:r>
            <a:r>
              <a:rPr lang="es-MX" sz="2000" dirty="0" smtClean="0"/>
              <a:t>sanitarios ajustando sus metas de manera dinámica y consistente</a:t>
            </a:r>
            <a:r>
              <a:rPr lang="es-MX" sz="1900" dirty="0" smtClean="0"/>
              <a:t>.</a:t>
            </a:r>
            <a:endParaRPr lang="es-MX" sz="1900" dirty="0"/>
          </a:p>
        </p:txBody>
      </p:sp>
    </p:spTree>
    <p:extLst>
      <p:ext uri="{BB962C8B-B14F-4D97-AF65-F5344CB8AC3E}">
        <p14:creationId xmlns:p14="http://schemas.microsoft.com/office/powerpoint/2010/main" val="3897901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27584" y="908720"/>
            <a:ext cx="7560840" cy="400110"/>
          </a:xfrm>
          <a:prstGeom prst="rect">
            <a:avLst/>
          </a:prstGeom>
          <a:noFill/>
        </p:spPr>
        <p:txBody>
          <a:bodyPr wrap="square" rtlCol="0">
            <a:spAutoFit/>
          </a:bodyPr>
          <a:lstStyle/>
          <a:p>
            <a:pPr algn="ctr"/>
            <a:r>
              <a:rPr lang="es-MX" sz="2000" dirty="0" smtClean="0">
                <a:solidFill>
                  <a:schemeClr val="accent6">
                    <a:lumMod val="75000"/>
                  </a:schemeClr>
                </a:solidFill>
                <a:latin typeface="Algerian" panose="04020705040A02060702" pitchFamily="82" charset="0"/>
              </a:rPr>
              <a:t>Comisión de Fomento Sanitario</a:t>
            </a:r>
            <a:endParaRPr lang="es-MX" sz="2000" dirty="0">
              <a:solidFill>
                <a:schemeClr val="accent6">
                  <a:lumMod val="75000"/>
                </a:schemeClr>
              </a:solidFill>
              <a:latin typeface="Algerian" panose="04020705040A02060702" pitchFamily="82"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190294045"/>
              </p:ext>
            </p:extLst>
          </p:nvPr>
        </p:nvGraphicFramePr>
        <p:xfrm>
          <a:off x="323528" y="1412776"/>
          <a:ext cx="8424934" cy="4968551"/>
        </p:xfrm>
        <a:graphic>
          <a:graphicData uri="http://schemas.openxmlformats.org/drawingml/2006/table">
            <a:tbl>
              <a:tblPr/>
              <a:tblGrid>
                <a:gridCol w="5415194"/>
                <a:gridCol w="2074070"/>
                <a:gridCol w="935670"/>
              </a:tblGrid>
              <a:tr h="380367">
                <a:tc>
                  <a:txBody>
                    <a:bodyPr/>
                    <a:lstStyle/>
                    <a:p>
                      <a:pPr algn="ctr" fontAlgn="b"/>
                      <a:r>
                        <a:rPr lang="es-MX" sz="1100" b="1" i="0" u="none" strike="noStrike" dirty="0">
                          <a:solidFill>
                            <a:srgbClr val="000000"/>
                          </a:solidFill>
                          <a:effectLst/>
                          <a:latin typeface="Calibri"/>
                        </a:rPr>
                        <a:t>NOMBRE DE INDICADORES CFS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BF8F"/>
                    </a:solidFill>
                  </a:tcPr>
                </a:tc>
                <a:tc>
                  <a:txBody>
                    <a:bodyPr/>
                    <a:lstStyle/>
                    <a:p>
                      <a:pPr algn="ctr" fontAlgn="b"/>
                      <a:r>
                        <a:rPr lang="es-MX" sz="1100" b="1" i="0" u="none" strike="noStrike" dirty="0" smtClean="0">
                          <a:solidFill>
                            <a:srgbClr val="000000"/>
                          </a:solidFill>
                          <a:effectLst/>
                          <a:latin typeface="Calibri"/>
                        </a:rPr>
                        <a:t>RESULTADO</a:t>
                      </a:r>
                      <a:r>
                        <a:rPr lang="es-MX" sz="1100" b="1" i="0" u="none" strike="noStrike" baseline="0" dirty="0" smtClean="0">
                          <a:solidFill>
                            <a:srgbClr val="000000"/>
                          </a:solidFill>
                          <a:effectLst/>
                          <a:latin typeface="Calibri"/>
                        </a:rPr>
                        <a:t> DEL </a:t>
                      </a:r>
                      <a:r>
                        <a:rPr lang="es-MX" sz="1100" b="1" i="0" u="none" strike="noStrike" dirty="0" smtClean="0">
                          <a:solidFill>
                            <a:srgbClr val="000000"/>
                          </a:solidFill>
                          <a:effectLst/>
                          <a:latin typeface="Calibri"/>
                        </a:rPr>
                        <a:t>INDICADOR</a:t>
                      </a:r>
                      <a:endParaRPr lang="es-MX" sz="1100" b="1"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BF8F"/>
                    </a:solidFill>
                  </a:tcPr>
                </a:tc>
                <a:tc>
                  <a:txBody>
                    <a:bodyPr/>
                    <a:lstStyle/>
                    <a:p>
                      <a:pPr algn="ctr" fontAlgn="b"/>
                      <a:r>
                        <a:rPr lang="es-MX" sz="1100" b="1" i="0" u="none" strike="noStrike">
                          <a:solidFill>
                            <a:srgbClr val="000000"/>
                          </a:solidFill>
                          <a:effectLst/>
                          <a:latin typeface="Calibri"/>
                        </a:rPr>
                        <a:t>AÑO</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ABF8F"/>
                    </a:solidFill>
                  </a:tcPr>
                </a:tc>
              </a:tr>
              <a:tr h="511119">
                <a:tc>
                  <a:txBody>
                    <a:bodyPr/>
                    <a:lstStyle/>
                    <a:p>
                      <a:pPr algn="l" fontAlgn="b"/>
                      <a:r>
                        <a:rPr lang="es-MX" sz="1100" b="0" i="0" u="none" strike="noStrike" dirty="0">
                          <a:solidFill>
                            <a:srgbClr val="FFFFFF"/>
                          </a:solidFill>
                          <a:effectLst/>
                          <a:latin typeface="Calibri"/>
                        </a:rPr>
                        <a:t>Porcentaje de acciones formativas para la protección contra riesgos sanitarios.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202.67%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0735">
                <a:tc>
                  <a:txBody>
                    <a:bodyPr/>
                    <a:lstStyle/>
                    <a:p>
                      <a:pPr algn="l" fontAlgn="b"/>
                      <a:r>
                        <a:rPr lang="es-MX" sz="1100" b="0" i="0" u="none" strike="noStrike" dirty="0">
                          <a:solidFill>
                            <a:srgbClr val="FFFFFF"/>
                          </a:solidFill>
                          <a:effectLst/>
                          <a:latin typeface="Calibri"/>
                        </a:rPr>
                        <a:t>Porcentaje de avance en la elaboración del informe de detección de necesidades de capacitación.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a:solidFill>
                            <a:srgbClr val="000000"/>
                          </a:solidFill>
                          <a:effectLst/>
                          <a:latin typeface="Calibri"/>
                        </a:rPr>
                        <a:t>2013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6495">
                <a:tc>
                  <a:txBody>
                    <a:bodyPr/>
                    <a:lstStyle/>
                    <a:p>
                      <a:pPr algn="l" fontAlgn="b"/>
                      <a:r>
                        <a:rPr lang="es-MX" sz="1100" b="0" i="0" u="none" strike="noStrike" dirty="0">
                          <a:solidFill>
                            <a:srgbClr val="FFFFFF"/>
                          </a:solidFill>
                          <a:effectLst/>
                          <a:latin typeface="Calibri"/>
                        </a:rPr>
                        <a:t>Porcentaje de cumplimiento de requisitos establecidos por el organismo y/o norma internacional.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311.68%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0367">
                <a:tc>
                  <a:txBody>
                    <a:bodyPr/>
                    <a:lstStyle/>
                    <a:p>
                      <a:pPr algn="l" fontAlgn="b"/>
                      <a:r>
                        <a:rPr lang="es-MX" sz="1100" b="0" i="0" u="none" strike="noStrike" dirty="0">
                          <a:solidFill>
                            <a:srgbClr val="FFFFFF"/>
                          </a:solidFill>
                          <a:effectLst/>
                          <a:latin typeface="Calibri"/>
                        </a:rPr>
                        <a:t>Porcentaje de avance de la revisión de requerimientos internacionales.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311.68%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0735">
                <a:tc>
                  <a:txBody>
                    <a:bodyPr/>
                    <a:lstStyle/>
                    <a:p>
                      <a:pPr algn="l" fontAlgn="b"/>
                      <a:r>
                        <a:rPr lang="es-MX" sz="1100" b="0" i="0" u="none" strike="noStrike" dirty="0">
                          <a:solidFill>
                            <a:srgbClr val="FFFFFF"/>
                          </a:solidFill>
                          <a:effectLst/>
                          <a:latin typeface="Calibri"/>
                        </a:rPr>
                        <a:t>Porcentaje de cumplimiento de requisitos establecidos por el organismo y/o norma internacional.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631">
                <a:tc>
                  <a:txBody>
                    <a:bodyPr/>
                    <a:lstStyle/>
                    <a:p>
                      <a:pPr algn="l" fontAlgn="b"/>
                      <a:r>
                        <a:rPr lang="es-MX" sz="1100" b="0" i="0" u="none" strike="noStrike" dirty="0">
                          <a:solidFill>
                            <a:srgbClr val="FFFFFF"/>
                          </a:solidFill>
                          <a:effectLst/>
                          <a:latin typeface="Calibri"/>
                        </a:rPr>
                        <a:t>Numero de evaluaciones internas realizadas a los procesos de la Institución.</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0367">
                <a:tc>
                  <a:txBody>
                    <a:bodyPr/>
                    <a:lstStyle/>
                    <a:p>
                      <a:pPr algn="l" fontAlgn="b"/>
                      <a:r>
                        <a:rPr lang="es-MX" sz="1100" b="0" i="0" u="none" strike="noStrike" dirty="0">
                          <a:solidFill>
                            <a:srgbClr val="FFFFFF"/>
                          </a:solidFill>
                          <a:effectLst/>
                          <a:latin typeface="Calibri"/>
                        </a:rPr>
                        <a:t>Porcentaje de   desarrollo y cumplimiento de auditoria interna.</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60735">
                <a:tc>
                  <a:txBody>
                    <a:bodyPr/>
                    <a:lstStyle/>
                    <a:p>
                      <a:pPr algn="l" fontAlgn="b"/>
                      <a:r>
                        <a:rPr lang="es-MX" sz="1100" b="0" i="0" u="none" strike="noStrike" dirty="0">
                          <a:solidFill>
                            <a:srgbClr val="FFFFFF"/>
                          </a:solidFill>
                          <a:effectLst/>
                          <a:latin typeface="Calibri"/>
                        </a:rPr>
                        <a:t>Porcentaje de cumplimiento de requisitos establecidos por el organismo y/o norma internacional.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81BD"/>
                    </a:solidFill>
                  </a:tcPr>
                </a:tc>
                <a:tc>
                  <a:txBody>
                    <a:bodyPr/>
                    <a:lstStyle/>
                    <a:p>
                      <a:pPr algn="ctr" fontAlgn="b"/>
                      <a:r>
                        <a:rPr lang="es-MX" sz="1100" b="1" i="0" u="none" strike="noStrike" dirty="0">
                          <a:solidFill>
                            <a:srgbClr val="3F3F3F"/>
                          </a:solidFill>
                          <a:effectLst/>
                          <a:latin typeface="Calibri"/>
                        </a:rPr>
                        <a:t>75%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s-MX" sz="1100" b="0" i="0" u="none" strike="noStrike" dirty="0">
                          <a:solidFill>
                            <a:srgbClr val="000000"/>
                          </a:solidFill>
                          <a:effectLst/>
                          <a:latin typeface="Calibri"/>
                        </a:rPr>
                        <a:t>2016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21421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8003</TotalTime>
  <Words>1685</Words>
  <Application>Microsoft Office PowerPoint</Application>
  <PresentationFormat>Presentación en pantalla (4:3)</PresentationFormat>
  <Paragraphs>196</Paragraphs>
  <Slides>21</Slides>
  <Notes>3</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Gibran Alejandro De La Torre González</dc:creator>
  <cp:lastModifiedBy>Jordi Enrique Velasco Bejarano</cp:lastModifiedBy>
  <cp:revision>471</cp:revision>
  <cp:lastPrinted>2012-09-19T23:13:44Z</cp:lastPrinted>
  <dcterms:created xsi:type="dcterms:W3CDTF">2012-01-25T01:58:21Z</dcterms:created>
  <dcterms:modified xsi:type="dcterms:W3CDTF">2016-07-07T15:41:16Z</dcterms:modified>
</cp:coreProperties>
</file>