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9" r:id="rId5"/>
    <p:sldId id="260" r:id="rId6"/>
    <p:sldId id="261" r:id="rId7"/>
    <p:sldId id="262" r:id="rId8"/>
    <p:sldId id="263" r:id="rId9"/>
    <p:sldId id="258" r:id="rId10"/>
    <p:sldId id="264" r:id="rId11"/>
    <p:sldId id="267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8FADA-DC0F-4443-B566-66897CE08B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D4195F-07D6-4D40-9E71-999BBA7ED2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A3D596-D4EE-4A5C-A5A7-7CC96730D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C95E6-4A45-4A31-A21E-55BD32E761B9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62E24-2833-4254-BAFB-4B9B574F5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C9A06C-9EB4-4437-AC9E-5903C818E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291-24F1-4092-8239-5913CB77D9E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477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35569-2E76-4931-AE46-1E25421D4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C98FF6-F1DB-4C65-990B-3DCC804232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0D544-FF64-4626-B081-DCB1F9092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C95E6-4A45-4A31-A21E-55BD32E761B9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B1F9F4-B84B-40DA-A63A-B0B04839B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7AB2D-B1B0-4165-AE4E-BCF9ABA1D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291-24F1-4092-8239-5913CB77D9E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684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4D44D5-37FC-42B8-A361-67AEB38272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960F2F-564B-4E59-8266-DB039EFAA3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CB6AC0-CE56-4868-80E2-29758846C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C95E6-4A45-4A31-A21E-55BD32E761B9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C4C2D7-046C-4AED-B03A-E447922A4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E3A74-DEC4-47B4-BDC5-F7B10EC49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291-24F1-4092-8239-5913CB77D9E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664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42E95-3DAB-4BCC-94C1-1C9BD3C39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6D3318-A9E1-4808-80F1-06546649FD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287717-7EB8-485F-931B-F79E79982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C95E6-4A45-4A31-A21E-55BD32E761B9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D0CB63-EB65-40BA-9335-4D9092D39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F5576C-379F-4F9E-A307-E3661B187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291-24F1-4092-8239-5913CB77D9E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075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1641C-C499-45DC-9B62-C1526380F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48B537-0DD1-4C70-9296-2E2044415F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4FC4C5-3ACC-4FA5-947A-A38512D2D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C95E6-4A45-4A31-A21E-55BD32E761B9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E1A2AA-DF65-4E29-8A1A-5C3A79738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35D06-1032-48E8-B780-9E9C69D50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291-24F1-4092-8239-5913CB77D9E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948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C2CAD-D649-4682-813C-F3FAF0C8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6E71B9-A914-4886-9133-C45E4FE7EA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14D5C6-39E1-4126-A2BD-E2B857D52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63A64D-BCC3-4A58-84AC-132ED87AD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C95E6-4A45-4A31-A21E-55BD32E761B9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5245C3-C6A3-4C8A-B3C3-37663B44A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F99E96-785F-4B09-8DE9-E1A83E0EB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291-24F1-4092-8239-5913CB77D9E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647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63D73-8EF4-4696-93FE-221E4D4DE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CCB218-CD06-42C2-B7B0-52F0FE18C7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5489CB-E6E5-48C6-AB81-1553A06E24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AB4490-1238-423C-89A2-59D2F47223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59381A-5CEC-455B-B40F-8CFC0BF353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392A5D-3121-486A-A2F0-D9FACDCDF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C95E6-4A45-4A31-A21E-55BD32E761B9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9012D7-E591-441D-B00B-163A3416E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9999E5-8494-40A6-87A7-9DF7E5B10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291-24F1-4092-8239-5913CB77D9E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515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0C7D0-DDB9-4A39-80F1-6941B63FD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DD768B-C908-4B84-B1B3-CC934464C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C95E6-4A45-4A31-A21E-55BD32E761B9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B742AC-4140-4587-829A-1B25E0688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FF73D9-539E-4CCC-BFFA-37C94FD7C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291-24F1-4092-8239-5913CB77D9E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318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5EE56C-4042-4891-AA3A-5C480E6D3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C95E6-4A45-4A31-A21E-55BD32E761B9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059A4E-E281-4C9D-A81B-EB1870795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6A0CD2-5B87-4D1C-91D8-81C643187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291-24F1-4092-8239-5913CB77D9E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294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AB7BC-E662-41F2-9473-DF9705D85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D4F79D-8011-45A9-B8A2-328D6901B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B2A2EF-5AA0-4EDC-953E-8001DFAEA8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09C343-97A4-49C2-B073-180C99122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C95E6-4A45-4A31-A21E-55BD32E761B9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0B2D42-357C-4E57-A48C-BA9BD5E37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293661-82DB-4BF1-A153-1852C9A80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291-24F1-4092-8239-5913CB77D9E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4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82E44-7B44-46BE-8B65-AFFECCBE3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1D5089-F59D-47F7-857B-5B0123CFA2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5EBCB6-4B27-4238-B49A-4C0827B152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BA48A3-55DA-4990-A54E-C6B28B6E3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C95E6-4A45-4A31-A21E-55BD32E761B9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B184C7-B909-42A6-8F11-370F66774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D64132-A670-469C-A00D-CB0B477A1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291-24F1-4092-8239-5913CB77D9E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143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55E77FB-58BA-4545-8A45-C2F96A013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9200F0-F5E1-4F4A-A57E-3CCDC6AF67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D996E1-AAC6-4E82-A5D5-41127D19B0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C95E6-4A45-4A31-A21E-55BD32E761B9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D3E5BC-B85F-48B0-9378-FF89B353E8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A4384E-B20F-46C1-9173-FF1FAF50A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FA291-24F1-4092-8239-5913CB77D9E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417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80ADFBE-5CA1-4CAF-B172-3814C1B448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622936"/>
              </p:ext>
            </p:extLst>
          </p:nvPr>
        </p:nvGraphicFramePr>
        <p:xfrm>
          <a:off x="722289" y="118993"/>
          <a:ext cx="10515601" cy="6766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62353">
                  <a:extLst>
                    <a:ext uri="{9D8B030D-6E8A-4147-A177-3AD203B41FA5}">
                      <a16:colId xmlns:a16="http://schemas.microsoft.com/office/drawing/2014/main" val="2856120840"/>
                    </a:ext>
                  </a:extLst>
                </a:gridCol>
                <a:gridCol w="3609964">
                  <a:extLst>
                    <a:ext uri="{9D8B030D-6E8A-4147-A177-3AD203B41FA5}">
                      <a16:colId xmlns:a16="http://schemas.microsoft.com/office/drawing/2014/main" val="4054004669"/>
                    </a:ext>
                  </a:extLst>
                </a:gridCol>
                <a:gridCol w="2846439">
                  <a:extLst>
                    <a:ext uri="{9D8B030D-6E8A-4147-A177-3AD203B41FA5}">
                      <a16:colId xmlns:a16="http://schemas.microsoft.com/office/drawing/2014/main" val="820488614"/>
                    </a:ext>
                  </a:extLst>
                </a:gridCol>
                <a:gridCol w="1796845">
                  <a:extLst>
                    <a:ext uri="{9D8B030D-6E8A-4147-A177-3AD203B41FA5}">
                      <a16:colId xmlns:a16="http://schemas.microsoft.com/office/drawing/2014/main" val="3605972294"/>
                    </a:ext>
                  </a:extLst>
                </a:gridCol>
              </a:tblGrid>
              <a:tr h="615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 smtClean="0">
                          <a:effectLst/>
                          <a:latin typeface="Montserrat" panose="02000505000000020004" pitchFamily="2" charset="0"/>
                        </a:rPr>
                        <a:t>NÚMERO</a:t>
                      </a:r>
                      <a:r>
                        <a:rPr lang="en-US" sz="900" b="1" u="none" strike="noStrike" baseline="0" dirty="0" smtClean="0">
                          <a:effectLst/>
                          <a:latin typeface="Montserrat" panose="02000505000000020004" pitchFamily="2" charset="0"/>
                        </a:rPr>
                        <a:t> DE </a:t>
                      </a:r>
                      <a:r>
                        <a:rPr lang="en-US" sz="900" b="1" u="none" strike="noStrike" dirty="0" smtClean="0">
                          <a:effectLst/>
                          <a:latin typeface="Montserrat" panose="02000505000000020004" pitchFamily="2" charset="0"/>
                        </a:rPr>
                        <a:t>ORDENAMIENTOS GENERALES</a:t>
                      </a:r>
                      <a:endParaRPr lang="en-US" sz="900" b="1" u="none" strike="noStrike" dirty="0"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(LEYES Y REGLAMENTOS)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 smtClean="0">
                          <a:effectLst/>
                          <a:latin typeface="Montserrat" panose="02000505000000020004" pitchFamily="2" charset="0"/>
                        </a:rPr>
                        <a:t>NÚMERO</a:t>
                      </a:r>
                      <a:r>
                        <a:rPr lang="en-US" sz="900" b="1" u="none" strike="noStrike" baseline="0" dirty="0" smtClean="0">
                          <a:effectLst/>
                          <a:latin typeface="Montserrat" panose="02000505000000020004" pitchFamily="2" charset="0"/>
                        </a:rPr>
                        <a:t> DE </a:t>
                      </a:r>
                      <a:r>
                        <a:rPr lang="en-US" sz="900" b="1" u="none" strike="noStrike" dirty="0" smtClean="0">
                          <a:effectLst/>
                          <a:latin typeface="Montserrat" panose="02000505000000020004" pitchFamily="2" charset="0"/>
                        </a:rPr>
                        <a:t>INSTRUMENTOS </a:t>
                      </a:r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DE POLÍTICA</a:t>
                      </a:r>
                    </a:p>
                    <a:p>
                      <a:pPr algn="ctr" fontAlgn="ctr"/>
                      <a:r>
                        <a:rPr lang="en-US" sz="9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Normas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Oficiales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Mexicanas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(NOM)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ACCIONES Y ESTRATEGIAS</a:t>
                      </a:r>
                      <a:r>
                        <a:rPr lang="en-US" sz="900" b="1" u="none" strike="noStrike" baseline="0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DE POLÍTICA </a:t>
                      </a:r>
                      <a:endParaRPr lang="en-US" sz="900" b="1" u="none" strike="noStrike" dirty="0" smtClean="0"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r>
                        <a:rPr lang="en-US" sz="900" b="1" u="none" strike="noStrike" dirty="0" smtClean="0">
                          <a:effectLst/>
                          <a:latin typeface="Montserrat" panose="02000505000000020004" pitchFamily="2" charset="0"/>
                        </a:rPr>
                        <a:t>PROGRAMA</a:t>
                      </a:r>
                      <a:r>
                        <a:rPr lang="en-US" sz="900" b="1" u="none" strike="noStrike" baseline="0" dirty="0" smtClean="0">
                          <a:effectLst/>
                          <a:latin typeface="Montserrat" panose="02000505000000020004" pitchFamily="2" charset="0"/>
                        </a:rPr>
                        <a:t> DE ACCIÓN ESPECÍFICO</a:t>
                      </a:r>
                      <a:r>
                        <a:rPr lang="es-ES" sz="900" b="1" u="none" strike="noStrike" dirty="0" smtClean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UNIDADES DE LA SUBSECRETARÍA DE SALUD </a:t>
                      </a:r>
                      <a:r>
                        <a:rPr lang="es-ES" sz="900" b="1" u="none" strike="noStrike" dirty="0" smtClean="0">
                          <a:effectLst/>
                          <a:latin typeface="Montserrat" panose="02000505000000020004" pitchFamily="2" charset="0"/>
                        </a:rPr>
                        <a:t>PÚBLICA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645745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8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Generales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2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Federales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2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específicas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2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2 NOM a cargo</a:t>
                      </a:r>
                    </a:p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3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vinculadas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DIRECCIÓN GENERAL DE POLÍTICAS DE SALUD PÚBLICA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4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Generales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5 NOM a cargo</a:t>
                      </a:r>
                    </a:p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6 NOM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vinculadas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SALUD SEXUAL Y REPRODUCTIVA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211787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3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Generales</a:t>
                      </a:r>
                      <a:endParaRPr lang="en-US" sz="9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8 </a:t>
                      </a:r>
                      <a:r>
                        <a:rPr lang="en-US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3 NOM a cargo</a:t>
                      </a:r>
                    </a:p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24 NOM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vinculadas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VACUNACIÓN, INFANCIA Y ADOLESCENCIA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5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Generales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13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 NOM a cargo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 DIAGNÓSTICO EN SALUD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2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Generales</a:t>
                      </a:r>
                      <a:endParaRPr lang="en-US" sz="9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 </a:t>
                      </a:r>
                      <a:r>
                        <a:rPr lang="en-US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  a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cargo</a:t>
                      </a:r>
                    </a:p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vinculada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EMERGENCIAS EN SALUD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5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Generales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3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Federales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7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2 NOM a cargo</a:t>
                      </a:r>
                    </a:p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8 NOM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vinculadas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COMISIÓN NACIONAL DE SALUD MENTAL Y ADICCIONES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8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Generales</a:t>
                      </a:r>
                      <a:endParaRPr lang="en-US" sz="9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 Ley Federal</a:t>
                      </a: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9 </a:t>
                      </a:r>
                      <a:r>
                        <a:rPr lang="en-US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8 NOM a cargo</a:t>
                      </a:r>
                    </a:p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19 NOM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vinculadas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ENFERMEDADES CRÓNICAS NO TRANSMISIBLES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 Ley General</a:t>
                      </a: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 Ley Federal</a:t>
                      </a: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2 NOM a cargo</a:t>
                      </a:r>
                    </a:p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 NOM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vinculada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VIH, SIDA Y OTRAS INFECCIONES DE TRANSMISIÓN SEXUAL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9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Generales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2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Federales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3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2 NOM a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cargo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INTELIGENCIA EN SALUD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 Ley General</a:t>
                      </a: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 Ley Federal</a:t>
                      </a: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9 NOM a cargo</a:t>
                      </a:r>
                    </a:p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 NOM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vinculada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ENFERMEDADES INFECCIOSAS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03628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BAB0612-3B8A-441F-8490-5AFB13C78E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158432"/>
              </p:ext>
            </p:extLst>
          </p:nvPr>
        </p:nvGraphicFramePr>
        <p:xfrm>
          <a:off x="633914" y="581403"/>
          <a:ext cx="10924171" cy="58323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39299">
                  <a:extLst>
                    <a:ext uri="{9D8B030D-6E8A-4147-A177-3AD203B41FA5}">
                      <a16:colId xmlns:a16="http://schemas.microsoft.com/office/drawing/2014/main" val="2856120840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val="4054004669"/>
                    </a:ext>
                  </a:extLst>
                </a:gridCol>
                <a:gridCol w="6629400">
                  <a:extLst>
                    <a:ext uri="{9D8B030D-6E8A-4147-A177-3AD203B41FA5}">
                      <a16:colId xmlns:a16="http://schemas.microsoft.com/office/drawing/2014/main" val="820488614"/>
                    </a:ext>
                  </a:extLst>
                </a:gridCol>
                <a:gridCol w="1387929">
                  <a:extLst>
                    <a:ext uri="{9D8B030D-6E8A-4147-A177-3AD203B41FA5}">
                      <a16:colId xmlns:a16="http://schemas.microsoft.com/office/drawing/2014/main" val="3605972294"/>
                    </a:ext>
                  </a:extLst>
                </a:gridCol>
              </a:tblGrid>
              <a:tr h="615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ORDENAMIENTO GENERAL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(LEYES Y REGLAMENTOS)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INSTRUMENTOS DE POLÍTICA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(NOMS)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ACCIONES Y ESTRATEGIAS</a:t>
                      </a:r>
                      <a:r>
                        <a:rPr lang="en-US" sz="900" b="1" u="none" strike="noStrike" baseline="0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DE POLÍTICA (PAES)</a:t>
                      </a: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UNIDADES DE LA SUBSECRETARÍA DE SALUD PÚBLICA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645745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LEYES: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Salud.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Federal para Prevenir y Eliminar la Discriminación.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REGLAMENTOS:</a:t>
                      </a:r>
                    </a:p>
                    <a:p>
                      <a:pPr marL="0" indent="0" algn="l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Interior de la Secretaría de Salud.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NOM-039-SSA2-2002, para la prevención y control de las infecciones de transmisión sexual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NOM-010-SS2-2010, para la prevención y el control del virus de la Infección por el Virus de la Inmunodeficiencia Humana,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NOM-003-SSA3-2010 para la práctica de la hemodiálisis y otras Normas Oficiales Mexicanas que son complementarias.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VHC: </a:t>
                      </a:r>
                      <a:b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</a:b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Disminuir la incidencia del VHC a través de estrategias de promoción de la salud, prevención y reducción del daño, sin estigma y discriminación, priorizando a población clave y en situación de vulnerabilidad y zonas geográficas más afectadas, en un marco de justicia social.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Incrementar el número de personas con VHC que conocen su diagnóstico y se vinculan a la atención a través de un plan de tamizaje focalizado y diagnóstico en un único paso en un marco de derechos humanos.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Garantizar la equidad en el acceso al tratamiento antiviral a todos los pacientes con VHC, independientemente de la gravedad o progresión de la enfermedad, sin discriminación, a través de servicios centrados en la persona y comunidades que impacten en su calidad de vida.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VIH Y OTRAS ITS: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Acelerar la respuesta nacional al VIH y otras ITS mediante modelos innovadores para la prevención, diagnóstico y atención integral, sin discriminación, con un enfoque de salud basado en valor centrado en personas y comunidades.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Asegurar el acceso a servicios de promoción de la salud sexual, prevención combinada y reducción del daño del VIH y otras ITS sin estigma y discriminación, priorizando a población clave y en situación de vulnerabilidad y zonas geográficas más afectadas, en un marco de justicia social.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Incrementar el número de personas con VIH y otras ITS que conocen su diagnóstico y se vinculan a atención a través de estrategias de detección en todos los niveles de atención de salud y espacios comunitarios en un marco de derechos humanos y enfoque diferenciado.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Garantizar el acceso a tratamiento eficaz, adecuado y oportuno que asegure la atención integral de personas que viven con VIH y otras ITS, sin discriminación, a través de servicios centrados en la persona y comunidades que impacten en su calidad de vida.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Acelerar la eliminación de la transmisión vertical del VIH y otras ITS, mediante estrategias coordinadas con todas las instituciones y organizaciones del Sistema Nacional de Salud involucradas en la materia, priorizando las zonas geográficas más afectadas.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Reducir el estigma y discriminación y sus efectos asociados al VIH, orientación sexual, identidad sexo genérica y uso de drogas con énfasis en el ámbito de la salud, en coordinación con todas las instancias involucradas.</a:t>
                      </a:r>
                    </a:p>
                    <a:p>
                      <a:pPr marL="0" indent="0" algn="l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l" fontAlgn="ctr"/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l" fontAlgn="ctr"/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VIH, SIDA Y OTRAS INFECCIONES DE TRANSMISIÓN SEXUAL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211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7705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BAB0612-3B8A-441F-8490-5AFB13C78E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772543"/>
              </p:ext>
            </p:extLst>
          </p:nvPr>
        </p:nvGraphicFramePr>
        <p:xfrm>
          <a:off x="633914" y="581403"/>
          <a:ext cx="10924171" cy="43203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25196">
                  <a:extLst>
                    <a:ext uri="{9D8B030D-6E8A-4147-A177-3AD203B41FA5}">
                      <a16:colId xmlns:a16="http://schemas.microsoft.com/office/drawing/2014/main" val="2856120840"/>
                    </a:ext>
                  </a:extLst>
                </a:gridCol>
                <a:gridCol w="4726546">
                  <a:extLst>
                    <a:ext uri="{9D8B030D-6E8A-4147-A177-3AD203B41FA5}">
                      <a16:colId xmlns:a16="http://schemas.microsoft.com/office/drawing/2014/main" val="4054004669"/>
                    </a:ext>
                  </a:extLst>
                </a:gridCol>
                <a:gridCol w="2584500">
                  <a:extLst>
                    <a:ext uri="{9D8B030D-6E8A-4147-A177-3AD203B41FA5}">
                      <a16:colId xmlns:a16="http://schemas.microsoft.com/office/drawing/2014/main" val="820488614"/>
                    </a:ext>
                  </a:extLst>
                </a:gridCol>
                <a:gridCol w="1387929">
                  <a:extLst>
                    <a:ext uri="{9D8B030D-6E8A-4147-A177-3AD203B41FA5}">
                      <a16:colId xmlns:a16="http://schemas.microsoft.com/office/drawing/2014/main" val="3605972294"/>
                    </a:ext>
                  </a:extLst>
                </a:gridCol>
              </a:tblGrid>
              <a:tr h="615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ORDENAMIENTO GENERAL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(LEYES Y REGLAMENTOS)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INSTRUMENTOS DE POLÍTICA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(NOMS)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ACCIONES Y ESTRATEGIAS</a:t>
                      </a:r>
                      <a:r>
                        <a:rPr lang="en-US" sz="900" b="1" u="none" strike="noStrike" baseline="0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DE POLÍTICA (PAES)</a:t>
                      </a: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UNIDADES DE LA SUBSECRETARÍA DE SALUD PÚBLICA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645745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LEYES: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Salud.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Federal para Prevenir y Eliminar la Discriminación.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REGLAMENTOS:</a:t>
                      </a:r>
                    </a:p>
                    <a:p>
                      <a:pPr marL="0" indent="0" algn="l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Interior de la Secretaría de Salud.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MX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NOM-006-SSA2-2013</a:t>
                      </a:r>
                      <a:r>
                        <a:rPr lang="es-MX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, Para la prevención y control de la Tuberculosis</a:t>
                      </a:r>
                      <a:r>
                        <a:rPr lang="es-MX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. NOM-011-SSA2-2011, Para la prevención y control de la rabia humana y en los perros y gatos</a:t>
                      </a:r>
                    </a:p>
                    <a:p>
                      <a:pPr marL="228600" marR="0" lvl="0" indent="-2286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MX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PROY-NOM-016-SSA2-2012, Para la vigilancia, prevención, control, manejo y tratamiento del cólera.</a:t>
                      </a:r>
                    </a:p>
                    <a:p>
                      <a:pPr marL="228600" marR="0" lvl="0" indent="-2286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MX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NOM-021-SSA2-1994, Para la prevención y control del binomio </a:t>
                      </a:r>
                      <a:r>
                        <a:rPr lang="es-MX" sz="105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teniosis</a:t>
                      </a:r>
                      <a:r>
                        <a:rPr lang="es-MX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/cisticercosis en el primer nivel de atención médica. </a:t>
                      </a:r>
                    </a:p>
                    <a:p>
                      <a:pPr marL="228600" marR="0" lvl="0" indent="-2286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MX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NOM-021-SSA2-1994, Para la prevención y control del binomio </a:t>
                      </a:r>
                      <a:r>
                        <a:rPr lang="es-MX" sz="105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teniosis</a:t>
                      </a:r>
                      <a:r>
                        <a:rPr lang="es-MX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/cisticercosis en el primer nivel de atención médica. </a:t>
                      </a:r>
                    </a:p>
                    <a:p>
                      <a:pPr marL="228600" marR="0" lvl="0" indent="-2286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MX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NOM-022-SSA2-2012, Para la prevención y control de la brucelosis en el ser humano. </a:t>
                      </a:r>
                    </a:p>
                    <a:p>
                      <a:pPr marL="228600" marR="0" lvl="0" indent="-2286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MX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NOM-027-SSA2-2016, Para la prevención, control y eliminación de la lepra. </a:t>
                      </a:r>
                    </a:p>
                    <a:p>
                      <a:pPr marL="228600" marR="0" lvl="0" indent="-2286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MX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NOM-029-SSA2-1999, Para la vigilancia epidemiológica, prevención y control de la leptospirosis en el humano.</a:t>
                      </a:r>
                    </a:p>
                    <a:p>
                      <a:pPr marL="228600" marR="0" lvl="0" indent="-2286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MX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NOM-032-SSA2-2002, para la vigilancia epidemiológica, prevención y control de enfermedades transmitidas por vector.</a:t>
                      </a:r>
                    </a:p>
                    <a:p>
                      <a:pPr marL="228600" marR="0" lvl="0" indent="-2286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MX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PROY-NOM-042-SSA2-2017, Prevención y control de enfermedades. Especificaciones sanitarias para los centros de prevención y control de zoonosis relativas a perros y gatos.</a:t>
                      </a:r>
                    </a:p>
                    <a:p>
                      <a:pPr marL="228600" marR="0" lvl="0" indent="-2286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MX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NOM-017-SSA2-2012, Para la vigilancia epidemiológica.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</a:t>
                      </a: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ENFERMEDADES</a:t>
                      </a:r>
                      <a:r>
                        <a:rPr lang="es-E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INFECCIOSAS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211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3852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F72CA49-C7BC-4012-B30A-C02FB48E71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23429"/>
              </p:ext>
            </p:extLst>
          </p:nvPr>
        </p:nvGraphicFramePr>
        <p:xfrm>
          <a:off x="522158" y="1678683"/>
          <a:ext cx="11147684" cy="35006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23371">
                  <a:extLst>
                    <a:ext uri="{9D8B030D-6E8A-4147-A177-3AD203B41FA5}">
                      <a16:colId xmlns:a16="http://schemas.microsoft.com/office/drawing/2014/main" val="2856120840"/>
                    </a:ext>
                  </a:extLst>
                </a:gridCol>
                <a:gridCol w="1812471">
                  <a:extLst>
                    <a:ext uri="{9D8B030D-6E8A-4147-A177-3AD203B41FA5}">
                      <a16:colId xmlns:a16="http://schemas.microsoft.com/office/drawing/2014/main" val="4054004669"/>
                    </a:ext>
                  </a:extLst>
                </a:gridCol>
                <a:gridCol w="2777490">
                  <a:extLst>
                    <a:ext uri="{9D8B030D-6E8A-4147-A177-3AD203B41FA5}">
                      <a16:colId xmlns:a16="http://schemas.microsoft.com/office/drawing/2014/main" val="820488614"/>
                    </a:ext>
                  </a:extLst>
                </a:gridCol>
                <a:gridCol w="2034352">
                  <a:extLst>
                    <a:ext uri="{9D8B030D-6E8A-4147-A177-3AD203B41FA5}">
                      <a16:colId xmlns:a16="http://schemas.microsoft.com/office/drawing/2014/main" val="3605972294"/>
                    </a:ext>
                  </a:extLst>
                </a:gridCol>
              </a:tblGrid>
              <a:tr h="615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ORDENAMIENTO GENERAL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(LEYES Y REGLAMENTOS)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INSTRUMENTOS DE POLÍTICA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(NOMS)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ACCIONES Y ESTRATEGIAS</a:t>
                      </a:r>
                      <a:r>
                        <a:rPr lang="en-US" sz="900" b="1" u="none" strike="noStrike" baseline="0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DE POLÍTICA (PAES)</a:t>
                      </a: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UNIDADES DE LA SUBSECRETARÍA DE SALUD PÚBLICA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645745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Salud (Última reforma DOF. 08-11-2019)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Población (Última reforma DOF. 12-07-2018)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Desarrollo Social (Última reforma DOF. 25-06-2018)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Federal para Prevenir y Eliminar la Discriminación (Última reforma DOF. 21-06-2018)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de Asistencia Social (Última reforma DOF. 24-04-2018)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de Migración (Última reforma DOF.  03-07-2019)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de la Comisión Nacional de Derechos Humanos.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Federal de Transparencia y Acceso a la Información Pública.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Ley General para la Igualdad entre Mujeres y Hombres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de Seguridad Nacional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Protección de Datos Personales en Posesión de Sujetos Obligados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Investigación para la Salud.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Interior del Instituto Federal de Acceso a la Información y Protección de Datos.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Interior de la Secretaría de Salud.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NOM-017-SSA2-2012, Para la vigilancia epidemiológica.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NOM-045-SSA2-2005, Para la vigilancia epidemiológica, prevención y control de las infecciones nosocomiales.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Sistemas de Información del Sistema Nacional de Salud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INTELIGENCIA EN SALUD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211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2304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80ADFBE-5CA1-4CAF-B172-3814C1B448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752070"/>
              </p:ext>
            </p:extLst>
          </p:nvPr>
        </p:nvGraphicFramePr>
        <p:xfrm>
          <a:off x="838199" y="729413"/>
          <a:ext cx="10515601" cy="43235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62353">
                  <a:extLst>
                    <a:ext uri="{9D8B030D-6E8A-4147-A177-3AD203B41FA5}">
                      <a16:colId xmlns:a16="http://schemas.microsoft.com/office/drawing/2014/main" val="2856120840"/>
                    </a:ext>
                  </a:extLst>
                </a:gridCol>
                <a:gridCol w="3609964">
                  <a:extLst>
                    <a:ext uri="{9D8B030D-6E8A-4147-A177-3AD203B41FA5}">
                      <a16:colId xmlns:a16="http://schemas.microsoft.com/office/drawing/2014/main" val="4054004669"/>
                    </a:ext>
                  </a:extLst>
                </a:gridCol>
                <a:gridCol w="2846439">
                  <a:extLst>
                    <a:ext uri="{9D8B030D-6E8A-4147-A177-3AD203B41FA5}">
                      <a16:colId xmlns:a16="http://schemas.microsoft.com/office/drawing/2014/main" val="820488614"/>
                    </a:ext>
                  </a:extLst>
                </a:gridCol>
                <a:gridCol w="1796845">
                  <a:extLst>
                    <a:ext uri="{9D8B030D-6E8A-4147-A177-3AD203B41FA5}">
                      <a16:colId xmlns:a16="http://schemas.microsoft.com/office/drawing/2014/main" val="3605972294"/>
                    </a:ext>
                  </a:extLst>
                </a:gridCol>
              </a:tblGrid>
              <a:tr h="615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ORDENAMIENTO GENERAL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(LEYES Y REGLAMENTOS)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INSTRUMENTOS DE POLÍTICA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(NOMS)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ACCIONES Y ESTRATEGIAS</a:t>
                      </a:r>
                      <a:r>
                        <a:rPr lang="en-US" sz="900" b="1" u="none" strike="noStrike" baseline="0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DE POLÍTICA (PAES)</a:t>
                      </a: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UNIDADES DE LA SUBSECRETARÍA DE SALUD PÚBLICA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645745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Desarrollo Social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Salud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los Derechos de Niñas, Niños y Adolescentes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Acceso de las Mujeres a una Vida Libre de Violencia</a:t>
                      </a:r>
                    </a:p>
                    <a:p>
                      <a:pPr marL="0" indent="0" algn="l" fontAlgn="ctr">
                        <a:buNone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endParaRPr lang="es-E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363538" indent="-228600" algn="l" fontAlgn="ctr">
                        <a:buAutoNum type="arabicPeriod"/>
                      </a:pP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NOM-005-SSA2-1993. De los servicios de planificación familiar. </a:t>
                      </a:r>
                    </a:p>
                    <a:p>
                      <a:pPr marL="363538" indent="-228600" algn="l" fontAlgn="ctr">
                        <a:buAutoNum type="arabicPeriod"/>
                      </a:pP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NOM-007-SSA2-2016. Para la atención de la mujer durante el embarazo, parto y puerperio y del recién nacido. Criterios y procedimientos para la prestación de servicios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. </a:t>
                      </a:r>
                    </a:p>
                    <a:p>
                      <a:pPr marL="363538" indent="-228600" algn="l" fontAlgn="ctr">
                        <a:buAutoNum type="arabicPeriod"/>
                      </a:pP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NOM-034-SSA2-2013. Para la prevención y control de los defectos al nacimiento</a:t>
                      </a:r>
                    </a:p>
                    <a:p>
                      <a:pPr marL="363538" marR="0" lvl="0" indent="-2286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NOM-046-SSA2-2005. Violencia familiar, sexual y contra las mujeres. Criterios para la prevención y atención. </a:t>
                      </a:r>
                    </a:p>
                    <a:p>
                      <a:pPr marL="363538" marR="0" lvl="0" indent="-2286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MX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PROY-NOM-050-SSA2-2018, Para el fomento, protección y apoyo a la lactancia materna</a:t>
                      </a:r>
                      <a:endParaRPr lang="es-ES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363538" indent="-228600" algn="l" fontAlgn="ctr">
                        <a:buAutoNum type="arabicPeriod"/>
                      </a:pPr>
                      <a:endParaRPr lang="es-ES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363538" indent="-228600" algn="l" fontAlgn="ctr">
                        <a:buAutoNum type="arabicPeriod"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NOM-004-SSA3-2012. Del expediente clínico</a:t>
                      </a:r>
                    </a:p>
                    <a:p>
                      <a:pPr marL="363538" indent="-228600" algn="l" fontAlgn="ctr">
                        <a:buAutoNum type="arabicPeriod"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NOM-010-SSA2-2010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. Para la prevención y control de la infección por virus de la inmunodeficiencia humana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.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36353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NOM-017-SSA2-2012. Para la vigilancia epidemiológica.  </a:t>
                      </a:r>
                    </a:p>
                    <a:p>
                      <a:pPr marL="36353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NOM-035-SSA2-2012, Para la prevención y control de enfermedades en la perimenopausia y postmenopausia de la mujer. Criterios para brindar atención médica.</a:t>
                      </a:r>
                    </a:p>
                    <a:p>
                      <a:pPr marL="36353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NOM-035-SSA3-2012. En materia de información en salud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.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36353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NOM-047-SSA2-2014. Para la atención a la salud del grupo etario de 10 a 19 años de edad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.</a:t>
                      </a:r>
                    </a:p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3663" indent="0"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 Impulsar el ejercicio de los derechos sexuales y reproductivos a través de acciones específicas de información, prevención y atención oportuna en la adolescencia. </a:t>
                      </a:r>
                    </a:p>
                    <a:p>
                      <a:pPr marL="93663" indent="0"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2. Favorecer el ejercicio de la sexualidad elegida, protegida y saludable a través de acciones de anticoncepción, planificación familiar, prevención y atención oportuna en la etapa reproductiva.</a:t>
                      </a:r>
                    </a:p>
                    <a:p>
                      <a:pPr marL="93663" indent="0"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3. Incrementar el acceso a la atención oportuna, integral y segura de la salud materna, desde la etapa pregestacional hasta el puerperio tardío.</a:t>
                      </a:r>
                    </a:p>
                    <a:p>
                      <a:pPr marL="93663" indent="0"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4. Contribuir al bienestar de la población infantil mediante acciones de prevención, detección y atención en la etapa prenatal y de la persona recién nacida. </a:t>
                      </a:r>
                    </a:p>
                    <a:p>
                      <a:pPr marL="93663" indent="0"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5. Garantizar el acceso a la atención del aborto seguro en instituciones de salud. </a:t>
                      </a:r>
                    </a:p>
                    <a:p>
                      <a:pPr marL="93663" indent="0"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6. Contribuir a la prevención y reducción de los daños a la salud ocasionados por la violencia de género contra las mujeres.</a:t>
                      </a:r>
                    </a:p>
                    <a:p>
                      <a:pPr algn="l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SALUD SEXUAL Y REPRODUCTIVA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211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4733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36FFEDD-6042-4702-BE90-248C589B42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5567358"/>
              </p:ext>
            </p:extLst>
          </p:nvPr>
        </p:nvGraphicFramePr>
        <p:xfrm>
          <a:off x="246743" y="161137"/>
          <a:ext cx="11758444" cy="93985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72944">
                  <a:extLst>
                    <a:ext uri="{9D8B030D-6E8A-4147-A177-3AD203B41FA5}">
                      <a16:colId xmlns:a16="http://schemas.microsoft.com/office/drawing/2014/main" val="2856120840"/>
                    </a:ext>
                  </a:extLst>
                </a:gridCol>
                <a:gridCol w="4200197">
                  <a:extLst>
                    <a:ext uri="{9D8B030D-6E8A-4147-A177-3AD203B41FA5}">
                      <a16:colId xmlns:a16="http://schemas.microsoft.com/office/drawing/2014/main" val="4054004669"/>
                    </a:ext>
                  </a:extLst>
                </a:gridCol>
                <a:gridCol w="2875935">
                  <a:extLst>
                    <a:ext uri="{9D8B030D-6E8A-4147-A177-3AD203B41FA5}">
                      <a16:colId xmlns:a16="http://schemas.microsoft.com/office/drawing/2014/main" val="820488614"/>
                    </a:ext>
                  </a:extLst>
                </a:gridCol>
                <a:gridCol w="1209368">
                  <a:extLst>
                    <a:ext uri="{9D8B030D-6E8A-4147-A177-3AD203B41FA5}">
                      <a16:colId xmlns:a16="http://schemas.microsoft.com/office/drawing/2014/main" val="3605972294"/>
                    </a:ext>
                  </a:extLst>
                </a:gridCol>
              </a:tblGrid>
              <a:tr h="615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ORDENAMIENTO GENERAL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(LEYES Y REGLAMENTOS)</a:t>
                      </a:r>
                    </a:p>
                  </a:txBody>
                  <a:tcPr marL="5113" marR="5113" marT="511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INSTRUMENTOS DE POLÍTICA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(NOMS)</a:t>
                      </a:r>
                    </a:p>
                  </a:txBody>
                  <a:tcPr marL="5113" marR="5113" marT="511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ACCIONES Y ESTRATEGIAS</a:t>
                      </a:r>
                      <a:r>
                        <a:rPr lang="en-US" sz="900" b="1" u="none" strike="noStrike" baseline="0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DE POLÍTICA (PAES)</a:t>
                      </a: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UNIDADES DE LA SUBSECRETARÍA DE SALUD PÚBLICA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645745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174625" indent="-174625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/>
                      </a:r>
                      <a:b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</a:b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LEYES:</a:t>
                      </a:r>
                      <a:b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</a:b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174625" indent="-174625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Salud. DOF. 07-02-1984. Ref. DOF. Última Reforma 12-07-2018.</a:t>
                      </a:r>
                    </a:p>
                    <a:p>
                      <a:pPr marL="174625" indent="-174625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para la Igualdad entre Hombres y Mujeres. DOF 02-08-2006. Última reforma DOF 14-06-2018. </a:t>
                      </a:r>
                    </a:p>
                    <a:p>
                      <a:pPr marL="174625" indent="-174625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los Derechos de Niñas, Niños y Adolescentes. DOF: 04-12-2014. Última reforma DOF: 09-03-2018.</a:t>
                      </a:r>
                    </a:p>
                    <a:p>
                      <a:pPr marL="174625" indent="-174625" algn="l" fontAlgn="ctr">
                        <a:buAutoNum type="arabicPeriod"/>
                      </a:pP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174625" indent="-174625" algn="l" fontAlgn="ctr">
                        <a:buNone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REGLAMENTOS:</a:t>
                      </a:r>
                    </a:p>
                    <a:p>
                      <a:pPr marL="174625" indent="-174625" algn="l" fontAlgn="ctr">
                        <a:buNone/>
                      </a:pP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174625" indent="-174625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Interior de la Secretaria de Salud. DOF: 19-01-2004. Última reforma DOF: 07-02-2018.</a:t>
                      </a:r>
                    </a:p>
                    <a:p>
                      <a:pPr marL="174625" indent="-174625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Control Sanitario de Actividades, establecimientos, productos y servicios. DOF 18-01-1988.</a:t>
                      </a:r>
                    </a:p>
                    <a:p>
                      <a:pPr marL="174625" indent="-174625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Insumos para la Salud. DOF 04-02- 1988. Última reforma DOF 14-03-2014.</a:t>
                      </a:r>
                    </a:p>
                    <a:p>
                      <a:pPr marL="174625" indent="-174625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Interno del Consejo Nacional para la prevención y Tratamiento de Cáncer de la Infancia y Adolescencia. DOF 26-12-2006.</a:t>
                      </a:r>
                    </a:p>
                    <a:p>
                      <a:pPr marL="174625" indent="-174625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Comisión Interinstitucional del Cuadro básico de Insumos del Sector Salud. DOF 28-05-1997. Última reforma DOF 22-o6-2011.</a:t>
                      </a:r>
                    </a:p>
                    <a:p>
                      <a:pPr marL="174625" indent="-174625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Control Sanitario de Productos y Servicios. DOF 09-07-1999. Última reforma 06-04-2006.</a:t>
                      </a:r>
                    </a:p>
                    <a:p>
                      <a:pPr marL="174625" indent="-174625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Publicidad. DOF 18-02-1985. Última reforma 14-02-2014. Salud para la Infancia y la Adolescencia</a:t>
                      </a:r>
                    </a:p>
                    <a:p>
                      <a:pPr marL="174625" indent="-174625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investigación en Salud. DOF 06-01-1987, fecha de última Reforma 02-04-2014.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NOM-004-SSA3-2012, Del expediente clínico. 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NOM-007-SSA2-2016, Para la atención de la mujer durante el embarazo, parto y puerperio, y de la persona recién nacida.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NOM-008-SCF1-2002, Sistema General de Unidades de Medida.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NOM-008-SSA3-2017, Para el tratamiento integral del sobrepeso y la obesidad.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NOM-009-SSA2-2013, Promoción de la salud escolar.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NOM-010-SSA2-2010, Para la prevención y control de la infección por virus de la inmunodeficiencia humana.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NOM-013-SSA2-2015, Para la prevención y control de enfermedades bucales.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NOM-015-SSA2-2010, Para la prevención, tratamiento y control de la diabetes mellitus.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NOM-015-SSA3-2012, Para la atención integral a personas con discapacidad.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NOM-017-SSA2-2012, Para la vigilancia epidemiológica.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NOM-024-SSA3-2012 Sistemas de Información de Registro Electrónico para la Salud.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NOM-028-SSA2-2009 Para la prevención, tratamiento y control de las adicciones.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NOM-030-SSA2-2009, Para la prevención, detección, diagnóstico, tratamiento y control de la hipertensión arterial sistémica.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NOM-031-SSA2-1999, Para la Atención a la Salud del Niño.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Proyecto de Norma Oficial Mexicana PROY-NOM-031-SSA2-2014, Para la Atención a la Salud de la Infancia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NOM-034-SSA2-2013, Para la prevención y control de los defectos al nacimiento. 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Nom-035-SSA3-2012, En materia de información en salud.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NOM-036-SSA2-2012, Prevención y control de enfermedades. Aplicación de vacunas, toxoides, </a:t>
                      </a:r>
                      <a:r>
                        <a:rPr lang="es-E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faboterápicos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(sueros) e inmunoglobulinas en el humano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NOM-037-SSA2-2012, Para la prevención, tratamiento y control de las dislipidemias.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NOM-043-SSA2-2012, Servicios básicos de salud. Promoción y educación para la salud en materia alimentaria. Criterios para brindar orientación.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NOM-046-SSA2-2005. Violencia familiar, sexual y contra las mujeres. Criterios para la prevención y atención.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NOM-047-SSA2-2015 Para la atención a la salud del Grupo Etario de 10 a 19 años de edad.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NOM-047-SSA1-2011, Salud Ambiental-Índices biológicos de exposición para el personal ocupacionalmente expuesto a sustancias químicas.  DOF 06-06-2011.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NOM-087-SEMARNAT-SSA1-2002. Prevención Ambiental-Salud Ambiental- Residuos Peligrosos Biológicos-Infecciosos-Clasificación y Especificaciones de Manejo.  DOF 17-02-2003.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NOM-127-SSA1-1994, Salud ambiental, agua para uso y consumo humano. Límites permisibles de calidad y tratamientos a que debe someterse el agua para su potabilización.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179-SSA1-1998, Vigilancia y evaluación del control de calidad del agua para uso y consumo humano, distribuido por sistemas de abastecimiento público.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NOM-253-SSA-1-2012. Para la disposición de sangre humana y sus componentes con fines terapéuticos.</a:t>
                      </a:r>
                    </a:p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fontAlgn="ctr">
                        <a:buNone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INFANCIA:</a:t>
                      </a:r>
                    </a:p>
                    <a:p>
                      <a:pPr marL="268288" indent="-228600" algn="just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Contribuir a la reducción de la mortalidad en los menores de diez años.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Contribuir a la reducción de la incidencia y gravedad de las enfermedades que afectan a las niñas y niños menores de 10 años.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Contribuir a la reducción de la prevalencia de malnutrición en niñas y niños.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Promover el desarrollo integral de las niñas y los niños.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Prevenir el maltrato infantil a través de la crianza cariñosa y sensible.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68288" indent="-228600" algn="l" fontAlgn="ctr">
                        <a:buNone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VACUNACIÓN: </a:t>
                      </a:r>
                    </a:p>
                    <a:p>
                      <a:pPr marL="268288" indent="-228600" algn="l" fontAlgn="ctr">
                        <a:buNone/>
                      </a:pP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Garantizar el esquema completo de vacunación en niñas, niños y adolescentes de acuerdo a su edad, y en mujeres embarazadas y población de 60 y más años de edad, así como a la población vulnerable con criterio de línea de vida, para contribuir al bienestar y la equidad social, a través de la mitigación, control, eliminación, o erradicación de enfermedades prevenibles por vacunación.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Actualizar el esquema y estrategias de vacunación en la línea de vida, con información basada en la evidencia, criterios de costo efectividad, costo beneficio, costo utilidad y sostenibilidad técnica y financiera.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Incrementar y mejorar la suficiencia de la infraestructura necesaria para la distribución, conservación adecuada de los biológicos en la red de frío y aplicación de las vacunas.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Coordinar los esfuerzos del sector salud para la ejecución de políticas públicas, actividades de promoción, comunicación y participación social, para generar corresponsabilidad ciudadana en materia de vacunación.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68288" indent="-228600" algn="l" fontAlgn="ctr">
                        <a:buNone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ADOLESCENCIA: </a:t>
                      </a:r>
                    </a:p>
                    <a:p>
                      <a:pPr marL="268288" indent="-228600" algn="l" fontAlgn="ctr">
                        <a:buNone/>
                      </a:pP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Promover la adquisición y práctica de estilos de vida saludable a través del desarrollo de habilidades y competencias para la vida.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Contribuir a la disminución de brechas y beneficiar a un mayor número de población adolescente a través de la ampliación en el acceso a los servicios del Sistema Nacional de Salud.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Mejorar la efectividad, equidad y calidad de la atención a la salud de las personas adolescentes, con base en intervenciones basadas en criterios de territorialidad y la implementación de sistemas de información.</a:t>
                      </a:r>
                    </a:p>
                    <a:p>
                      <a:pPr marL="0" indent="0" algn="ctr" fontAlgn="ctr">
                        <a:buNone/>
                      </a:pP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VACUNACIÓN, INFANCIA Y ADOLESCENCIA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211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1678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39F1979-C34B-4CBF-A2E6-3EB9C9F2BD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7454"/>
              </p:ext>
            </p:extLst>
          </p:nvPr>
        </p:nvGraphicFramePr>
        <p:xfrm>
          <a:off x="522158" y="780569"/>
          <a:ext cx="11147684" cy="48722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18900">
                  <a:extLst>
                    <a:ext uri="{9D8B030D-6E8A-4147-A177-3AD203B41FA5}">
                      <a16:colId xmlns:a16="http://schemas.microsoft.com/office/drawing/2014/main" val="2856120840"/>
                    </a:ext>
                  </a:extLst>
                </a:gridCol>
                <a:gridCol w="2138516">
                  <a:extLst>
                    <a:ext uri="{9D8B030D-6E8A-4147-A177-3AD203B41FA5}">
                      <a16:colId xmlns:a16="http://schemas.microsoft.com/office/drawing/2014/main" val="4054004669"/>
                    </a:ext>
                  </a:extLst>
                </a:gridCol>
                <a:gridCol w="2860744">
                  <a:extLst>
                    <a:ext uri="{9D8B030D-6E8A-4147-A177-3AD203B41FA5}">
                      <a16:colId xmlns:a16="http://schemas.microsoft.com/office/drawing/2014/main" val="820488614"/>
                    </a:ext>
                  </a:extLst>
                </a:gridCol>
                <a:gridCol w="2629524">
                  <a:extLst>
                    <a:ext uri="{9D8B030D-6E8A-4147-A177-3AD203B41FA5}">
                      <a16:colId xmlns:a16="http://schemas.microsoft.com/office/drawing/2014/main" val="3605972294"/>
                    </a:ext>
                  </a:extLst>
                </a:gridCol>
              </a:tblGrid>
              <a:tr h="615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ORDENAMIENTO GENERAL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(LEYES Y REGLAMENTOS)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INSTRUMENTOS DE POLÍTICA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(NOMS)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ACCIONES Y ESTRATEGIAS</a:t>
                      </a:r>
                      <a:r>
                        <a:rPr lang="en-US" sz="900" b="1" u="none" strike="noStrike" baseline="0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DE POLÍTICA (PAES)</a:t>
                      </a: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UNIDADES DE LA SUBSECRETARÍA DE SALUD PÚBLICA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645745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Leyes: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Salud (Última reforma DOF. 08-11-2019)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Educación (Publicada en el DOF. 30-09-2019)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Población (Última reforma DOF. 12-07-2018)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los Derechos de Niñas, Niños y Adolescentes (Última reforma DOF. 17-10-2019)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para la Prevención Social de la Violencia y la Delincuencia (Publicada en el DOF.  24-01-2012)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para la Inclusión de las Personas con Discapacidad (Última reforma DOF. 12-07-2018)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Desarrollo Social (Última reforma DOF. 25-06-2018)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Cultura Física y Deporte (Última reforma DOF. 19-01-2018)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Federal para Prevenir y Eliminar la Discriminación (Última reforma DOF. 21-06-2018)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Federal de Presupuesto y Responsabilidad Hacendaria (Última reforma DOF. 30-12-2015)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de Asistencia Social (Última reforma DOF. 24-04-2018)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de Migración (Última reforma DOF.  03-07-2019)</a:t>
                      </a:r>
                    </a:p>
                    <a:p>
                      <a:pPr marL="0" indent="0" algn="l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Reglamentos: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Interior de la Secretaría de Salud (Última reforma DOF </a:t>
                      </a:r>
                      <a:r>
                        <a:rPr lang="es-E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dd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-mm-</a:t>
                      </a:r>
                      <a:r>
                        <a:rPr lang="es-E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aaa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para la Prevención Social de la Violencia y la Delincuencia (Publicado en el DOF. 19-09-2014)</a:t>
                      </a:r>
                    </a:p>
                    <a:p>
                      <a:pPr marL="0" indent="0" algn="l" fontAlgn="ctr">
                        <a:buNone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NOM-043-SSA2-2012, Servicios básicos de salud. Promoción y educación para la salud en materia alimentaria. Criterios para brindar orientación.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NOM-009-SSA2-2013, Promoción de la Salud Escolar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Oficial Mexicana NOM-008-SSA2-1993, Control de la nutrición, crecimiento y desarrollo del niño y del adolescente. Criterios y procedimientos para la prestación del servicio.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NOM-031-SSA2-1999, Para la atención a la salud del niño.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NOM-051-SCFI/SSA1-2010, Especificaciones generales de etiquetado para alimentos y bebidas no alcohólicas pre envasados. Información comercial y sanitaria.</a:t>
                      </a:r>
                    </a:p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 Impulsar políticas públicas saludables encaminadas a la modificación de los determinantes sociales de la salud que incidan en los principales problemas de salud pública en entornos claves (espacios públicos, escuelas, hogar y trabajo), con la participación de otros sectores, los tres órdenes de gobierno, los diferentes poderes del estado y la ciudadanía.</a:t>
                      </a:r>
                    </a:p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2. Promover comportamientos y estilos de vida saludables encaminados a lograr una mejor salud en la población mediante estrategias de mercadotecnia social en salud, cambios de comportamiento y comunicación de riesgos.</a:t>
                      </a:r>
                    </a:p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3. Impulsar políticas que promuevan la igualdad de género, no discriminación e inclusión de grupos vulnerables en los programas y acciones de salud pública de las entidades federativas y en las dependencias de salud, considerando la pertinencia cultural).</a:t>
                      </a:r>
                    </a:p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4. Incrementar las competencias de los diferentes actores sociales, políticos y técnicos que intervienen en el Programa.</a:t>
                      </a:r>
                    </a:p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5. Coordinar acciones intra, interinstitucionales e intersectoriales para la implementación de acciones de salud pública.</a:t>
                      </a:r>
                    </a:p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6. Implementar mecanismos de seguimiento, análisis y evaluación de las intervenciones de salud pública y promoción de la salud para la toma de decisiones basadas en evidencia.</a:t>
                      </a:r>
                    </a:p>
                    <a:p>
                      <a:pPr algn="l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DIRECCIÓN GENERAL DE POLÍTICAS DE SALUD PÚBLICA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211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5064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99EFA79-FFE8-49FF-B456-5E9260185F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15132"/>
              </p:ext>
            </p:extLst>
          </p:nvPr>
        </p:nvGraphicFramePr>
        <p:xfrm>
          <a:off x="522158" y="260370"/>
          <a:ext cx="11147684" cy="63026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30061">
                  <a:extLst>
                    <a:ext uri="{9D8B030D-6E8A-4147-A177-3AD203B41FA5}">
                      <a16:colId xmlns:a16="http://schemas.microsoft.com/office/drawing/2014/main" val="2856120840"/>
                    </a:ext>
                  </a:extLst>
                </a:gridCol>
                <a:gridCol w="1873046">
                  <a:extLst>
                    <a:ext uri="{9D8B030D-6E8A-4147-A177-3AD203B41FA5}">
                      <a16:colId xmlns:a16="http://schemas.microsoft.com/office/drawing/2014/main" val="4054004669"/>
                    </a:ext>
                  </a:extLst>
                </a:gridCol>
                <a:gridCol w="3259393">
                  <a:extLst>
                    <a:ext uri="{9D8B030D-6E8A-4147-A177-3AD203B41FA5}">
                      <a16:colId xmlns:a16="http://schemas.microsoft.com/office/drawing/2014/main" val="820488614"/>
                    </a:ext>
                  </a:extLst>
                </a:gridCol>
                <a:gridCol w="1685184">
                  <a:extLst>
                    <a:ext uri="{9D8B030D-6E8A-4147-A177-3AD203B41FA5}">
                      <a16:colId xmlns:a16="http://schemas.microsoft.com/office/drawing/2014/main" val="3605972294"/>
                    </a:ext>
                  </a:extLst>
                </a:gridCol>
              </a:tblGrid>
              <a:tr h="5768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ORDENAMIENTO GENERAL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(LEYES Y REGLAMENTOS)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INSTRUMENTOS DE POLÍTICA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(NOMS)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ACCIONES Y ESTRATEGIAS</a:t>
                      </a:r>
                      <a:r>
                        <a:rPr lang="en-US" sz="900" b="1" u="none" strike="noStrike" baseline="0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DE POLÍTICA (PAES)</a:t>
                      </a: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UNIDADES DE LA SUBSECRETARÍA DE SALUD PÚBLICA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645745"/>
                  </a:ext>
                </a:extLst>
              </a:tr>
              <a:tr h="5725767"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LEYES: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Salud.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del Equilibrio Ecológico y la Protección al Ambiente.12 DOF 28-01-1988, Última Reforma en el DOF 09-04-2012.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de la Comisión Nacional de Derechos Humanos.13 DOF 29-06-1992; Última Reforma en el DOF 10-06- 2013.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para la Prevención y Gestión Integral de los Residuos.20 DOF 08-10-2003, Última reforma publicada DOF 05-11-2013.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para la Igualdad entre Mujeres y Hombres.21 DOF 02-08-2006 Última reforma publicada DOF 14-11-2013.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REGLAMENTOS: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General de Seguridad Radiológica.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Control Sanitario de Productos y Servicios.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Insumos para la Salud.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Comisión Federal para la Protección contra Riesgos Sanitarios.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Aduanera.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Investigación para la Salud.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Control Sanitario de la Disposición de Órganos, Tejidos y Cadáveres de Seres Humanos.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Prestación de Servicios de Atención Medica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Sanidad Internacional.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en Materia de Registros, Autorizaciones de Importación y Exportación y Certificados de exportación de Plaguicidas, Nutrientes Vegetales y Sustancias y Materiales Tóxicos o Peligrosos.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Interno del Consejo Nacional de Trasplantes.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Interno del Consejo Nacional para la Prevención y el Control del Síndrome de la Inmunodeficiencia Adquirida.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Interior de la Comisión Interinstitucional de Investigación en Salud.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NOM-253-SSA1-2012 Para la Disposición de Sangre Humana y sus Componentes con Fines Terapéuticos. D.O.F. 26 de octubre de 2012.</a:t>
                      </a:r>
                    </a:p>
                    <a:p>
                      <a:pPr marL="0" indent="0" algn="l" fontAlgn="ctr">
                        <a:buNone/>
                      </a:pP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Fomentar la cultura de la promoción de la donación voluntaria y altruista con pertinencia cultural con perspectiva de género, basada en investigación científica y articulando cooperación interinstitucional del todo el Sistema Nacional de Salud.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Mejorar y ampliar la infraestructura del sistema Nacional de Salud mediante la regionalización y territorialización de los servicios de sangre, fomentando la accesibilidad, calidad y seguridad de los </a:t>
                      </a:r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hemocomponentes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, priorizando zonas de marginación y de mayor índice de pobreza.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Diseñar y operar el Sistema Nacional de </a:t>
                      </a:r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Biovigilancia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para prevenir, controlar y reducir los eventos adversos asociados a la donación y transfusión de sangre con especial atención a grupos de situación de vulnerabilidad, marginación o discriminación, coadyuvando en la toma de decisiones.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Generar y operar las políticas de participación de los servicios de sangre en la evaluación externa de desempeño y las estrategias de profesionalización del Sistema Nacional de Sangre en conjunto con los Centros Estatales de la Transfusión Sanguínea.</a:t>
                      </a:r>
                    </a:p>
                    <a:p>
                      <a:pPr algn="l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 DIAGNÓSTICO EN SALUD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211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1644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E3E0583-A20B-49C5-928D-0CE4378261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6664018"/>
              </p:ext>
            </p:extLst>
          </p:nvPr>
        </p:nvGraphicFramePr>
        <p:xfrm>
          <a:off x="522158" y="833799"/>
          <a:ext cx="11147684" cy="31993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63686">
                  <a:extLst>
                    <a:ext uri="{9D8B030D-6E8A-4147-A177-3AD203B41FA5}">
                      <a16:colId xmlns:a16="http://schemas.microsoft.com/office/drawing/2014/main" val="2856120840"/>
                    </a:ext>
                  </a:extLst>
                </a:gridCol>
                <a:gridCol w="2386167">
                  <a:extLst>
                    <a:ext uri="{9D8B030D-6E8A-4147-A177-3AD203B41FA5}">
                      <a16:colId xmlns:a16="http://schemas.microsoft.com/office/drawing/2014/main" val="4054004669"/>
                    </a:ext>
                  </a:extLst>
                </a:gridCol>
                <a:gridCol w="3065172">
                  <a:extLst>
                    <a:ext uri="{9D8B030D-6E8A-4147-A177-3AD203B41FA5}">
                      <a16:colId xmlns:a16="http://schemas.microsoft.com/office/drawing/2014/main" val="820488614"/>
                    </a:ext>
                  </a:extLst>
                </a:gridCol>
                <a:gridCol w="2332659">
                  <a:extLst>
                    <a:ext uri="{9D8B030D-6E8A-4147-A177-3AD203B41FA5}">
                      <a16:colId xmlns:a16="http://schemas.microsoft.com/office/drawing/2014/main" val="3605972294"/>
                    </a:ext>
                  </a:extLst>
                </a:gridCol>
              </a:tblGrid>
              <a:tr h="77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ORDENAMIENTO GENERAL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(LEYES Y REGLAMENTOS)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INSTRUMENTOS DE POLÍTICA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(NOMS)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ACCIONES Y ESTRATEGIAS</a:t>
                      </a:r>
                      <a:r>
                        <a:rPr lang="en-US" sz="900" b="1" u="none" strike="noStrike" baseline="0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DE POLÍTICA (PAES)</a:t>
                      </a: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UNIDADES DE LA SUBSECRETARÍA DE SALUD PÚBLICA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645745"/>
                  </a:ext>
                </a:extLst>
              </a:tr>
              <a:tr h="2424665">
                <a:tc>
                  <a:txBody>
                    <a:bodyPr/>
                    <a:lstStyle/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Leyes: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Salud.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Protección Civil. DOF del 6 de junio de 2012; última Reforma en el DOF 16-02-2018.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Reglamentos:</a:t>
                      </a:r>
                    </a:p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 Reglamento Interior de la Secretaría de Salud.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NOM-017-SSA2-2012, Para la vigilancia Epidemiológica. En esta Norma se establecen los lineamientos y procedimientos de operación del Sistema Nacional de Vigilancia Epidemiológica, así como los criterios para su aplicación. DOF 9-02-2013.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NOM-034-SSA3-2013, Regulación de los servicios de salud. Atención médica prehospitalaria.</a:t>
                      </a:r>
                    </a:p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Salvaguardar la vida y el estado de salud de la población ante la ocurrencia de emergencias en salud. Gestionando, coordinando y ofreciendo servicios oportunos e integrales, que contribuyan a asegurar el derecho humano y universal a la salud; con efectividad, eficiencia y equidad.</a:t>
                      </a:r>
                    </a:p>
                    <a:p>
                      <a:pPr algn="l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l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EMERGENCIAS EN SALUD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211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3590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BE720AE-79B9-4F84-9915-E728C69AA5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1340835"/>
              </p:ext>
            </p:extLst>
          </p:nvPr>
        </p:nvGraphicFramePr>
        <p:xfrm>
          <a:off x="277876" y="581403"/>
          <a:ext cx="11636248" cy="56951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69971">
                  <a:extLst>
                    <a:ext uri="{9D8B030D-6E8A-4147-A177-3AD203B41FA5}">
                      <a16:colId xmlns:a16="http://schemas.microsoft.com/office/drawing/2014/main" val="2856120840"/>
                    </a:ext>
                  </a:extLst>
                </a:gridCol>
                <a:gridCol w="3347357">
                  <a:extLst>
                    <a:ext uri="{9D8B030D-6E8A-4147-A177-3AD203B41FA5}">
                      <a16:colId xmlns:a16="http://schemas.microsoft.com/office/drawing/2014/main" val="4054004669"/>
                    </a:ext>
                  </a:extLst>
                </a:gridCol>
                <a:gridCol w="2162365">
                  <a:extLst>
                    <a:ext uri="{9D8B030D-6E8A-4147-A177-3AD203B41FA5}">
                      <a16:colId xmlns:a16="http://schemas.microsoft.com/office/drawing/2014/main" val="820488614"/>
                    </a:ext>
                  </a:extLst>
                </a:gridCol>
                <a:gridCol w="1456555">
                  <a:extLst>
                    <a:ext uri="{9D8B030D-6E8A-4147-A177-3AD203B41FA5}">
                      <a16:colId xmlns:a16="http://schemas.microsoft.com/office/drawing/2014/main" val="3605972294"/>
                    </a:ext>
                  </a:extLst>
                </a:gridCol>
              </a:tblGrid>
              <a:tr h="615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ORDENAMIENTO GENERAL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(LEYES Y REGLAMENTOS)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INSTRUMENTOS DE POLÍTICA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(NOMS)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ACCIONES Y ESTRATEGIAS</a:t>
                      </a:r>
                      <a:r>
                        <a:rPr lang="en-US" sz="900" b="1" u="none" strike="noStrike" baseline="0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DE POLÍTICA (PAES)</a:t>
                      </a: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UNIDADES DE LA SUBSECRETARÍA DE SALUD PÚBLICA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645745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LEYES: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Salud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para la Inclusión de las Personas con Discapacidad (DOF: 30-05-2011, Reforma 12-07-2018).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de los Derechos de las Personas Adultas Mayores (DOF: 25-06-2002, Reforma DOF: 12-07-2018).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Federal de Responsabilidades de los Servidores Públicos (DOF: 31-12-1982, Reforma DOF: 18-07-2016).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Federal para el Control de Precursores Químicos, Productos Químicos Esenciales y Máquinas para Elaborar Cápsulas, Tabletas y/o Comprimidos (DOF: 26-12-1997, Reforma DOF: 18-07-2017).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Federal para Prevenir y Eliminar la Discriminación (DOF: 11-06-2003, Reforma DOF: 21-06-2018).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Acceso de las Mujeres a una Vida Libre de Violencia (DOF: 01-02-2007, Reforma 13-04-2018).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del Sistema Nacional de Información Estadística y Geográfica (DOF: 16-04-2008, Reforma 25-06-2018).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REGLAMENTOS: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Protección Social en Salud (DOF: 05- 04-2004, Reforma 17-12-2014).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Sanidad Internacional (DOF: 18-02-1985).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Control Sanitario de la Disposición de Órganos, Tejidos y Cadáveres de Seres Humanos (DOF: 20-02-1985, Reforma 26-03-2014).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Insumos para la Salud (DOF: 4-02-1998, Reforma 14-03-2014)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Publicidad (DOF: 4-05-2000, Reforma 14-02-2014).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Investigación para la Salud (DOF: 06-01-1987, Reforma 02-04-2014).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Interior de la Comisión Interinstitucional para la Formación de Recursos Humanos para la Salud (DOF: 12-12- 2006, Reforma 14-07-2017).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NOM-025-SSA2-2014, Para la prestación de servicios de salud en unidades de atención integral hospitalaria médico-psiquiátrica; publicada en el Diario Oficial de la Federación el cuatro de septiembre de 2015.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NOM-001-SSA3-2012, Educación en Salud. Para la organización y funcionamiento de residencias médicas (DOF: 04-01-2013).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NOM-004-SSA3-2012, del expediente clínico (DOF: 15-10-2012).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NOM-197-SSA1-2000, que establece los requisitos mínimos de infraestructura y equipamiento de hospitales generales y consultorios de atención médica especializada (DOF: 24-10-2001).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NOM-012-SSA3-2012, que establece los criterios para la ejecución de proyectos de investigación para la salud en seres humanos (DOF: 04-01-2013).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NOM-016-SSA3-2012, que establece las características mínimas de infraestructura y equipamiento de hospitales y consultorios de atención médica especializada (DOF: 08-01-2013).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NOM-028-SSA2-2009, Para la Prevención, Tratamiento y Control de las Adicciones (D.O.F. 21 de agosto de 2009).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NOM-030-STPS-2009, Servicios Preventivos de Seguridad y Salud en el Trabajo-Funciones y Actividades (D.O.F. 18 de septiembre de 2009).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NOM-040-SSA2-2004, en materia de información en salud (DOF: 28-09-2005).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NOM-170-SSA1-1998, práctica de la anestesiología (DOF: 14-12-1998).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 Mejorar el bienestar mental de la población, a través de servicios de salud mental oportunos, continuos y de calidad basados en la Atención Primaria a la Salud Integral (APS-I), con efectividad, eficiencia y equidad, para reducir la morbilidad, mortalidad y la discapacidad atribuida a los trastornos mentales y las adicciones.</a:t>
                      </a:r>
                    </a:p>
                    <a:p>
                      <a:pPr algn="l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1.1 Consolidar la rectoría en salud mental y adicciones en el modelo de atención primaria de salud integral (APS-I) con un enfoque comunitario, intercultural, derechos humanos, perspectiva de género y sensible al ciclo de vida.</a:t>
                      </a:r>
                    </a:p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1.2 Ampliar los servicios de salud mental y adicciones en el Sistema Nacional de Salud.</a:t>
                      </a:r>
                    </a:p>
                    <a:p>
                      <a:pPr algn="l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1.3 Garantizar el acceso de la población a servicios integrales de atención en salud mental y adicciones.</a:t>
                      </a:r>
                    </a:p>
                    <a:p>
                      <a:pPr algn="l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l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COMISIÓN NACIONAL DE SALUD MENTAL Y ADICCIONES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211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9687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65C15E1-3163-440E-AE7F-3FE55B4E10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662206"/>
              </p:ext>
            </p:extLst>
          </p:nvPr>
        </p:nvGraphicFramePr>
        <p:xfrm>
          <a:off x="146957" y="416549"/>
          <a:ext cx="11766877" cy="87127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87212">
                  <a:extLst>
                    <a:ext uri="{9D8B030D-6E8A-4147-A177-3AD203B41FA5}">
                      <a16:colId xmlns:a16="http://schemas.microsoft.com/office/drawing/2014/main" val="2856120840"/>
                    </a:ext>
                  </a:extLst>
                </a:gridCol>
                <a:gridCol w="3496443">
                  <a:extLst>
                    <a:ext uri="{9D8B030D-6E8A-4147-A177-3AD203B41FA5}">
                      <a16:colId xmlns:a16="http://schemas.microsoft.com/office/drawing/2014/main" val="4054004669"/>
                    </a:ext>
                  </a:extLst>
                </a:gridCol>
                <a:gridCol w="2610315">
                  <a:extLst>
                    <a:ext uri="{9D8B030D-6E8A-4147-A177-3AD203B41FA5}">
                      <a16:colId xmlns:a16="http://schemas.microsoft.com/office/drawing/2014/main" val="820488614"/>
                    </a:ext>
                  </a:extLst>
                </a:gridCol>
                <a:gridCol w="1472907">
                  <a:extLst>
                    <a:ext uri="{9D8B030D-6E8A-4147-A177-3AD203B41FA5}">
                      <a16:colId xmlns:a16="http://schemas.microsoft.com/office/drawing/2014/main" val="3605972294"/>
                    </a:ext>
                  </a:extLst>
                </a:gridCol>
              </a:tblGrid>
              <a:tr h="615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ORDENAMIENTO GENERAL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(LEYES Y REGLAMENTOS)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INSTRUMENTOS DE POLÍTICA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(NOMS)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ACCIONES Y ESTRATEGIAS</a:t>
                      </a:r>
                      <a:r>
                        <a:rPr lang="en-US" sz="900" b="1" u="none" strike="noStrike" baseline="0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DE POLÍTICA (PAES)</a:t>
                      </a: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UNIDADES DE LA SUBSECRETARÍA DE SALUD PÚBLICA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645745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228600" indent="-228600" algn="ctr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LEYES: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Salud. DOF 04-06-2014. Última reforma publicada DOF 13-08-19. 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la Igualdad entre Mujeres y Hombres, DOF 06-03-2012. Última reforma publicada, DOF 14-06-2018. 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Federal para Prevenir y Eliminar la Discriminación. Última reforma publicada 21-06-18. 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Acceso de las Mujeres a una Vida Libre de Violencia. Última reforma publicada DOF 13-04-2018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REGLAMENTOS: 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Interior de la Secretaría de Salud. Última reforma publicada DOF 07-02-2018.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Protección Social en Salud. Última reforma publicada DOF 29-06-2018.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Prestación de Servicios de Atención Médica. Última reforma publicada DOF 17-07-2018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Control Sanitario de Actividades, Establecimientos, Productos y Servicios. DOF 18-01-1988.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Investigación para la Salud. DOF 02-04-2014.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Interno del Consejo Nacional de Vacunación.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Interno del Consejo Nacional para la Prevención y Tratamiento de Cáncer en la Infancia y Adolescencia. DOF 26-12-2006. 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Interior de la Comisión Interinstitucional del Cuadro Básico de Insumos del Sector Salud, publicado el 22-06-2011. Reformas: DOF 16-01-2014, 14-07-2017.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Insumos para la Salud, publicado el 04-02-1998. Reformas: DOF 19-09-2003, 02-01-2008, 14-03-2014.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NOM-041-SSA2-2011, Para la prevención, detección, diagnóstico, tratamiento, control y vigilancia epidemiológica del cáncer de mama; 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publicada en el DOF 09-06-2011.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Oficial Mexicana NOM-031-SSA3-2012, Asistencia social. Prestación de servicios de asistencia social a adultos y adultos mayores en situación de riesgo y vulnerabilidad.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NOM-014-SSA2-2007, Para la prevención, detección, diagnóstico, tratamiento, control y vigilancia epidemiológica del cáncer </a:t>
                      </a:r>
                      <a:r>
                        <a:rPr lang="es-ES" sz="9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cérvico</a:t>
                      </a: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uterino; DOF 31-05-2007.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NOM-037-SSA2-2012, Para la prevención, tratamiento y control de las </a:t>
                      </a:r>
                      <a:r>
                        <a:rPr lang="es-ES" sz="9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dislipidemias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NOM-017-SSA2-2012, Para la vigilancia epidemiológica; DOF 19-02-2013.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NOM-004-SSA3-2012, Del expediente clínico; DOF 15-10-1012.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NOM-007-SSA3-2011, Para la organización y funcionamiento de los laboratorios clínicos; publicada en el DOF 27-03- 2012.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NOM-005-SSA3-2010, Sobre requisitos mínimos de infraestructura y equipamiento de establecimientos para la atención de pacientes ambulatorios; publicada en el DOF 16-08-2010.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NOM-008-SSA3-2017, Para el tratamiento integral del sobrepeso y la obesidad.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NOM-016-SSA3-2012, Sobre requisitos mínimos de infraestructura y equipamiento de hospitales generales y consultorios de atención Médica especializada; publicada en el DOF 08-01-2013. 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NOM-035-SSA3-2012, En materia de información en salud; publicada en el DOF 30-11-2012.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Oficial Mexicana NOM-010-SSA-2010, Para la prevención y control de la infección por Virus de la Inmunodeficiencia Humana; publicada en el DOF 10-11-2010. 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NOM-028-SSA2- 2009, Para la prevención, tratamiento y control de las adicciones; publicada en el DOF el 21-08-2009. 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NOM-039-SSA2-2014, Para la prevención y control de las infecciones de transmisión sexual; publicada en el DOF el 01-06-2017. 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NOM-024-SSA3-2012, Sistemas de Información de Registro Electrónico para la Salud. Intercambio de Información en Salud.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NOM-015-SSA3-2012, Para la atención integral a personas con discapacidad.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NOM-030-SSA2-2009, Para la prevención, detección, diagnóstico, tratamiento y control de la hipertensión arterial sistémica.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NOM-015-SSA2-2010, Para la prevención, tratamiento y control de la diabetes mellitus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1Norma Oficial Mexicana NOM-043-SSA2-2012, Servicios básicos de salud. Promoción y educación para la salud en materia alimentaria. Criterios para brindar orientación.</a:t>
                      </a:r>
                    </a:p>
                    <a:p>
                      <a:pPr marL="0" indent="0" algn="ctr" fontAlgn="ctr">
                        <a:buNone/>
                      </a:pP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None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CÁNCER: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Fortalecer las acciones de prevención primaria en la población.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Incrementar la detección temprana de casos de cáncer a nivel nacional.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Impulsar el acceso al tratamiento oportuno y adecuado de la población con casos confirmados de cáncer, atendiendo  las necesidades específicas de los distintos grupos poblacionales. 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Fortalecer la infraestructura, equipo, insumos y capacidades técnicas del personal, necesarios para la prevención, detección, y atención de personas que viven con cáncer.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Establecer mecanismos de evaluación sistemática e integral de los procesos, para la mejora continua del programa.</a:t>
                      </a:r>
                    </a:p>
                    <a:p>
                      <a:pPr algn="ctr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ENFERMEDADES CARDIOMETABÓLICAS:</a:t>
                      </a:r>
                    </a:p>
                    <a:p>
                      <a:pPr algn="ctr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1.Asegurar las acciones de prevención, detección, diagnóstico y tratamiento de las enfermedades </a:t>
                      </a:r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cardiometabólicas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de mayor prevalencia en la población mexicana (obesidad, diabetes, hipertensión, y dislipidemia), con la finalidad de coadyuvar en la disminución de la morbilidad, las complicaciones, y la mortalidad a causa de estas enfermedades en la población de 20 años y más atendida en el primer nivel de atención.</a:t>
                      </a:r>
                    </a:p>
                    <a:p>
                      <a:pPr algn="ctr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1.1 Implementar en el primer nivel de atención y redes integradas de salud, un modelo de APS, para mejorar los procesos de continuidad asistencial de las ECM.</a:t>
                      </a:r>
                    </a:p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1.2 Incorporar </a:t>
                      </a:r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sistemás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de información unificados que permitan el seguimiento y evaluación de las estrategias en materia de ECM.</a:t>
                      </a:r>
                    </a:p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1.3 Incrementar las competencias profesionales en materia de ECM en el personal de salud del primer nivel de atención.</a:t>
                      </a:r>
                    </a:p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1.4 Garantizar en el Sistema Nacional de Salud, mecanismos de rectoría en materia de ECM.</a:t>
                      </a:r>
                    </a:p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1.5 Incorporar mecanismos en las redes integrales de salud, para la identificación y referencia oportuna de las principales complicaciones derivadas de las ECM, con énfasis en Infarto Agudo del Miocardio (IAM) y la Insuficiencia Renal Crónica Terminal (IRCT), en mujeres y hombres de 20 años y más.</a:t>
                      </a:r>
                    </a:p>
                    <a:p>
                      <a:pPr algn="ctr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ENFERMEDADES CRÓNICAS NO TRANSMISIBLES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211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19534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42C41BC-5488-46FD-A6B2-698ECDE56F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079718"/>
              </p:ext>
            </p:extLst>
          </p:nvPr>
        </p:nvGraphicFramePr>
        <p:xfrm>
          <a:off x="163286" y="416549"/>
          <a:ext cx="11750548" cy="103586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81401">
                  <a:extLst>
                    <a:ext uri="{9D8B030D-6E8A-4147-A177-3AD203B41FA5}">
                      <a16:colId xmlns:a16="http://schemas.microsoft.com/office/drawing/2014/main" val="2856120840"/>
                    </a:ext>
                  </a:extLst>
                </a:gridCol>
                <a:gridCol w="3882979">
                  <a:extLst>
                    <a:ext uri="{9D8B030D-6E8A-4147-A177-3AD203B41FA5}">
                      <a16:colId xmlns:a16="http://schemas.microsoft.com/office/drawing/2014/main" val="4054004669"/>
                    </a:ext>
                  </a:extLst>
                </a:gridCol>
                <a:gridCol w="2307252">
                  <a:extLst>
                    <a:ext uri="{9D8B030D-6E8A-4147-A177-3AD203B41FA5}">
                      <a16:colId xmlns:a16="http://schemas.microsoft.com/office/drawing/2014/main" val="820488614"/>
                    </a:ext>
                  </a:extLst>
                </a:gridCol>
                <a:gridCol w="1378916">
                  <a:extLst>
                    <a:ext uri="{9D8B030D-6E8A-4147-A177-3AD203B41FA5}">
                      <a16:colId xmlns:a16="http://schemas.microsoft.com/office/drawing/2014/main" val="3605972294"/>
                    </a:ext>
                  </a:extLst>
                </a:gridCol>
              </a:tblGrid>
              <a:tr h="615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ORDENAMIENTO GENERAL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(LEYES Y REGLAMENTOS)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INSTRUMENTOS DE POLÍTICA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(NOMS)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ACCIONES Y ESTRATEGIAS</a:t>
                      </a:r>
                      <a:r>
                        <a:rPr lang="en-US" sz="900" b="1" u="none" strike="noStrike" baseline="0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DE POLÍTICA (PAES)</a:t>
                      </a: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UNIDADES DE LA SUBSECRETARÍA DE SALUD PÚBLICA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645745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de los Derechos de las Personas mayores, publicada en el DOF 25-06-2002 la cual fue reformada el 12-07-2018.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de Asistencia Social, publicada en el DOF 02-09-2014, última reforma publicada el 24-04-2018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del Seguro Social, publicada en el DOF 21-12-1995, última reforma publicada el 02-07-2019.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del Instituto de Seguridad y Servicios Sociales de los Trabajadores al Servicio del Estado, publicada en el DOF 31-03-2007, última reforma 04-06-2019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del Instituto de Seguridad Social para las Fuerzas Armadas Mexicanas, publicada en el DOF 09-07-203, última reforma 07-05-2019</a:t>
                      </a:r>
                    </a:p>
                    <a:p>
                      <a:pPr marL="0" indent="0" algn="l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NOM-011-SSA3-2014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. Criterios  para la atención de enfermos en situación terminal a través cuidados 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paliativos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NOM-009-SSA2-2013 Para la promoción de la salud escolar.: establece las actividades, criterios y estrategias de operación del personal de salud para realizar acciones de educación, prevención atención a la salud y rehabilitación. Ref. DOF Última reforma 09-12-2013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. 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NOM-013-SSA2-2015 Para la Prevención y Control de las Enfermedades Bucales: establece los principios de la prevención de la salud bucal a través de la operación de las acciones para fomento de la salud, la protección específica, el tratamiento, la rehabilitación y el control de las enfermedades bucales de mayor prevalencia en nuestro país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. Ref. DOF 23-11-2016.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NOM-127-SSA1-1994 Salud Ambiental. Agua para uso y consumo humano: define los límites permisibles de calidad y tratamientos a que debe someterse el agua para su potabilización, con el propósito de evitar que se presente fluorosis dental como un problema de salud pública. Ref. DOF 20-06-2000.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NOM–087–ECOL–SSA1– 2002 Protección ambiental - Salud ambiental - Residuos peligrosos biológico-infecciosos - Clasificación y especificaciones de manejo. Ref. DOF 17-02-2003.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NOM-040-SSA1-1993 Productos y Servicios. Sal </a:t>
                      </a:r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yodatada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y sal </a:t>
                      </a:r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yodatada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fluorurada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. Especificaciones sanitarias: establece los rangos de adición de fluoruro en la sal de consumo humano y determina las zonas donde debe distribuirse. Ref. DOF Última reforma 26-12-2012. 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NOM-036–SSA2-2012 Para la prevención y control de enfermedades. Aplicación de vacunas, toxoides, sueros, antitoxina, e inmunoglobulinas en el humano: establece la aplicación y frecuencia de estas medidas de protección específica para el odontólogo. Ref. DOF 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28-09-2012.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MX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NOM-048-SSA2-2017, Para la prevención, detección, diagnóstico, tratamiento, vigilancia epidemiológica y promoción de la salud sobre el crecimiento prostático benigno (hiperplasia de la próstata) y cáncer de próstata (tumor maligno de la próstata).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ENFERMEDADES RESPIRATORIAS CRÓNICAS:</a:t>
                      </a:r>
                    </a:p>
                    <a:p>
                      <a:pPr marL="0" indent="0" algn="l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Operar la coordinación a través del Comité Nacional para la Vigilancia Epidemiológica/CENAPRECE.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Incrementar la infraestructura para la atención de enfermedades respiratorias crónicas en unidades de Primer Nivel de Atención.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Actualizar e implementar el marco normativo para la atención del asma y la Enfermedad Pulmonar Obstructiva Crónica (EPOC) en el Primer Nivel de Atención con énfasis en población en riesgo.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Fortalecer las competencias técnicas del personal de salud para la prevención y control de las enfermedades respiratorias crónicas en el Primer Nivel de Atención.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Conocer el grado de satisfacción de las personas afectadas por las enfermedades respiratorias por el servicio otorgado en el Primer Nivel de Atención.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ENVEJECIMIENTO: </a:t>
                      </a:r>
                    </a:p>
                    <a:p>
                      <a:pPr marL="0" indent="0" algn="l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Mejorar el acceso y la calidad en la atención a las personas mayores en el Sistema de Salud. 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Disminuir la discriminación y el maltrato contra las personas mayores.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Mejorar el bienestar a través de un sistema de cuidados de largo plazo para las personas mayores con dependencia funcional.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SALUD BUCAL:</a:t>
                      </a:r>
                    </a:p>
                    <a:p>
                      <a:pPr marL="0" indent="0" algn="l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Establecer un modelo de salud integral de promoción, prevención y atención estomatológica, a través del trabajo intersectorial para todos los grupos, priorizando aquellos en situación de vulnerabilidad.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Fortalecer acciones de promoción, prevención y protección específica para mantener la salud bucal en la población.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Ampliar la cobertura de atención estomatológica en los servicios de salud.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Actualizar, colaborar y difundir el marco normativo para regular la práctica odontológica.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Fortalecer la capacitación técnica y gerencial del personal de salud bucal para elevar la calidad de la atención estomatológica.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Mejorar el desempeño y productividad de los Servicios de Salud Estomatológicos.</a:t>
                      </a:r>
                    </a:p>
                    <a:p>
                      <a:pPr marL="0" indent="0" algn="l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ENFERMEDADES CRÓNICAS NO TRANSMISIBLES</a:t>
                      </a:r>
                    </a:p>
                    <a:p>
                      <a:pPr algn="ctr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211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5165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5720</Words>
  <Application>Microsoft Office PowerPoint</Application>
  <PresentationFormat>Panorámica</PresentationFormat>
  <Paragraphs>489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Montserrat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Ulises Rangel</dc:creator>
  <cp:lastModifiedBy>SPPS-DO</cp:lastModifiedBy>
  <cp:revision>17</cp:revision>
  <dcterms:created xsi:type="dcterms:W3CDTF">2020-07-20T23:32:28Z</dcterms:created>
  <dcterms:modified xsi:type="dcterms:W3CDTF">2020-07-21T18:40:51Z</dcterms:modified>
</cp:coreProperties>
</file>