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</p:sldMasterIdLst>
  <p:notesMasterIdLst>
    <p:notesMasterId r:id="rId4"/>
  </p:notesMasterIdLst>
  <p:sldIdLst>
    <p:sldId id="256" r:id="rId2"/>
    <p:sldId id="257" r:id="rId3"/>
  </p:sldIdLst>
  <p:sldSz cx="12192000" cy="6858000"/>
  <p:notesSz cx="6858000" cy="9144000"/>
  <p:embeddedFontLst>
    <p:embeddedFont>
      <p:font typeface="Montserrat Medium" panose="00000600000000000000" pitchFamily="2" charset="0"/>
      <p:regular r:id="rId5"/>
      <p:bold r:id="rId6"/>
      <p:italic r:id="rId7"/>
      <p:boldItalic r:id="rId8"/>
    </p:embeddedFont>
    <p:embeddedFont>
      <p:font typeface="Roboto" panose="020B0604020202020204" charset="0"/>
      <p:regular r:id="rId9"/>
      <p:bold r:id="rId10"/>
      <p:italic r:id="rId11"/>
      <p:boldItalic r:id="rId12"/>
    </p:embeddedFont>
    <p:embeddedFont>
      <p:font typeface="Calibri" panose="020F0502020204030204" pitchFamily="34" charset="0"/>
      <p:regular r:id="rId13"/>
      <p:bold r:id="rId14"/>
      <p:italic r:id="rId15"/>
      <p:boldItalic r:id="rId16"/>
    </p:embeddedFont>
    <p:embeddedFont>
      <p:font typeface="Montserrat" panose="00000500000000000000" pitchFamily="2" charset="0"/>
      <p:regular r:id="rId17"/>
      <p:bold r:id="rId18"/>
      <p:italic r:id="rId19"/>
      <p:boldItalic r:id="rId20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http://customooxmlschemas.google.com/">
      <go:slidesCustomData xmlns:go="http://customooxmlschemas.google.com/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21" roundtripDataSignature="AMtx7mgm/uinUzHLv/JX56SZvtUQNdn4QQ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6" d="100"/>
          <a:sy n="106" d="100"/>
        </p:scale>
        <p:origin x="672" y="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4.fntdata"/><Relationship Id="rId13" Type="http://schemas.openxmlformats.org/officeDocument/2006/relationships/font" Target="fonts/font9.fntdata"/><Relationship Id="rId18" Type="http://schemas.openxmlformats.org/officeDocument/2006/relationships/font" Target="fonts/font14.fntdata"/><Relationship Id="rId3" Type="http://schemas.openxmlformats.org/officeDocument/2006/relationships/slide" Target="slides/slide2.xml"/><Relationship Id="rId21" Type="http://customschemas.google.com/relationships/presentationmetadata" Target="metadata"/><Relationship Id="rId7" Type="http://schemas.openxmlformats.org/officeDocument/2006/relationships/font" Target="fonts/font3.fntdata"/><Relationship Id="rId12" Type="http://schemas.openxmlformats.org/officeDocument/2006/relationships/font" Target="fonts/font8.fntdata"/><Relationship Id="rId17" Type="http://schemas.openxmlformats.org/officeDocument/2006/relationships/font" Target="fonts/font13.fntdata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font" Target="fonts/font12.fntdata"/><Relationship Id="rId20" Type="http://schemas.openxmlformats.org/officeDocument/2006/relationships/font" Target="fonts/font16.fntdata"/><Relationship Id="rId1" Type="http://schemas.openxmlformats.org/officeDocument/2006/relationships/slideMaster" Target="slideMasters/slideMaster1.xml"/><Relationship Id="rId6" Type="http://schemas.openxmlformats.org/officeDocument/2006/relationships/font" Target="fonts/font2.fntdata"/><Relationship Id="rId11" Type="http://schemas.openxmlformats.org/officeDocument/2006/relationships/font" Target="fonts/font7.fntdata"/><Relationship Id="rId24" Type="http://schemas.openxmlformats.org/officeDocument/2006/relationships/theme" Target="theme/theme1.xml"/><Relationship Id="rId5" Type="http://schemas.openxmlformats.org/officeDocument/2006/relationships/font" Target="fonts/font1.fntdata"/><Relationship Id="rId15" Type="http://schemas.openxmlformats.org/officeDocument/2006/relationships/font" Target="fonts/font11.fntdata"/><Relationship Id="rId23" Type="http://schemas.openxmlformats.org/officeDocument/2006/relationships/viewProps" Target="viewProps.xml"/><Relationship Id="rId10" Type="http://schemas.openxmlformats.org/officeDocument/2006/relationships/font" Target="fonts/font6.fntdata"/><Relationship Id="rId19" Type="http://schemas.openxmlformats.org/officeDocument/2006/relationships/font" Target="fonts/font15.fntdata"/><Relationship Id="rId4" Type="http://schemas.openxmlformats.org/officeDocument/2006/relationships/notesMaster" Target="notesMasters/notesMaster1.xml"/><Relationship Id="rId9" Type="http://schemas.openxmlformats.org/officeDocument/2006/relationships/font" Target="fonts/font5.fntdata"/><Relationship Id="rId14" Type="http://schemas.openxmlformats.org/officeDocument/2006/relationships/font" Target="fonts/font10.fntdata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Google Shape;27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28" name="Google Shape;28;p1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73" name="Google Shape;73;p2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Comparación" type="tx">
  <p:cSld name="TITLE_AND_BODY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Google Shape;13;p4"/>
          <p:cNvSpPr txBox="1">
            <a:spLocks noGrp="1"/>
          </p:cNvSpPr>
          <p:nvPr>
            <p:ph type="title"/>
          </p:nvPr>
        </p:nvSpPr>
        <p:spPr>
          <a:xfrm>
            <a:off x="449825" y="579499"/>
            <a:ext cx="8398342" cy="9157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A42145"/>
              </a:buClr>
              <a:buSzPts val="3200"/>
              <a:buFont typeface="Montserrat Medium"/>
              <a:buNone/>
              <a:defRPr sz="3200">
                <a:solidFill>
                  <a:srgbClr val="A42145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14" name="Google Shape;14;p4"/>
          <p:cNvSpPr txBox="1">
            <a:spLocks noGrp="1"/>
          </p:cNvSpPr>
          <p:nvPr>
            <p:ph type="body" idx="1"/>
          </p:nvPr>
        </p:nvSpPr>
        <p:spPr>
          <a:xfrm>
            <a:off x="2057401" y="1765487"/>
            <a:ext cx="7232921" cy="46200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404040"/>
              </a:buClr>
              <a:buSzPts val="2400"/>
              <a:buFont typeface="Montserrat Medium"/>
              <a:buNone/>
              <a:defRPr sz="2400" b="0">
                <a:solidFill>
                  <a:srgbClr val="40404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1pPr>
            <a:lvl2pPr marL="914400" lvl="1" indent="-3810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404040"/>
              </a:buClr>
              <a:buSzPts val="2400"/>
              <a:buFont typeface="Montserrat Medium"/>
              <a:buChar char="•"/>
              <a:defRPr sz="2400" b="0">
                <a:solidFill>
                  <a:srgbClr val="40404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2pPr>
            <a:lvl3pPr marL="1371600" lvl="2" indent="-3810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404040"/>
              </a:buClr>
              <a:buSzPts val="2400"/>
              <a:buFont typeface="Montserrat Medium"/>
              <a:buChar char="•"/>
              <a:defRPr sz="2400" b="0">
                <a:solidFill>
                  <a:srgbClr val="40404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3pPr>
            <a:lvl4pPr marL="1828800" lvl="3" indent="-3810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404040"/>
              </a:buClr>
              <a:buSzPts val="2400"/>
              <a:buFont typeface="Montserrat Medium"/>
              <a:buChar char="•"/>
              <a:defRPr sz="2400" b="0">
                <a:solidFill>
                  <a:srgbClr val="40404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4pPr>
            <a:lvl5pPr marL="2286000" lvl="4" indent="-3810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404040"/>
              </a:buClr>
              <a:buSzPts val="2400"/>
              <a:buFont typeface="Montserrat Medium"/>
              <a:buChar char="•"/>
              <a:defRPr sz="2400" b="0">
                <a:solidFill>
                  <a:srgbClr val="40404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5pPr>
            <a:lvl6pPr marL="2743200" lvl="5" indent="-3429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A42145"/>
              </a:buClr>
              <a:buSzPts val="1800"/>
              <a:buChar char="•"/>
              <a:defRPr/>
            </a:lvl6pPr>
            <a:lvl7pPr marL="3200400" lvl="6" indent="-3429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A42145"/>
              </a:buClr>
              <a:buSzPts val="1800"/>
              <a:buChar char="•"/>
              <a:defRPr/>
            </a:lvl7pPr>
            <a:lvl8pPr marL="3657600" lvl="7" indent="-3429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A42145"/>
              </a:buClr>
              <a:buSzPts val="1800"/>
              <a:buChar char="•"/>
              <a:defRPr/>
            </a:lvl8pPr>
            <a:lvl9pPr marL="4114800" lvl="8" indent="-3429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A42145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pic>
        <p:nvPicPr>
          <p:cNvPr id="15" name="Google Shape;15;p4" descr="Imagen 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6629400"/>
            <a:ext cx="12192000" cy="228600"/>
          </a:xfrm>
          <a:prstGeom prst="rect">
            <a:avLst/>
          </a:prstGeom>
          <a:noFill/>
          <a:ln>
            <a:noFill/>
          </a:ln>
        </p:spPr>
      </p:pic>
      <p:sp>
        <p:nvSpPr>
          <p:cNvPr id="16" name="Google Shape;16;p4"/>
          <p:cNvSpPr/>
          <p:nvPr/>
        </p:nvSpPr>
        <p:spPr>
          <a:xfrm>
            <a:off x="-1" y="579499"/>
            <a:ext cx="257697" cy="915746"/>
          </a:xfrm>
          <a:prstGeom prst="rect">
            <a:avLst/>
          </a:prstGeom>
          <a:solidFill>
            <a:srgbClr val="A42145"/>
          </a:solidFill>
          <a:ln>
            <a:noFill/>
          </a:ln>
        </p:spPr>
        <p:txBody>
          <a:bodyPr spcFirstLastPara="1" wrap="square" lIns="45700" tIns="45700" rIns="45700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Helvetica Neue"/>
              <a:buNone/>
            </a:pPr>
            <a:endParaRPr sz="18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7" name="Google Shape;17;p4" descr="Imagen 12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9290322" y="617780"/>
            <a:ext cx="2354880" cy="633601"/>
          </a:xfrm>
          <a:prstGeom prst="rect">
            <a:avLst/>
          </a:prstGeom>
          <a:noFill/>
          <a:ln>
            <a:noFill/>
          </a:ln>
        </p:spPr>
      </p:pic>
      <p:sp>
        <p:nvSpPr>
          <p:cNvPr id="18" name="Google Shape;18;p4"/>
          <p:cNvSpPr txBox="1">
            <a:spLocks noGrp="1"/>
          </p:cNvSpPr>
          <p:nvPr>
            <p:ph type="sldNum" idx="1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ctr" anchorCtr="0">
            <a:sp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>
                <a:solidFill>
                  <a:srgbClr val="888888"/>
                </a:solidFill>
              </a:defRPr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>
                <a:solidFill>
                  <a:srgbClr val="888888"/>
                </a:solidFill>
              </a:defRPr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>
                <a:solidFill>
                  <a:srgbClr val="888888"/>
                </a:solidFill>
              </a:defRPr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>
                <a:solidFill>
                  <a:srgbClr val="888888"/>
                </a:solidFill>
              </a:defRPr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>
                <a:solidFill>
                  <a:srgbClr val="888888"/>
                </a:solidFill>
              </a:defRPr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>
                <a:solidFill>
                  <a:srgbClr val="888888"/>
                </a:solidFill>
              </a:defRPr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>
                <a:solidFill>
                  <a:srgbClr val="888888"/>
                </a:solidFill>
              </a:defRPr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>
                <a:solidFill>
                  <a:srgbClr val="888888"/>
                </a:solidFill>
              </a:defRPr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>
                <a:solidFill>
                  <a:srgbClr val="888888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MX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Dos objetos">
  <p:cSld name="Dos objetos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5"/>
          <p:cNvSpPr txBox="1">
            <a:spLocks noGrp="1"/>
          </p:cNvSpPr>
          <p:nvPr>
            <p:ph type="body" idx="1"/>
          </p:nvPr>
        </p:nvSpPr>
        <p:spPr>
          <a:xfrm>
            <a:off x="464696" y="1805796"/>
            <a:ext cx="4019756" cy="27604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404040"/>
              </a:buClr>
              <a:buSzPts val="2000"/>
              <a:buFont typeface="Montserrat"/>
              <a:buNone/>
              <a:defRPr sz="2000" b="0">
                <a:solidFill>
                  <a:srgbClr val="404040"/>
                </a:solidFill>
              </a:defRPr>
            </a:lvl1pPr>
            <a:lvl2pPr marL="914400" lvl="1" indent="-355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404040"/>
              </a:buClr>
              <a:buSzPts val="2000"/>
              <a:buFont typeface="Montserrat"/>
              <a:buChar char="•"/>
              <a:defRPr sz="2000" b="0">
                <a:solidFill>
                  <a:srgbClr val="404040"/>
                </a:solidFill>
              </a:defRPr>
            </a:lvl2pPr>
            <a:lvl3pPr marL="1371600" lvl="2" indent="-355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404040"/>
              </a:buClr>
              <a:buSzPts val="2000"/>
              <a:buFont typeface="Montserrat"/>
              <a:buChar char="•"/>
              <a:defRPr sz="2000" b="0">
                <a:solidFill>
                  <a:srgbClr val="404040"/>
                </a:solidFill>
              </a:defRPr>
            </a:lvl3pPr>
            <a:lvl4pPr marL="1828800" lvl="3" indent="-355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404040"/>
              </a:buClr>
              <a:buSzPts val="2000"/>
              <a:buFont typeface="Montserrat"/>
              <a:buChar char="•"/>
              <a:defRPr sz="2000" b="0">
                <a:solidFill>
                  <a:srgbClr val="404040"/>
                </a:solidFill>
              </a:defRPr>
            </a:lvl4pPr>
            <a:lvl5pPr marL="2286000" lvl="4" indent="-355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404040"/>
              </a:buClr>
              <a:buSzPts val="2000"/>
              <a:buFont typeface="Montserrat"/>
              <a:buChar char="•"/>
              <a:defRPr sz="2000" b="0">
                <a:solidFill>
                  <a:srgbClr val="404040"/>
                </a:solidFill>
              </a:defRPr>
            </a:lvl5pPr>
            <a:lvl6pPr marL="2743200" lvl="5" indent="-3429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A42145"/>
              </a:buClr>
              <a:buSzPts val="1800"/>
              <a:buChar char="•"/>
              <a:defRPr/>
            </a:lvl6pPr>
            <a:lvl7pPr marL="3200400" lvl="6" indent="-3429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A42145"/>
              </a:buClr>
              <a:buSzPts val="1800"/>
              <a:buChar char="•"/>
              <a:defRPr/>
            </a:lvl7pPr>
            <a:lvl8pPr marL="3657600" lvl="7" indent="-3429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A42145"/>
              </a:buClr>
              <a:buSzPts val="1800"/>
              <a:buChar char="•"/>
              <a:defRPr/>
            </a:lvl8pPr>
            <a:lvl9pPr marL="4114800" lvl="8" indent="-3429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A42145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1" name="Google Shape;21;p5"/>
          <p:cNvSpPr/>
          <p:nvPr/>
        </p:nvSpPr>
        <p:spPr>
          <a:xfrm>
            <a:off x="-1" y="579499"/>
            <a:ext cx="257697" cy="915746"/>
          </a:xfrm>
          <a:prstGeom prst="rect">
            <a:avLst/>
          </a:prstGeom>
          <a:solidFill>
            <a:srgbClr val="A42145"/>
          </a:solidFill>
          <a:ln>
            <a:noFill/>
          </a:ln>
        </p:spPr>
        <p:txBody>
          <a:bodyPr spcFirstLastPara="1" wrap="square" lIns="45700" tIns="45700" rIns="45700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Helvetica Neue"/>
              <a:buNone/>
            </a:pPr>
            <a:endParaRPr sz="18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2"/>
          </p:nvPr>
        </p:nvSpPr>
        <p:spPr>
          <a:xfrm>
            <a:off x="464695" y="579499"/>
            <a:ext cx="4019758" cy="9157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t" anchorCtr="0">
            <a:normAutofit/>
          </a:bodyPr>
          <a:lstStyle>
            <a:lvl1pPr marL="457200" lvl="0" indent="-2286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A42145"/>
              </a:buClr>
              <a:buSzPts val="1800"/>
              <a:buNone/>
              <a:defRPr/>
            </a:lvl1pPr>
            <a:lvl2pPr marL="914400" lvl="1" indent="-3429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A42145"/>
              </a:buClr>
              <a:buSzPts val="1800"/>
              <a:buChar char="•"/>
              <a:defRPr/>
            </a:lvl2pPr>
            <a:lvl3pPr marL="1371600" lvl="2" indent="-3429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A42145"/>
              </a:buClr>
              <a:buSzPts val="1800"/>
              <a:buChar char="•"/>
              <a:defRPr/>
            </a:lvl3pPr>
            <a:lvl4pPr marL="1828800" lvl="3" indent="-3429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A42145"/>
              </a:buClr>
              <a:buSzPts val="1800"/>
              <a:buChar char="•"/>
              <a:defRPr/>
            </a:lvl4pPr>
            <a:lvl5pPr marL="2286000" lvl="4" indent="-3429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A42145"/>
              </a:buClr>
              <a:buSzPts val="1800"/>
              <a:buChar char="•"/>
              <a:defRPr/>
            </a:lvl5pPr>
            <a:lvl6pPr marL="2743200" lvl="5" indent="-3429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A42145"/>
              </a:buClr>
              <a:buSzPts val="1800"/>
              <a:buChar char="•"/>
              <a:defRPr/>
            </a:lvl6pPr>
            <a:lvl7pPr marL="3200400" lvl="6" indent="-3429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A42145"/>
              </a:buClr>
              <a:buSzPts val="1800"/>
              <a:buChar char="•"/>
              <a:defRPr/>
            </a:lvl7pPr>
            <a:lvl8pPr marL="3657600" lvl="7" indent="-3429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A42145"/>
              </a:buClr>
              <a:buSzPts val="1800"/>
              <a:buChar char="•"/>
              <a:defRPr/>
            </a:lvl8pPr>
            <a:lvl9pPr marL="4114800" lvl="8" indent="-3429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A42145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pic>
        <p:nvPicPr>
          <p:cNvPr id="23" name="Google Shape;23;p5" descr="Imagen 1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6629400"/>
            <a:ext cx="12192000" cy="228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4" name="Google Shape;24;p5" descr="Imagen 8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9290322" y="617780"/>
            <a:ext cx="2354880" cy="633601"/>
          </a:xfrm>
          <a:prstGeom prst="rect">
            <a:avLst/>
          </a:prstGeom>
          <a:noFill/>
          <a:ln>
            <a:noFill/>
          </a:ln>
        </p:spPr>
      </p:pic>
      <p:sp>
        <p:nvSpPr>
          <p:cNvPr id="25" name="Google Shape;25;p5"/>
          <p:cNvSpPr txBox="1">
            <a:spLocks noGrp="1"/>
          </p:cNvSpPr>
          <p:nvPr>
            <p:ph type="sldNum" idx="1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ctr" anchorCtr="0">
            <a:sp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>
                <a:solidFill>
                  <a:srgbClr val="888888"/>
                </a:solidFill>
              </a:defRPr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>
                <a:solidFill>
                  <a:srgbClr val="888888"/>
                </a:solidFill>
              </a:defRPr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>
                <a:solidFill>
                  <a:srgbClr val="888888"/>
                </a:solidFill>
              </a:defRPr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>
                <a:solidFill>
                  <a:srgbClr val="888888"/>
                </a:solidFill>
              </a:defRPr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>
                <a:solidFill>
                  <a:srgbClr val="888888"/>
                </a:solidFill>
              </a:defRPr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>
                <a:solidFill>
                  <a:srgbClr val="888888"/>
                </a:solidFill>
              </a:defRPr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>
                <a:solidFill>
                  <a:srgbClr val="888888"/>
                </a:solidFill>
              </a:defRPr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>
                <a:solidFill>
                  <a:srgbClr val="888888"/>
                </a:solidFill>
              </a:defRPr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>
                <a:solidFill>
                  <a:srgbClr val="888888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MX"/>
              <a:t>‹Nº›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4">
            <a:alphaModFix/>
          </a:blip>
          <a:stretch>
            <a:fillRect/>
          </a:stretch>
        </a:blip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Google Shape;6;p3"/>
          <p:cNvCxnSpPr/>
          <p:nvPr/>
        </p:nvCxnSpPr>
        <p:spPr>
          <a:xfrm>
            <a:off x="3524472" y="3343609"/>
            <a:ext cx="5029201" cy="1"/>
          </a:xfrm>
          <a:prstGeom prst="straightConnector1">
            <a:avLst/>
          </a:prstGeom>
          <a:noFill/>
          <a:ln w="19050" cap="flat" cmpd="sng">
            <a:solidFill>
              <a:srgbClr val="DEC9A2"/>
            </a:solidFill>
            <a:prstDash val="solid"/>
            <a:miter lim="8000"/>
            <a:headEnd type="none" w="sm" len="sm"/>
            <a:tailEnd type="none" w="sm" len="sm"/>
          </a:ln>
        </p:spPr>
      </p:cxnSp>
      <p:sp>
        <p:nvSpPr>
          <p:cNvPr id="7" name="Google Shape;7;p3"/>
          <p:cNvSpPr txBox="1">
            <a:spLocks noGrp="1"/>
          </p:cNvSpPr>
          <p:nvPr>
            <p:ph type="body" idx="1"/>
          </p:nvPr>
        </p:nvSpPr>
        <p:spPr>
          <a:xfrm>
            <a:off x="838200" y="1856169"/>
            <a:ext cx="10515600" cy="114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ctr" anchorCtr="0">
            <a:normAutofit/>
          </a:bodyPr>
          <a:lstStyle>
            <a:lvl1pPr marL="457200" marR="0" lvl="0" indent="-22860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A42145"/>
              </a:buClr>
              <a:buSzPts val="4000"/>
              <a:buFont typeface="Montserrat"/>
              <a:buNone/>
              <a:defRPr sz="4000" b="1" i="0" u="none" strike="noStrike" cap="none">
                <a:solidFill>
                  <a:srgbClr val="A42145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marL="914400" marR="0" lvl="1" indent="-48260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A42145"/>
              </a:buClr>
              <a:buSzPts val="4000"/>
              <a:buFont typeface="Montserrat"/>
              <a:buChar char="•"/>
              <a:defRPr sz="4000" b="1" i="0" u="none" strike="noStrike" cap="none">
                <a:solidFill>
                  <a:srgbClr val="A42145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marL="1371600" marR="0" lvl="2" indent="-48260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A42145"/>
              </a:buClr>
              <a:buSzPts val="4000"/>
              <a:buFont typeface="Montserrat"/>
              <a:buChar char="•"/>
              <a:defRPr sz="4000" b="1" i="0" u="none" strike="noStrike" cap="none">
                <a:solidFill>
                  <a:srgbClr val="A42145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marL="1828800" marR="0" lvl="3" indent="-48260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A42145"/>
              </a:buClr>
              <a:buSzPts val="4000"/>
              <a:buFont typeface="Montserrat"/>
              <a:buChar char="•"/>
              <a:defRPr sz="4000" b="1" i="0" u="none" strike="noStrike" cap="none">
                <a:solidFill>
                  <a:srgbClr val="A42145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marL="2286000" marR="0" lvl="4" indent="-48260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A42145"/>
              </a:buClr>
              <a:buSzPts val="4000"/>
              <a:buFont typeface="Montserrat"/>
              <a:buChar char="•"/>
              <a:defRPr sz="4000" b="1" i="0" u="none" strike="noStrike" cap="none">
                <a:solidFill>
                  <a:srgbClr val="A42145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marL="2743200" marR="0" lvl="5" indent="-48260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A42145"/>
              </a:buClr>
              <a:buSzPts val="4000"/>
              <a:buFont typeface="Montserrat"/>
              <a:buChar char="•"/>
              <a:defRPr sz="4000" b="1" i="0" u="none" strike="noStrike" cap="none">
                <a:solidFill>
                  <a:srgbClr val="A42145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marL="3200400" marR="0" lvl="6" indent="-48260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A42145"/>
              </a:buClr>
              <a:buSzPts val="4000"/>
              <a:buFont typeface="Montserrat"/>
              <a:buChar char="•"/>
              <a:defRPr sz="4000" b="1" i="0" u="none" strike="noStrike" cap="none">
                <a:solidFill>
                  <a:srgbClr val="A42145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marL="3657600" marR="0" lvl="7" indent="-48260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A42145"/>
              </a:buClr>
              <a:buSzPts val="4000"/>
              <a:buFont typeface="Montserrat"/>
              <a:buChar char="•"/>
              <a:defRPr sz="4000" b="1" i="0" u="none" strike="noStrike" cap="none">
                <a:solidFill>
                  <a:srgbClr val="A42145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marL="4114800" marR="0" lvl="8" indent="-48260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A42145"/>
              </a:buClr>
              <a:buSzPts val="4000"/>
              <a:buFont typeface="Montserrat"/>
              <a:buChar char="•"/>
              <a:defRPr sz="4000" b="1" i="0" u="none" strike="noStrike" cap="none">
                <a:solidFill>
                  <a:srgbClr val="A42145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endParaRPr/>
          </a:p>
        </p:txBody>
      </p:sp>
      <p:pic>
        <p:nvPicPr>
          <p:cNvPr id="8" name="Google Shape;8;p3" descr="Imagen 9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4618063" y="4914672"/>
            <a:ext cx="2928981" cy="786441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Google Shape;9;p3"/>
          <p:cNvSpPr/>
          <p:nvPr/>
        </p:nvSpPr>
        <p:spPr>
          <a:xfrm>
            <a:off x="0" y="-1"/>
            <a:ext cx="12192000" cy="6858001"/>
          </a:xfrm>
          <a:prstGeom prst="rect">
            <a:avLst/>
          </a:prstGeom>
          <a:solidFill>
            <a:srgbClr val="DEC9A2">
              <a:alpha val="14901"/>
            </a:srgbClr>
          </a:solidFill>
          <a:ln>
            <a:noFill/>
          </a:ln>
        </p:spPr>
        <p:txBody>
          <a:bodyPr spcFirstLastPara="1" wrap="square" lIns="45700" tIns="45700" rIns="45700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Calibri"/>
              <a:buNone/>
            </a:pPr>
            <a:endParaRPr sz="18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" name="Google Shape;10;p3"/>
          <p:cNvSpPr txBox="1">
            <a:spLocks noGrp="1"/>
          </p:cNvSpPr>
          <p:nvPr>
            <p:ph type="title"/>
          </p:nvPr>
        </p:nvSpPr>
        <p:spPr>
          <a:xfrm>
            <a:off x="609600" y="0"/>
            <a:ext cx="10972800" cy="16922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00"/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00"/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00"/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00"/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00"/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00"/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00"/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00"/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00"/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1" name="Google Shape;11;p3"/>
          <p:cNvSpPr txBox="1">
            <a:spLocks noGrp="1"/>
          </p:cNvSpPr>
          <p:nvPr>
            <p:ph type="sldNum" idx="12"/>
          </p:nvPr>
        </p:nvSpPr>
        <p:spPr>
          <a:xfrm>
            <a:off x="11089818" y="6404292"/>
            <a:ext cx="263983" cy="2692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ctr" anchorCtr="0">
            <a:sp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MX"/>
              <a:t>‹Nº›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1"/>
          <p:cNvSpPr/>
          <p:nvPr/>
        </p:nvSpPr>
        <p:spPr>
          <a:xfrm>
            <a:off x="469611" y="5106407"/>
            <a:ext cx="10344423" cy="1488247"/>
          </a:xfrm>
          <a:prstGeom prst="rect">
            <a:avLst/>
          </a:prstGeom>
          <a:solidFill>
            <a:srgbClr val="BFBFBF"/>
          </a:solidFill>
          <a:ln>
            <a:noFill/>
          </a:ln>
        </p:spPr>
        <p:txBody>
          <a:bodyPr spcFirstLastPara="1" wrap="square" lIns="45700" tIns="45700" rIns="45700" bIns="45700" anchor="ctr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alibri"/>
              <a:buNone/>
            </a:pPr>
            <a:endParaRPr sz="18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" name="Google Shape;31;p1"/>
          <p:cNvSpPr/>
          <p:nvPr/>
        </p:nvSpPr>
        <p:spPr>
          <a:xfrm>
            <a:off x="475786" y="4301068"/>
            <a:ext cx="10344423" cy="496060"/>
          </a:xfrm>
          <a:prstGeom prst="rect">
            <a:avLst/>
          </a:prstGeom>
          <a:solidFill>
            <a:srgbClr val="BFBFBF"/>
          </a:solidFill>
          <a:ln>
            <a:noFill/>
          </a:ln>
        </p:spPr>
        <p:txBody>
          <a:bodyPr spcFirstLastPara="1" wrap="square" lIns="45700" tIns="45700" rIns="45700" bIns="45700" anchor="ctr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alibri"/>
              <a:buNone/>
            </a:pPr>
            <a:endParaRPr sz="18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2" name="Google Shape;32;p1"/>
          <p:cNvSpPr txBox="1"/>
          <p:nvPr/>
        </p:nvSpPr>
        <p:spPr>
          <a:xfrm>
            <a:off x="517284" y="4378901"/>
            <a:ext cx="882612" cy="3693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Calibri"/>
              <a:buNone/>
            </a:pPr>
            <a:r>
              <a:rPr lang="es-MX" sz="18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Directos</a:t>
            </a:r>
            <a:endParaRPr/>
          </a:p>
        </p:txBody>
      </p:sp>
      <p:sp>
        <p:nvSpPr>
          <p:cNvPr id="33" name="Google Shape;33;p1"/>
          <p:cNvSpPr/>
          <p:nvPr/>
        </p:nvSpPr>
        <p:spPr>
          <a:xfrm>
            <a:off x="475786" y="2571521"/>
            <a:ext cx="10344300" cy="496200"/>
          </a:xfrm>
          <a:prstGeom prst="rect">
            <a:avLst/>
          </a:prstGeom>
          <a:solidFill>
            <a:srgbClr val="BFBFBF"/>
          </a:solidFill>
          <a:ln>
            <a:noFill/>
          </a:ln>
        </p:spPr>
        <p:txBody>
          <a:bodyPr spcFirstLastPara="1" wrap="square" lIns="45700" tIns="45700" rIns="45700" bIns="45700" anchor="ctr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alibri"/>
              <a:buNone/>
            </a:pPr>
            <a:endParaRPr sz="18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4" name="Google Shape;34;p1"/>
          <p:cNvSpPr txBox="1"/>
          <p:nvPr/>
        </p:nvSpPr>
        <p:spPr>
          <a:xfrm>
            <a:off x="517284" y="2649354"/>
            <a:ext cx="882612" cy="3693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Calibri"/>
              <a:buNone/>
            </a:pPr>
            <a:r>
              <a:rPr lang="es-MX" sz="18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Directos</a:t>
            </a:r>
            <a:endParaRPr/>
          </a:p>
        </p:txBody>
      </p:sp>
      <p:sp>
        <p:nvSpPr>
          <p:cNvPr id="35" name="Google Shape;35;p1"/>
          <p:cNvSpPr/>
          <p:nvPr/>
        </p:nvSpPr>
        <p:spPr>
          <a:xfrm>
            <a:off x="475786" y="1907056"/>
            <a:ext cx="10344423" cy="496060"/>
          </a:xfrm>
          <a:prstGeom prst="rect">
            <a:avLst/>
          </a:prstGeom>
          <a:solidFill>
            <a:srgbClr val="BFBFBF"/>
          </a:solidFill>
          <a:ln>
            <a:noFill/>
          </a:ln>
        </p:spPr>
        <p:txBody>
          <a:bodyPr spcFirstLastPara="1" wrap="square" lIns="45700" tIns="45700" rIns="45700" bIns="45700" anchor="ctr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alibri"/>
              <a:buNone/>
            </a:pPr>
            <a:endParaRPr sz="18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6" name="Google Shape;36;p1"/>
          <p:cNvSpPr/>
          <p:nvPr/>
        </p:nvSpPr>
        <p:spPr>
          <a:xfrm>
            <a:off x="2029350" y="3373723"/>
            <a:ext cx="8603999" cy="557362"/>
          </a:xfrm>
          <a:prstGeom prst="roundRect">
            <a:avLst>
              <a:gd name="adj" fmla="val 16667"/>
            </a:avLst>
          </a:prstGeom>
          <a:solidFill>
            <a:srgbClr val="A8D08C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  <a:effectLst>
            <a:outerShdw blurRad="50800" dist="38100" algn="l" rotWithShape="0">
              <a:srgbClr val="000000">
                <a:alpha val="40000"/>
              </a:srgbClr>
            </a:outerShdw>
          </a:effectLst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2" indent="127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20"/>
              <a:buFont typeface="Calibri"/>
              <a:buNone/>
            </a:pPr>
            <a:r>
              <a:rPr lang="es-MX" sz="1400" b="1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El Sistema Nacional de Salud enfrenta deficiencias en el diseño e implementación de políticas públicas en materia de salud pública </a:t>
            </a:r>
            <a:endParaRPr sz="14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7" name="Google Shape;37;p1"/>
          <p:cNvSpPr/>
          <p:nvPr/>
        </p:nvSpPr>
        <p:spPr>
          <a:xfrm>
            <a:off x="228947" y="312531"/>
            <a:ext cx="9076194" cy="9233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48135"/>
              </a:buClr>
              <a:buSzPts val="5400"/>
              <a:buFont typeface="Calibri"/>
              <a:buNone/>
            </a:pPr>
            <a:r>
              <a:rPr lang="es-MX" sz="5400" b="1" i="0" u="none" strike="noStrike" cap="none">
                <a:solidFill>
                  <a:srgbClr val="548135"/>
                </a:solidFill>
                <a:latin typeface="Calibri"/>
                <a:ea typeface="Calibri"/>
                <a:cs typeface="Calibri"/>
                <a:sym typeface="Calibri"/>
              </a:rPr>
              <a:t>Árbol de Problemas</a:t>
            </a:r>
            <a:endParaRPr/>
          </a:p>
        </p:txBody>
      </p:sp>
      <p:sp>
        <p:nvSpPr>
          <p:cNvPr id="38" name="Google Shape;38;p1"/>
          <p:cNvSpPr/>
          <p:nvPr/>
        </p:nvSpPr>
        <p:spPr>
          <a:xfrm>
            <a:off x="1509050" y="4208050"/>
            <a:ext cx="3040500" cy="819900"/>
          </a:xfrm>
          <a:prstGeom prst="roundRect">
            <a:avLst>
              <a:gd name="adj" fmla="val 16667"/>
            </a:avLst>
          </a:prstGeom>
          <a:solidFill>
            <a:srgbClr val="996633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  <a:effectLst>
            <a:outerShdw blurRad="50800" dist="38100" algn="l" rotWithShape="0">
              <a:srgbClr val="000000">
                <a:alpha val="40000"/>
              </a:srgbClr>
            </a:outerShdw>
          </a:effectLst>
        </p:spPr>
        <p:txBody>
          <a:bodyPr spcFirstLastPara="1" wrap="square" lIns="91425" tIns="45700" rIns="91425" bIns="45700" anchor="ctr" anchorCtr="1">
            <a:spAutoFit/>
          </a:bodyPr>
          <a:lstStyle/>
          <a:p>
            <a:pPr marL="0" marR="0" lvl="2" indent="127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60"/>
              <a:buFont typeface="Calibri"/>
              <a:buNone/>
            </a:pPr>
            <a:r>
              <a:rPr lang="es-MX" sz="10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Ausencia de  procesos para el diseño de políticas </a:t>
            </a:r>
            <a:r>
              <a:rPr lang="es-MX" sz="10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públicas en salud para la atención  de enfermedades emergentes</a:t>
            </a:r>
            <a:endParaRPr sz="1000" b="0" i="0" u="none" strike="noStrike" cap="none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9" name="Google Shape;39;p1"/>
          <p:cNvSpPr/>
          <p:nvPr/>
        </p:nvSpPr>
        <p:spPr>
          <a:xfrm>
            <a:off x="4843614" y="4305932"/>
            <a:ext cx="5970420" cy="510778"/>
          </a:xfrm>
          <a:prstGeom prst="roundRect">
            <a:avLst>
              <a:gd name="adj" fmla="val 16667"/>
            </a:avLst>
          </a:prstGeom>
          <a:solidFill>
            <a:srgbClr val="996633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  <a:effectLst>
            <a:outerShdw blurRad="50800" dist="38100" algn="l" rotWithShape="0">
              <a:srgbClr val="000000">
                <a:alpha val="40000"/>
              </a:srgbClr>
            </a:outerShdw>
          </a:effectLst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2" indent="127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60"/>
              <a:buFont typeface="Calibri"/>
              <a:buNone/>
            </a:pPr>
            <a:r>
              <a:rPr lang="es-MX" sz="10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Deficiencias en la implementación de políticas públicas en  materia de salud ya existentes con enfoque en determinantes sociales</a:t>
            </a:r>
            <a:endParaRPr/>
          </a:p>
        </p:txBody>
      </p:sp>
      <p:sp>
        <p:nvSpPr>
          <p:cNvPr id="40" name="Google Shape;40;p1"/>
          <p:cNvSpPr/>
          <p:nvPr/>
        </p:nvSpPr>
        <p:spPr>
          <a:xfrm>
            <a:off x="1689376" y="5145625"/>
            <a:ext cx="1371601" cy="1187200"/>
          </a:xfrm>
          <a:prstGeom prst="roundRect">
            <a:avLst>
              <a:gd name="adj" fmla="val 16667"/>
            </a:avLst>
          </a:prstGeom>
          <a:solidFill>
            <a:srgbClr val="996633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  <a:effectLst>
            <a:outerShdw blurRad="50800" dist="38100" algn="l" rotWithShape="0">
              <a:srgbClr val="000000">
                <a:alpha val="40000"/>
              </a:srgbClr>
            </a:outerShdw>
          </a:effectLst>
        </p:spPr>
        <p:txBody>
          <a:bodyPr spcFirstLastPara="1" wrap="square" lIns="91425" tIns="45700" rIns="91425" bIns="45700" anchor="ctr" anchorCtr="1">
            <a:noAutofit/>
          </a:bodyPr>
          <a:lstStyle/>
          <a:p>
            <a:pPr marL="0" marR="0" lvl="2" indent="127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30"/>
              <a:buFont typeface="Calibri"/>
              <a:buNone/>
            </a:pPr>
            <a:r>
              <a:rPr lang="es-MX" sz="11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Surgimiento de  enfermedades emergentes </a:t>
            </a:r>
            <a:r>
              <a:rPr lang="es-MX" sz="11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debido al cambio climático  </a:t>
            </a:r>
            <a:endParaRPr/>
          </a:p>
        </p:txBody>
      </p:sp>
      <p:sp>
        <p:nvSpPr>
          <p:cNvPr id="41" name="Google Shape;41;p1"/>
          <p:cNvSpPr/>
          <p:nvPr/>
        </p:nvSpPr>
        <p:spPr>
          <a:xfrm>
            <a:off x="3161365" y="5148856"/>
            <a:ext cx="1348886" cy="1187200"/>
          </a:xfrm>
          <a:prstGeom prst="roundRect">
            <a:avLst>
              <a:gd name="adj" fmla="val 16667"/>
            </a:avLst>
          </a:prstGeom>
          <a:solidFill>
            <a:srgbClr val="996633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  <a:effectLst>
            <a:outerShdw blurRad="50800" dist="38100" algn="l" rotWithShape="0">
              <a:srgbClr val="000000">
                <a:alpha val="40000"/>
              </a:srgbClr>
            </a:outerShdw>
          </a:effectLst>
        </p:spPr>
        <p:txBody>
          <a:bodyPr spcFirstLastPara="1" wrap="square" lIns="91425" tIns="45700" rIns="91425" bIns="45700" anchor="ctr" anchorCtr="1">
            <a:noAutofit/>
          </a:bodyPr>
          <a:lstStyle/>
          <a:p>
            <a:pPr marL="0" marR="0" lvl="2" indent="127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30"/>
              <a:buFont typeface="Calibri"/>
              <a:buNone/>
            </a:pPr>
            <a:r>
              <a:rPr lang="es-MX" sz="11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Surgimiento de enfermedades emergentes debido a</a:t>
            </a:r>
            <a:r>
              <a:rPr lang="es-MX" sz="11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 la  transición epidemiológica</a:t>
            </a:r>
            <a:endParaRPr sz="1100" b="1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2" name="Google Shape;42;p1"/>
          <p:cNvSpPr/>
          <p:nvPr/>
        </p:nvSpPr>
        <p:spPr>
          <a:xfrm>
            <a:off x="7856495" y="5130663"/>
            <a:ext cx="1425787" cy="1239529"/>
          </a:xfrm>
          <a:prstGeom prst="roundRect">
            <a:avLst>
              <a:gd name="adj" fmla="val 16667"/>
            </a:avLst>
          </a:prstGeom>
          <a:solidFill>
            <a:srgbClr val="996633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  <a:effectLst>
            <a:outerShdw blurRad="50800" dist="38100" algn="l" rotWithShape="0">
              <a:srgbClr val="000000">
                <a:alpha val="40000"/>
              </a:srgbClr>
            </a:outerShdw>
          </a:effectLst>
        </p:spPr>
        <p:txBody>
          <a:bodyPr spcFirstLastPara="1" wrap="square" lIns="91425" tIns="45700" rIns="91425" bIns="45700" anchor="ctr" anchorCtr="1">
            <a:noAutofit/>
          </a:bodyPr>
          <a:lstStyle/>
          <a:p>
            <a:pPr marL="0" marR="0" lvl="2" indent="127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30"/>
              <a:buFont typeface="Calibri"/>
              <a:buNone/>
            </a:pPr>
            <a:r>
              <a:rPr lang="es-MX" sz="11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Falta mecanismos de seguimiento y evaluación de las políticas públicas en salud existentes</a:t>
            </a:r>
            <a:endParaRPr sz="1100" b="1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3" name="Google Shape;43;p1"/>
          <p:cNvSpPr/>
          <p:nvPr/>
        </p:nvSpPr>
        <p:spPr>
          <a:xfrm>
            <a:off x="6278825" y="5098275"/>
            <a:ext cx="1452000" cy="1209600"/>
          </a:xfrm>
          <a:prstGeom prst="roundRect">
            <a:avLst>
              <a:gd name="adj" fmla="val 16667"/>
            </a:avLst>
          </a:prstGeom>
          <a:solidFill>
            <a:srgbClr val="996633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  <a:effectLst>
            <a:outerShdw blurRad="50800" dist="38100" algn="l" rotWithShape="0">
              <a:srgbClr val="000000">
                <a:alpha val="40000"/>
              </a:srgbClr>
            </a:outerShdw>
          </a:effectLst>
        </p:spPr>
        <p:txBody>
          <a:bodyPr spcFirstLastPara="1" wrap="square" lIns="91425" tIns="45700" rIns="91425" bIns="45700" anchor="ctr" anchorCtr="1">
            <a:noAutofit/>
          </a:bodyPr>
          <a:lstStyle/>
          <a:p>
            <a:pPr marL="0" marR="0" lvl="2" indent="127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Calibri"/>
              <a:buNone/>
            </a:pPr>
            <a:r>
              <a:rPr lang="es-MX" sz="9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Falta de respuesta integradora entre las instituciones que conforman el Sector Salud para la implementación de politicas públicas en materia de salud</a:t>
            </a:r>
            <a:endParaRPr sz="900" b="1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44" name="Google Shape;44;p1"/>
          <p:cNvCxnSpPr/>
          <p:nvPr/>
        </p:nvCxnSpPr>
        <p:spPr>
          <a:xfrm rot="10800000">
            <a:off x="6234669" y="3043435"/>
            <a:ext cx="0" cy="324000"/>
          </a:xfrm>
          <a:prstGeom prst="straightConnector1">
            <a:avLst/>
          </a:prstGeom>
          <a:noFill/>
          <a:ln w="28575" cap="flat" cmpd="sng">
            <a:solidFill>
              <a:srgbClr val="FF0000"/>
            </a:solidFill>
            <a:prstDash val="solid"/>
            <a:round/>
            <a:headEnd type="none" w="sm" len="sm"/>
            <a:tailEnd type="triangle" w="med" len="med"/>
          </a:ln>
        </p:spPr>
      </p:cxnSp>
      <p:grpSp>
        <p:nvGrpSpPr>
          <p:cNvPr id="45" name="Google Shape;45;p1"/>
          <p:cNvGrpSpPr/>
          <p:nvPr/>
        </p:nvGrpSpPr>
        <p:grpSpPr>
          <a:xfrm>
            <a:off x="3893707" y="3039320"/>
            <a:ext cx="4680643" cy="185325"/>
            <a:chOff x="2223787" y="3177184"/>
            <a:chExt cx="4680643" cy="185325"/>
          </a:xfrm>
        </p:grpSpPr>
        <p:sp>
          <p:nvSpPr>
            <p:cNvPr id="46" name="Google Shape;46;p1"/>
            <p:cNvSpPr/>
            <p:nvPr/>
          </p:nvSpPr>
          <p:spPr>
            <a:xfrm rot="5400000" flipH="1">
              <a:off x="4510430" y="968509"/>
              <a:ext cx="108000" cy="4680000"/>
            </a:xfrm>
            <a:prstGeom prst="leftBracket">
              <a:avLst>
                <a:gd name="adj" fmla="val 8333"/>
              </a:avLst>
            </a:prstGeom>
            <a:noFill/>
            <a:ln w="28575" cap="flat" cmpd="sng">
              <a:solidFill>
                <a:srgbClr val="FF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Calibri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cxnSp>
          <p:nvCxnSpPr>
            <p:cNvPr id="47" name="Google Shape;47;p1"/>
            <p:cNvCxnSpPr/>
            <p:nvPr/>
          </p:nvCxnSpPr>
          <p:spPr>
            <a:xfrm rot="10800000">
              <a:off x="6899469" y="3177184"/>
              <a:ext cx="0" cy="72000"/>
            </a:xfrm>
            <a:prstGeom prst="straightConnector1">
              <a:avLst/>
            </a:prstGeom>
            <a:noFill/>
            <a:ln w="28575" cap="flat" cmpd="sng">
              <a:solidFill>
                <a:srgbClr val="FF0000"/>
              </a:solidFill>
              <a:prstDash val="solid"/>
              <a:round/>
              <a:headEnd type="none" w="sm" len="sm"/>
              <a:tailEnd type="triangle" w="med" len="med"/>
            </a:ln>
          </p:spPr>
        </p:cxnSp>
        <p:cxnSp>
          <p:nvCxnSpPr>
            <p:cNvPr id="48" name="Google Shape;48;p1"/>
            <p:cNvCxnSpPr/>
            <p:nvPr/>
          </p:nvCxnSpPr>
          <p:spPr>
            <a:xfrm rot="10800000">
              <a:off x="2223787" y="3181730"/>
              <a:ext cx="0" cy="72000"/>
            </a:xfrm>
            <a:prstGeom prst="straightConnector1">
              <a:avLst/>
            </a:prstGeom>
            <a:noFill/>
            <a:ln w="28575" cap="flat" cmpd="sng">
              <a:solidFill>
                <a:srgbClr val="FF0000"/>
              </a:solidFill>
              <a:prstDash val="solid"/>
              <a:round/>
              <a:headEnd type="none" w="sm" len="sm"/>
              <a:tailEnd type="triangle" w="med" len="med"/>
            </a:ln>
          </p:spPr>
        </p:cxnSp>
      </p:grpSp>
      <p:sp>
        <p:nvSpPr>
          <p:cNvPr id="49" name="Google Shape;49;p1"/>
          <p:cNvSpPr/>
          <p:nvPr/>
        </p:nvSpPr>
        <p:spPr>
          <a:xfrm>
            <a:off x="2765439" y="2584022"/>
            <a:ext cx="2268000" cy="468000"/>
          </a:xfrm>
          <a:prstGeom prst="roundRect">
            <a:avLst>
              <a:gd name="adj" fmla="val 16667"/>
            </a:avLst>
          </a:prstGeom>
          <a:solidFill>
            <a:srgbClr val="548135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  <a:effectLst>
            <a:outerShdw blurRad="50800" dist="38100" algn="l" rotWithShape="0">
              <a:srgbClr val="000000">
                <a:alpha val="40000"/>
              </a:srgbClr>
            </a:outerShdw>
          </a:effectLst>
        </p:spPr>
        <p:txBody>
          <a:bodyPr spcFirstLastPara="1" wrap="square" lIns="91425" tIns="45700" rIns="91425" bIns="45700" anchor="ctr" anchorCtr="1">
            <a:noAutofit/>
          </a:bodyPr>
          <a:lstStyle/>
          <a:p>
            <a:pPr marL="0" marR="0" lvl="2" indent="127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60"/>
              <a:buFont typeface="Calibri"/>
              <a:buNone/>
            </a:pPr>
            <a:r>
              <a:rPr lang="es-MX" sz="10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Falta de personal capacitado para atención de enfermedades emergentes </a:t>
            </a:r>
            <a:endParaRPr sz="1200"/>
          </a:p>
        </p:txBody>
      </p:sp>
      <p:sp>
        <p:nvSpPr>
          <p:cNvPr id="50" name="Google Shape;50;p1"/>
          <p:cNvSpPr/>
          <p:nvPr/>
        </p:nvSpPr>
        <p:spPr>
          <a:xfrm>
            <a:off x="5103009" y="2589715"/>
            <a:ext cx="2268000" cy="468000"/>
          </a:xfrm>
          <a:prstGeom prst="roundRect">
            <a:avLst>
              <a:gd name="adj" fmla="val 16667"/>
            </a:avLst>
          </a:prstGeom>
          <a:solidFill>
            <a:srgbClr val="548135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  <a:effectLst>
            <a:outerShdw blurRad="50800" dist="38100" algn="l" rotWithShape="0">
              <a:srgbClr val="000000">
                <a:alpha val="400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2" indent="127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60"/>
              <a:buFont typeface="Calibri"/>
              <a:buNone/>
            </a:pPr>
            <a:r>
              <a:rPr lang="es-MX" sz="12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Desarrollo de enfermedades prevenibles</a:t>
            </a:r>
            <a:endParaRPr sz="12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1" name="Google Shape;51;p1"/>
          <p:cNvSpPr/>
          <p:nvPr/>
        </p:nvSpPr>
        <p:spPr>
          <a:xfrm>
            <a:off x="7448093" y="2589715"/>
            <a:ext cx="2268000" cy="468000"/>
          </a:xfrm>
          <a:prstGeom prst="roundRect">
            <a:avLst>
              <a:gd name="adj" fmla="val 16667"/>
            </a:avLst>
          </a:prstGeom>
          <a:solidFill>
            <a:srgbClr val="548135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  <a:effectLst>
            <a:outerShdw blurRad="50800" dist="38100" algn="l" rotWithShape="0">
              <a:srgbClr val="000000">
                <a:alpha val="40000"/>
              </a:srgbClr>
            </a:outerShdw>
          </a:effectLst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2" indent="127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60"/>
              <a:buFont typeface="Calibri"/>
              <a:buNone/>
            </a:pPr>
            <a:r>
              <a:rPr lang="es-MX" sz="12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Gastos catastróficos</a:t>
            </a:r>
            <a:endParaRPr sz="12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52" name="Google Shape;52;p1"/>
          <p:cNvCxnSpPr/>
          <p:nvPr/>
        </p:nvCxnSpPr>
        <p:spPr>
          <a:xfrm rot="10800000">
            <a:off x="3914165" y="2394878"/>
            <a:ext cx="0" cy="180000"/>
          </a:xfrm>
          <a:prstGeom prst="straightConnector1">
            <a:avLst/>
          </a:prstGeom>
          <a:noFill/>
          <a:ln w="28575" cap="flat" cmpd="sng">
            <a:solidFill>
              <a:srgbClr val="FF0000"/>
            </a:solidFill>
            <a:prstDash val="solid"/>
            <a:round/>
            <a:headEnd type="none" w="sm" len="sm"/>
            <a:tailEnd type="triangle" w="med" len="med"/>
          </a:ln>
        </p:spPr>
      </p:cxnSp>
      <p:cxnSp>
        <p:nvCxnSpPr>
          <p:cNvPr id="53" name="Google Shape;53;p1"/>
          <p:cNvCxnSpPr/>
          <p:nvPr/>
        </p:nvCxnSpPr>
        <p:spPr>
          <a:xfrm rot="10800000">
            <a:off x="8577061" y="2390202"/>
            <a:ext cx="0" cy="180000"/>
          </a:xfrm>
          <a:prstGeom prst="straightConnector1">
            <a:avLst/>
          </a:prstGeom>
          <a:noFill/>
          <a:ln w="28575" cap="flat" cmpd="sng">
            <a:solidFill>
              <a:srgbClr val="FF0000"/>
            </a:solidFill>
            <a:prstDash val="solid"/>
            <a:round/>
            <a:headEnd type="none" w="sm" len="sm"/>
            <a:tailEnd type="triangle" w="med" len="med"/>
          </a:ln>
        </p:spPr>
      </p:cxnSp>
      <p:cxnSp>
        <p:nvCxnSpPr>
          <p:cNvPr id="54" name="Google Shape;54;p1"/>
          <p:cNvCxnSpPr/>
          <p:nvPr/>
        </p:nvCxnSpPr>
        <p:spPr>
          <a:xfrm rot="10800000">
            <a:off x="6234110" y="2403116"/>
            <a:ext cx="0" cy="180000"/>
          </a:xfrm>
          <a:prstGeom prst="straightConnector1">
            <a:avLst/>
          </a:prstGeom>
          <a:noFill/>
          <a:ln w="28575" cap="flat" cmpd="sng">
            <a:solidFill>
              <a:srgbClr val="FF0000"/>
            </a:solidFill>
            <a:prstDash val="solid"/>
            <a:round/>
            <a:headEnd type="none" w="sm" len="sm"/>
            <a:tailEnd type="triangle" w="med" len="med"/>
          </a:ln>
        </p:spPr>
      </p:cxnSp>
      <p:sp>
        <p:nvSpPr>
          <p:cNvPr id="55" name="Google Shape;55;p1"/>
          <p:cNvSpPr/>
          <p:nvPr/>
        </p:nvSpPr>
        <p:spPr>
          <a:xfrm>
            <a:off x="1679790" y="1415305"/>
            <a:ext cx="9140419" cy="374571"/>
          </a:xfrm>
          <a:prstGeom prst="roundRect">
            <a:avLst>
              <a:gd name="adj" fmla="val 16667"/>
            </a:avLst>
          </a:prstGeom>
          <a:solidFill>
            <a:srgbClr val="548135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  <a:effectLst>
            <a:outerShdw blurRad="50800" dist="38100" algn="l" rotWithShape="0">
              <a:srgbClr val="000000">
                <a:alpha val="40000"/>
              </a:srgbClr>
            </a:outerShdw>
          </a:effectLst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2" indent="127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80"/>
              <a:buFont typeface="Calibri"/>
              <a:buNone/>
            </a:pPr>
            <a:r>
              <a:rPr lang="es-MX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Aumento de la mortalidad y morbilidad por enfermedades emergentes y prevenibles en la población mexicana</a:t>
            </a:r>
            <a:endParaRPr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6" name="Google Shape;56;p1"/>
          <p:cNvSpPr txBox="1"/>
          <p:nvPr/>
        </p:nvSpPr>
        <p:spPr>
          <a:xfrm>
            <a:off x="134469" y="3464685"/>
            <a:ext cx="2029349" cy="4001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48135"/>
              </a:buClr>
              <a:buSzPts val="2000"/>
              <a:buFont typeface="Calibri"/>
              <a:buNone/>
            </a:pPr>
            <a:r>
              <a:rPr lang="es-MX" sz="2000" b="1" i="0" u="none" strike="noStrike" cap="none">
                <a:solidFill>
                  <a:srgbClr val="548135"/>
                </a:solidFill>
                <a:latin typeface="Calibri"/>
                <a:ea typeface="Calibri"/>
                <a:cs typeface="Calibri"/>
                <a:sym typeface="Calibri"/>
              </a:rPr>
              <a:t>Problema</a:t>
            </a:r>
            <a:endParaRPr/>
          </a:p>
        </p:txBody>
      </p:sp>
      <p:sp>
        <p:nvSpPr>
          <p:cNvPr id="57" name="Google Shape;57;p1"/>
          <p:cNvSpPr txBox="1"/>
          <p:nvPr/>
        </p:nvSpPr>
        <p:spPr>
          <a:xfrm>
            <a:off x="35525" y="4457225"/>
            <a:ext cx="304200" cy="2032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400"/>
              <a:buFont typeface="Calibri"/>
              <a:buNone/>
            </a:pPr>
            <a:r>
              <a:rPr lang="es-MX" sz="1400" b="1" i="0" u="none" strike="noStrike" cap="none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rPr>
              <a:t>Causas</a:t>
            </a:r>
            <a:endParaRPr/>
          </a:p>
        </p:txBody>
      </p:sp>
      <p:sp>
        <p:nvSpPr>
          <p:cNvPr id="58" name="Google Shape;58;p1"/>
          <p:cNvSpPr txBox="1"/>
          <p:nvPr/>
        </p:nvSpPr>
        <p:spPr>
          <a:xfrm>
            <a:off x="46575" y="1418175"/>
            <a:ext cx="182400" cy="218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400"/>
              <a:buFont typeface="Calibri"/>
              <a:buNone/>
            </a:pPr>
            <a:r>
              <a:rPr lang="es-MX" sz="1400" b="1" i="0" u="none" strike="noStrike" cap="none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rPr>
              <a:t>Efectos</a:t>
            </a:r>
            <a:endParaRPr/>
          </a:p>
        </p:txBody>
      </p:sp>
      <p:sp>
        <p:nvSpPr>
          <p:cNvPr id="59" name="Google Shape;59;p1"/>
          <p:cNvSpPr/>
          <p:nvPr/>
        </p:nvSpPr>
        <p:spPr>
          <a:xfrm>
            <a:off x="2769556" y="1920876"/>
            <a:ext cx="2268000" cy="468000"/>
          </a:xfrm>
          <a:prstGeom prst="roundRect">
            <a:avLst>
              <a:gd name="adj" fmla="val 16667"/>
            </a:avLst>
          </a:prstGeom>
          <a:solidFill>
            <a:srgbClr val="548135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  <a:effectLst>
            <a:outerShdw blurRad="50800" dist="38100" algn="l" rotWithShape="0">
              <a:srgbClr val="000000">
                <a:alpha val="40000"/>
              </a:srgbClr>
            </a:outerShdw>
          </a:effectLst>
        </p:spPr>
        <p:txBody>
          <a:bodyPr spcFirstLastPara="1" wrap="square" lIns="91425" tIns="45700" rIns="91425" bIns="45700" anchor="ctr" anchorCtr="1">
            <a:noAutofit/>
          </a:bodyPr>
          <a:lstStyle/>
          <a:p>
            <a:pPr marL="0" lvl="2" indent="1270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60"/>
              <a:buFont typeface="Calibri"/>
              <a:buNone/>
            </a:pPr>
            <a:r>
              <a:rPr lang="es-MX" sz="10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Afectaciones a la salud pública debido al surgimiento de enfermedades emergentes</a:t>
            </a:r>
            <a:endParaRPr sz="10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0" name="Google Shape;60;p1"/>
          <p:cNvSpPr/>
          <p:nvPr/>
        </p:nvSpPr>
        <p:spPr>
          <a:xfrm>
            <a:off x="5107126" y="1926569"/>
            <a:ext cx="2268000" cy="468000"/>
          </a:xfrm>
          <a:prstGeom prst="roundRect">
            <a:avLst>
              <a:gd name="adj" fmla="val 16667"/>
            </a:avLst>
          </a:prstGeom>
          <a:solidFill>
            <a:srgbClr val="548135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  <a:effectLst>
            <a:outerShdw blurRad="50800" dist="38100" algn="l" rotWithShape="0">
              <a:srgbClr val="000000">
                <a:alpha val="40000"/>
              </a:srgbClr>
            </a:outerShdw>
          </a:effectLst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2" indent="127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60"/>
              <a:buFont typeface="Calibri"/>
              <a:buNone/>
            </a:pPr>
            <a:r>
              <a:rPr lang="es-MX" sz="12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Disminución de la expectativa de vida</a:t>
            </a:r>
            <a:endParaRPr sz="12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1" name="Google Shape;61;p1"/>
          <p:cNvSpPr/>
          <p:nvPr/>
        </p:nvSpPr>
        <p:spPr>
          <a:xfrm>
            <a:off x="7452210" y="1926569"/>
            <a:ext cx="2268000" cy="468000"/>
          </a:xfrm>
          <a:prstGeom prst="roundRect">
            <a:avLst>
              <a:gd name="adj" fmla="val 16667"/>
            </a:avLst>
          </a:prstGeom>
          <a:solidFill>
            <a:srgbClr val="548135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  <a:effectLst>
            <a:outerShdw blurRad="50800" dist="38100" algn="l" rotWithShape="0">
              <a:srgbClr val="000000">
                <a:alpha val="40000"/>
              </a:srgbClr>
            </a:outerShdw>
          </a:effectLst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2" indent="127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60"/>
              <a:buFont typeface="Calibri"/>
              <a:buNone/>
            </a:pPr>
            <a:r>
              <a:rPr lang="es-MX" sz="12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Saturación de los servicios de salud</a:t>
            </a:r>
            <a:endParaRPr sz="12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62" name="Google Shape;62;p1"/>
          <p:cNvCxnSpPr/>
          <p:nvPr/>
        </p:nvCxnSpPr>
        <p:spPr>
          <a:xfrm rot="10800000">
            <a:off x="3910044" y="1731732"/>
            <a:ext cx="0" cy="180000"/>
          </a:xfrm>
          <a:prstGeom prst="straightConnector1">
            <a:avLst/>
          </a:prstGeom>
          <a:noFill/>
          <a:ln w="28575" cap="flat" cmpd="sng">
            <a:solidFill>
              <a:srgbClr val="FF0000"/>
            </a:solidFill>
            <a:prstDash val="solid"/>
            <a:round/>
            <a:headEnd type="none" w="sm" len="sm"/>
            <a:tailEnd type="triangle" w="med" len="med"/>
          </a:ln>
        </p:spPr>
      </p:cxnSp>
      <p:cxnSp>
        <p:nvCxnSpPr>
          <p:cNvPr id="63" name="Google Shape;63;p1"/>
          <p:cNvCxnSpPr/>
          <p:nvPr/>
        </p:nvCxnSpPr>
        <p:spPr>
          <a:xfrm rot="10800000">
            <a:off x="8572940" y="1727056"/>
            <a:ext cx="0" cy="180000"/>
          </a:xfrm>
          <a:prstGeom prst="straightConnector1">
            <a:avLst/>
          </a:prstGeom>
          <a:noFill/>
          <a:ln w="28575" cap="flat" cmpd="sng">
            <a:solidFill>
              <a:srgbClr val="FF0000"/>
            </a:solidFill>
            <a:prstDash val="solid"/>
            <a:round/>
            <a:headEnd type="none" w="sm" len="sm"/>
            <a:tailEnd type="triangle" w="med" len="med"/>
          </a:ln>
        </p:spPr>
      </p:cxnSp>
      <p:cxnSp>
        <p:nvCxnSpPr>
          <p:cNvPr id="64" name="Google Shape;64;p1"/>
          <p:cNvCxnSpPr/>
          <p:nvPr/>
        </p:nvCxnSpPr>
        <p:spPr>
          <a:xfrm rot="10800000">
            <a:off x="6229989" y="1731732"/>
            <a:ext cx="0" cy="180000"/>
          </a:xfrm>
          <a:prstGeom prst="straightConnector1">
            <a:avLst/>
          </a:prstGeom>
          <a:noFill/>
          <a:ln w="28575" cap="flat" cmpd="sng">
            <a:solidFill>
              <a:srgbClr val="FF0000"/>
            </a:solidFill>
            <a:prstDash val="solid"/>
            <a:round/>
            <a:headEnd type="none" w="sm" len="sm"/>
            <a:tailEnd type="triangle" w="med" len="med"/>
          </a:ln>
        </p:spPr>
      </p:cxnSp>
      <p:sp>
        <p:nvSpPr>
          <p:cNvPr id="65" name="Google Shape;65;p1"/>
          <p:cNvSpPr txBox="1"/>
          <p:nvPr/>
        </p:nvSpPr>
        <p:spPr>
          <a:xfrm>
            <a:off x="517284" y="1984889"/>
            <a:ext cx="1044515" cy="3693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Calibri"/>
              <a:buNone/>
            </a:pPr>
            <a:r>
              <a:rPr lang="es-MX" sz="18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Indirectos</a:t>
            </a:r>
            <a:endParaRPr/>
          </a:p>
        </p:txBody>
      </p:sp>
      <p:sp>
        <p:nvSpPr>
          <p:cNvPr id="66" name="Google Shape;66;p1"/>
          <p:cNvSpPr txBox="1"/>
          <p:nvPr/>
        </p:nvSpPr>
        <p:spPr>
          <a:xfrm>
            <a:off x="517284" y="5664026"/>
            <a:ext cx="1044515" cy="3693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Calibri"/>
              <a:buNone/>
            </a:pPr>
            <a:r>
              <a:rPr lang="es-MX" sz="18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Indirectos</a:t>
            </a:r>
            <a:endParaRPr/>
          </a:p>
        </p:txBody>
      </p:sp>
      <p:cxnSp>
        <p:nvCxnSpPr>
          <p:cNvPr id="67" name="Google Shape;67;p1"/>
          <p:cNvCxnSpPr/>
          <p:nvPr/>
        </p:nvCxnSpPr>
        <p:spPr>
          <a:xfrm rot="10800000" flipH="1">
            <a:off x="3894350" y="3904066"/>
            <a:ext cx="2451600" cy="347700"/>
          </a:xfrm>
          <a:prstGeom prst="bentConnector3">
            <a:avLst>
              <a:gd name="adj1" fmla="val 0"/>
            </a:avLst>
          </a:prstGeom>
          <a:noFill/>
          <a:ln w="28575" cap="flat" cmpd="sng">
            <a:solidFill>
              <a:srgbClr val="FF0000"/>
            </a:solidFill>
            <a:prstDash val="solid"/>
            <a:miter lim="800000"/>
            <a:headEnd type="none" w="sm" len="sm"/>
            <a:tailEnd type="triangle" w="med" len="med"/>
          </a:ln>
        </p:spPr>
      </p:cxnSp>
      <p:cxnSp>
        <p:nvCxnSpPr>
          <p:cNvPr id="68" name="Google Shape;68;p1"/>
          <p:cNvCxnSpPr/>
          <p:nvPr/>
        </p:nvCxnSpPr>
        <p:spPr>
          <a:xfrm rot="10800000">
            <a:off x="6347420" y="3895655"/>
            <a:ext cx="2325900" cy="374700"/>
          </a:xfrm>
          <a:prstGeom prst="bentConnector3">
            <a:avLst>
              <a:gd name="adj1" fmla="val 0"/>
            </a:avLst>
          </a:prstGeom>
          <a:noFill/>
          <a:ln w="28575" cap="flat" cmpd="sng">
            <a:solidFill>
              <a:srgbClr val="FF0000"/>
            </a:solidFill>
            <a:prstDash val="solid"/>
            <a:miter lim="800000"/>
            <a:headEnd type="none" w="sm" len="sm"/>
            <a:tailEnd type="triangle" w="med" len="med"/>
          </a:ln>
        </p:spPr>
      </p:cxnSp>
      <p:sp>
        <p:nvSpPr>
          <p:cNvPr id="69" name="Google Shape;69;p1"/>
          <p:cNvSpPr/>
          <p:nvPr/>
        </p:nvSpPr>
        <p:spPr>
          <a:xfrm>
            <a:off x="4727288" y="5155912"/>
            <a:ext cx="1425787" cy="1189748"/>
          </a:xfrm>
          <a:prstGeom prst="roundRect">
            <a:avLst>
              <a:gd name="adj" fmla="val 16667"/>
            </a:avLst>
          </a:prstGeom>
          <a:solidFill>
            <a:srgbClr val="996633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  <a:effectLst>
            <a:outerShdw blurRad="50800" dist="38100" algn="l" rotWithShape="0">
              <a:srgbClr val="000000">
                <a:alpha val="40000"/>
              </a:srgbClr>
            </a:outerShdw>
          </a:effectLst>
        </p:spPr>
        <p:txBody>
          <a:bodyPr spcFirstLastPara="1" wrap="square" lIns="91425" tIns="45700" rIns="91425" bIns="45700" anchor="ctr" anchorCtr="1">
            <a:noAutofit/>
          </a:bodyPr>
          <a:lstStyle/>
          <a:p>
            <a:pPr marL="0" marR="0" lvl="2" indent="127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30"/>
              <a:buFont typeface="Calibri"/>
              <a:buNone/>
            </a:pPr>
            <a:r>
              <a:rPr lang="es-MX" sz="11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Falta de actualización y homologación de normativa en materia de salud pública </a:t>
            </a:r>
            <a:endParaRPr/>
          </a:p>
        </p:txBody>
      </p:sp>
      <p:sp>
        <p:nvSpPr>
          <p:cNvPr id="70" name="Google Shape;70;p1"/>
          <p:cNvSpPr/>
          <p:nvPr/>
        </p:nvSpPr>
        <p:spPr>
          <a:xfrm>
            <a:off x="9339009" y="5145625"/>
            <a:ext cx="1451934" cy="1209606"/>
          </a:xfrm>
          <a:prstGeom prst="roundRect">
            <a:avLst>
              <a:gd name="adj" fmla="val 16667"/>
            </a:avLst>
          </a:prstGeom>
          <a:solidFill>
            <a:srgbClr val="996633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  <a:effectLst>
            <a:outerShdw blurRad="50800" dist="38100" algn="l" rotWithShape="0">
              <a:srgbClr val="000000">
                <a:alpha val="40000"/>
              </a:srgbClr>
            </a:outerShdw>
          </a:effectLst>
        </p:spPr>
        <p:txBody>
          <a:bodyPr spcFirstLastPara="1" wrap="square" lIns="91425" tIns="45700" rIns="91425" bIns="45700" anchor="ctr" anchorCtr="1">
            <a:noAutofit/>
          </a:bodyPr>
          <a:lstStyle/>
          <a:p>
            <a:pPr marL="0" marR="0" lvl="2" indent="127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Calibri"/>
              <a:buNone/>
            </a:pPr>
            <a:r>
              <a:rPr lang="es-MX" sz="10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Falta de implementación de políticas públicas con enfoque de determinantes sociales </a:t>
            </a:r>
            <a:endParaRPr sz="1000" b="1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flip dir="l"/>
      </p:transition>
    </mc:Choice>
    <mc:Fallback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2"/>
          <p:cNvSpPr txBox="1"/>
          <p:nvPr/>
        </p:nvSpPr>
        <p:spPr>
          <a:xfrm>
            <a:off x="717593" y="2081056"/>
            <a:ext cx="1044515" cy="3693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800"/>
              <a:buFont typeface="Calibri"/>
              <a:buNone/>
            </a:pPr>
            <a:r>
              <a:rPr lang="es-MX" sz="1800" b="1" i="0" u="none" strike="noStrike" cap="none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rPr>
              <a:t>Indirectos</a:t>
            </a:r>
            <a:endParaRPr/>
          </a:p>
        </p:txBody>
      </p:sp>
      <p:sp>
        <p:nvSpPr>
          <p:cNvPr id="76" name="Google Shape;76;p2"/>
          <p:cNvSpPr txBox="1"/>
          <p:nvPr/>
        </p:nvSpPr>
        <p:spPr>
          <a:xfrm>
            <a:off x="717593" y="2842243"/>
            <a:ext cx="882612" cy="3693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800"/>
              <a:buFont typeface="Calibri"/>
              <a:buNone/>
            </a:pPr>
            <a:r>
              <a:rPr lang="es-MX" sz="1800" b="1" i="0" u="none" strike="noStrike" cap="none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rPr>
              <a:t>Directos</a:t>
            </a:r>
            <a:endParaRPr/>
          </a:p>
        </p:txBody>
      </p:sp>
      <p:sp>
        <p:nvSpPr>
          <p:cNvPr id="77" name="Google Shape;77;p2"/>
          <p:cNvSpPr txBox="1"/>
          <p:nvPr/>
        </p:nvSpPr>
        <p:spPr>
          <a:xfrm>
            <a:off x="717593" y="1376002"/>
            <a:ext cx="906656" cy="3693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800"/>
              <a:buFont typeface="Calibri"/>
              <a:buNone/>
            </a:pPr>
            <a:r>
              <a:rPr lang="es-MX" sz="1800" b="1" i="0" u="none" strike="noStrike" cap="none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rPr>
              <a:t>Superior</a:t>
            </a:r>
            <a:endParaRPr sz="1800" b="1" i="0" u="none" strike="noStrike" cap="none">
              <a:solidFill>
                <a:srgbClr val="7F7F7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8" name="Google Shape;78;p2"/>
          <p:cNvSpPr/>
          <p:nvPr/>
        </p:nvSpPr>
        <p:spPr>
          <a:xfrm>
            <a:off x="1927714" y="3605566"/>
            <a:ext cx="9917374" cy="414394"/>
          </a:xfrm>
          <a:prstGeom prst="roundRect">
            <a:avLst>
              <a:gd name="adj" fmla="val 16667"/>
            </a:avLst>
          </a:prstGeom>
          <a:solidFill>
            <a:srgbClr val="A8D08C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2" indent="127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85623"/>
              </a:buClr>
              <a:buSzPts val="2080"/>
              <a:buFont typeface="Calibri"/>
              <a:buNone/>
            </a:pPr>
            <a:r>
              <a:rPr lang="es-MX" sz="1600" b="1" i="0" u="none" strike="noStrike" cap="none">
                <a:solidFill>
                  <a:srgbClr val="385623"/>
                </a:solidFill>
                <a:latin typeface="Calibri"/>
                <a:ea typeface="Calibri"/>
                <a:cs typeface="Calibri"/>
                <a:sym typeface="Calibri"/>
              </a:rPr>
              <a:t>El Sistema Nacional de Salud establece </a:t>
            </a:r>
            <a:r>
              <a:rPr lang="es-MX" sz="1600" b="1">
                <a:solidFill>
                  <a:srgbClr val="385623"/>
                </a:solidFill>
                <a:latin typeface="Calibri"/>
                <a:ea typeface="Calibri"/>
                <a:cs typeface="Calibri"/>
                <a:sym typeface="Calibri"/>
              </a:rPr>
              <a:t>mecanismos </a:t>
            </a:r>
            <a:r>
              <a:rPr lang="es-MX" sz="1600" b="1" i="0" u="none" strike="noStrike" cap="none">
                <a:solidFill>
                  <a:srgbClr val="385623"/>
                </a:solidFill>
                <a:latin typeface="Calibri"/>
                <a:ea typeface="Calibri"/>
                <a:cs typeface="Calibri"/>
                <a:sym typeface="Calibri"/>
              </a:rPr>
              <a:t>para diseñar e implementar las políticas públicas con enfoque en determinantes sociales en materia de salud pública</a:t>
            </a:r>
            <a:endParaRPr sz="1600" b="0" i="0" u="none" strike="noStrike" cap="none">
              <a:solidFill>
                <a:srgbClr val="385623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9" name="Google Shape;79;p2"/>
          <p:cNvSpPr/>
          <p:nvPr/>
        </p:nvSpPr>
        <p:spPr>
          <a:xfrm>
            <a:off x="2512813" y="4129146"/>
            <a:ext cx="4056193" cy="970173"/>
          </a:xfrm>
          <a:prstGeom prst="roundRect">
            <a:avLst>
              <a:gd name="adj" fmla="val 16667"/>
            </a:avLst>
          </a:prstGeom>
          <a:solidFill>
            <a:srgbClr val="996633"/>
          </a:solidFill>
          <a:ln>
            <a:noFill/>
          </a:ln>
        </p:spPr>
        <p:txBody>
          <a:bodyPr spcFirstLastPara="1" wrap="square" lIns="91425" tIns="45700" rIns="91425" bIns="45700" anchor="ctr" anchorCtr="1">
            <a:noAutofit/>
          </a:bodyPr>
          <a:lstStyle/>
          <a:p>
            <a:pPr marL="0" marR="0" lvl="2" indent="127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30"/>
              <a:buFont typeface="Calibri"/>
              <a:buNone/>
            </a:pPr>
            <a:r>
              <a:rPr lang="es-MX" sz="11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Establecer la metodología para el diseño de</a:t>
            </a:r>
            <a:r>
              <a:rPr lang="es-MX" sz="11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s-MX" sz="11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políticas públicas en salud para la atención de </a:t>
            </a:r>
            <a:r>
              <a:rPr lang="es-MX" sz="11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enfermedades emergentes</a:t>
            </a:r>
            <a:r>
              <a:rPr lang="es-MX" sz="11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 sz="1100" b="1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0" name="Google Shape;80;p2"/>
          <p:cNvSpPr/>
          <p:nvPr/>
        </p:nvSpPr>
        <p:spPr>
          <a:xfrm>
            <a:off x="3411031" y="2768580"/>
            <a:ext cx="2268000" cy="504000"/>
          </a:xfrm>
          <a:prstGeom prst="roundRect">
            <a:avLst>
              <a:gd name="adj" fmla="val 16667"/>
            </a:avLst>
          </a:prstGeom>
          <a:solidFill>
            <a:srgbClr val="548135"/>
          </a:solidFill>
          <a:ln>
            <a:noFill/>
          </a:ln>
        </p:spPr>
        <p:txBody>
          <a:bodyPr spcFirstLastPara="1" wrap="square" lIns="91425" tIns="45700" rIns="91425" bIns="45700" anchor="ctr" anchorCtr="1">
            <a:noAutofit/>
          </a:bodyPr>
          <a:lstStyle/>
          <a:p>
            <a:pPr marL="0" marR="0" lvl="2" indent="127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60"/>
              <a:buFont typeface="Calibri"/>
              <a:buNone/>
            </a:pPr>
            <a:r>
              <a:rPr lang="es-MX" sz="11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Personal capacitado para atención de enfermedades emergentes </a:t>
            </a:r>
            <a:endParaRPr sz="1000"/>
          </a:p>
        </p:txBody>
      </p:sp>
      <p:sp>
        <p:nvSpPr>
          <p:cNvPr id="81" name="Google Shape;81;p2"/>
          <p:cNvSpPr/>
          <p:nvPr/>
        </p:nvSpPr>
        <p:spPr>
          <a:xfrm>
            <a:off x="5748601" y="2774273"/>
            <a:ext cx="2268000" cy="504000"/>
          </a:xfrm>
          <a:prstGeom prst="roundRect">
            <a:avLst>
              <a:gd name="adj" fmla="val 16667"/>
            </a:avLst>
          </a:prstGeom>
          <a:solidFill>
            <a:srgbClr val="548135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2" indent="127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60"/>
              <a:buFont typeface="Calibri"/>
              <a:buNone/>
            </a:pPr>
            <a:r>
              <a:rPr lang="es-MX" sz="12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Disminución en el </a:t>
            </a:r>
            <a:endParaRPr/>
          </a:p>
          <a:p>
            <a:pPr marL="0" marR="0" lvl="2" indent="127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60"/>
              <a:buFont typeface="Calibri"/>
              <a:buNone/>
            </a:pPr>
            <a:r>
              <a:rPr lang="es-MX" sz="12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desarrollo de enfermedades</a:t>
            </a:r>
            <a:endParaRPr sz="12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2" name="Google Shape;82;p2"/>
          <p:cNvSpPr/>
          <p:nvPr/>
        </p:nvSpPr>
        <p:spPr>
          <a:xfrm>
            <a:off x="8093685" y="2774273"/>
            <a:ext cx="2268000" cy="504000"/>
          </a:xfrm>
          <a:prstGeom prst="roundRect">
            <a:avLst>
              <a:gd name="adj" fmla="val 16667"/>
            </a:avLst>
          </a:prstGeom>
          <a:solidFill>
            <a:srgbClr val="548135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2" indent="127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60"/>
              <a:buFont typeface="Calibri"/>
              <a:buNone/>
            </a:pPr>
            <a:r>
              <a:rPr lang="es-MX" sz="12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Reducción en los gastos catastróficos</a:t>
            </a:r>
            <a:endParaRPr sz="12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3" name="Google Shape;83;p2"/>
          <p:cNvSpPr/>
          <p:nvPr/>
        </p:nvSpPr>
        <p:spPr>
          <a:xfrm>
            <a:off x="1912999" y="1281117"/>
            <a:ext cx="9913253" cy="442674"/>
          </a:xfrm>
          <a:prstGeom prst="roundRect">
            <a:avLst>
              <a:gd name="adj" fmla="val 16667"/>
            </a:avLst>
          </a:prstGeom>
          <a:solidFill>
            <a:srgbClr val="548135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2" indent="127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80"/>
              <a:buFont typeface="Calibri"/>
              <a:buNone/>
            </a:pPr>
            <a:r>
              <a:rPr lang="es-MX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Incidir en la disminución de la mortalidad y morbilidad por enfermedades emergentes y prevenibles en la población mexicana.</a:t>
            </a:r>
            <a:endParaRPr/>
          </a:p>
        </p:txBody>
      </p:sp>
      <p:sp>
        <p:nvSpPr>
          <p:cNvPr id="84" name="Google Shape;84;p2"/>
          <p:cNvSpPr txBox="1"/>
          <p:nvPr/>
        </p:nvSpPr>
        <p:spPr>
          <a:xfrm>
            <a:off x="326766" y="3589298"/>
            <a:ext cx="1755585" cy="8309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85623"/>
              </a:buClr>
              <a:buSzPts val="2400"/>
              <a:buFont typeface="Calibri"/>
              <a:buNone/>
            </a:pPr>
            <a:r>
              <a:rPr lang="es-MX" sz="2400" b="1" i="0" u="none" strike="noStrike" cap="none">
                <a:solidFill>
                  <a:srgbClr val="385623"/>
                </a:solidFill>
                <a:latin typeface="Calibri"/>
                <a:ea typeface="Calibri"/>
                <a:cs typeface="Calibri"/>
                <a:sym typeface="Calibri"/>
              </a:rPr>
              <a:t>Solución al problema</a:t>
            </a:r>
            <a:endParaRPr/>
          </a:p>
        </p:txBody>
      </p:sp>
      <p:sp>
        <p:nvSpPr>
          <p:cNvPr id="85" name="Google Shape;85;p2"/>
          <p:cNvSpPr txBox="1"/>
          <p:nvPr/>
        </p:nvSpPr>
        <p:spPr>
          <a:xfrm>
            <a:off x="259527" y="4463225"/>
            <a:ext cx="325200" cy="211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600"/>
              <a:buFont typeface="Calibri"/>
              <a:buNone/>
            </a:pPr>
            <a:r>
              <a:rPr lang="es-MX" sz="1600" b="1" i="0" u="none" strike="noStrike" cap="none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rPr>
              <a:t>Medios</a:t>
            </a:r>
            <a:endParaRPr/>
          </a:p>
        </p:txBody>
      </p:sp>
      <p:sp>
        <p:nvSpPr>
          <p:cNvPr id="86" name="Google Shape;86;p2"/>
          <p:cNvSpPr txBox="1"/>
          <p:nvPr/>
        </p:nvSpPr>
        <p:spPr>
          <a:xfrm>
            <a:off x="147203" y="1268800"/>
            <a:ext cx="325200" cy="201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2000"/>
              <a:buFont typeface="Calibri"/>
              <a:buNone/>
            </a:pPr>
            <a:r>
              <a:rPr lang="es-MX" sz="2000" b="1" i="0" u="none" strike="noStrike" cap="none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rPr>
              <a:t>Fines</a:t>
            </a:r>
            <a:endParaRPr/>
          </a:p>
        </p:txBody>
      </p:sp>
      <p:sp>
        <p:nvSpPr>
          <p:cNvPr id="87" name="Google Shape;87;p2"/>
          <p:cNvSpPr/>
          <p:nvPr/>
        </p:nvSpPr>
        <p:spPr>
          <a:xfrm>
            <a:off x="3406910" y="2016514"/>
            <a:ext cx="2268000" cy="504000"/>
          </a:xfrm>
          <a:prstGeom prst="roundRect">
            <a:avLst>
              <a:gd name="adj" fmla="val 16667"/>
            </a:avLst>
          </a:prstGeom>
          <a:solidFill>
            <a:srgbClr val="548135"/>
          </a:solidFill>
          <a:ln>
            <a:noFill/>
          </a:ln>
        </p:spPr>
        <p:txBody>
          <a:bodyPr spcFirstLastPara="1" wrap="square" lIns="91425" tIns="45700" rIns="91425" bIns="45700" anchor="ctr" anchorCtr="1">
            <a:noAutofit/>
          </a:bodyPr>
          <a:lstStyle/>
          <a:p>
            <a:pPr marL="0" lvl="2" indent="1270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60"/>
              <a:buFont typeface="Calibri"/>
              <a:buNone/>
            </a:pPr>
            <a:r>
              <a:rPr lang="es-MX" sz="10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Disminución en  las afectaciones a la salud pública debido al surgimiento de enfermedades emergentes</a:t>
            </a:r>
            <a:endParaRPr sz="13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8" name="Google Shape;88;p2"/>
          <p:cNvSpPr/>
          <p:nvPr/>
        </p:nvSpPr>
        <p:spPr>
          <a:xfrm>
            <a:off x="5744480" y="2022207"/>
            <a:ext cx="2268000" cy="504000"/>
          </a:xfrm>
          <a:prstGeom prst="roundRect">
            <a:avLst>
              <a:gd name="adj" fmla="val 16667"/>
            </a:avLst>
          </a:prstGeom>
          <a:solidFill>
            <a:srgbClr val="548135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2" indent="127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60"/>
              <a:buFont typeface="Calibri"/>
              <a:buNone/>
            </a:pPr>
            <a:r>
              <a:rPr lang="es-MX" sz="12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Aumento de la </a:t>
            </a:r>
            <a:br>
              <a:rPr lang="es-MX" sz="12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s-MX" sz="12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espectativa de vida </a:t>
            </a:r>
            <a:endParaRPr sz="12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9" name="Google Shape;89;p2"/>
          <p:cNvSpPr/>
          <p:nvPr/>
        </p:nvSpPr>
        <p:spPr>
          <a:xfrm>
            <a:off x="8089564" y="2022207"/>
            <a:ext cx="2268000" cy="504000"/>
          </a:xfrm>
          <a:prstGeom prst="roundRect">
            <a:avLst>
              <a:gd name="adj" fmla="val 16667"/>
            </a:avLst>
          </a:prstGeom>
          <a:solidFill>
            <a:srgbClr val="548135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2" indent="127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60"/>
              <a:buFont typeface="Calibri"/>
              <a:buNone/>
            </a:pPr>
            <a:r>
              <a:rPr lang="es-MX" sz="12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Adecuada referencia </a:t>
            </a:r>
            <a:endParaRPr/>
          </a:p>
          <a:p>
            <a:pPr marL="0" marR="0" lvl="2" indent="127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60"/>
              <a:buFont typeface="Calibri"/>
              <a:buNone/>
            </a:pPr>
            <a:r>
              <a:rPr lang="es-MX" sz="12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de los Servicios de Salud</a:t>
            </a:r>
            <a:endParaRPr sz="12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0" name="Google Shape;90;p2"/>
          <p:cNvSpPr txBox="1"/>
          <p:nvPr/>
        </p:nvSpPr>
        <p:spPr>
          <a:xfrm>
            <a:off x="717593" y="4768736"/>
            <a:ext cx="882612" cy="3693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800"/>
              <a:buFont typeface="Calibri"/>
              <a:buNone/>
            </a:pPr>
            <a:r>
              <a:rPr lang="es-MX" sz="1800" b="1" i="0" u="none" strike="noStrike" cap="none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rPr>
              <a:t>Directos</a:t>
            </a:r>
            <a:endParaRPr/>
          </a:p>
        </p:txBody>
      </p:sp>
      <p:sp>
        <p:nvSpPr>
          <p:cNvPr id="91" name="Google Shape;91;p2"/>
          <p:cNvSpPr/>
          <p:nvPr/>
        </p:nvSpPr>
        <p:spPr>
          <a:xfrm>
            <a:off x="2100250" y="5226072"/>
            <a:ext cx="2361633" cy="1422376"/>
          </a:xfrm>
          <a:prstGeom prst="roundRect">
            <a:avLst>
              <a:gd name="adj" fmla="val 16667"/>
            </a:avLst>
          </a:prstGeom>
          <a:solidFill>
            <a:srgbClr val="996633"/>
          </a:solidFill>
          <a:ln>
            <a:noFill/>
          </a:ln>
        </p:spPr>
        <p:txBody>
          <a:bodyPr spcFirstLastPara="1" wrap="square" lIns="91425" tIns="45700" rIns="91425" bIns="45700" anchor="ctr" anchorCtr="1">
            <a:noAutofit/>
          </a:bodyPr>
          <a:lstStyle/>
          <a:p>
            <a:pPr marL="0" marR="0" lvl="2" indent="127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30"/>
              <a:buFont typeface="Calibri"/>
              <a:buNone/>
            </a:pPr>
            <a:r>
              <a:rPr lang="es-MX" sz="11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Coordinación de acciones intersectoriales e interinstitucionales para la implementación de políticas públicas que atiendan el surgimiento de </a:t>
            </a:r>
            <a:r>
              <a:rPr lang="es-MX" sz="11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enfermedades emergentes debido al cambio climático</a:t>
            </a:r>
            <a:endParaRPr sz="1100" b="1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2" name="Google Shape;92;p2"/>
          <p:cNvSpPr/>
          <p:nvPr/>
        </p:nvSpPr>
        <p:spPr>
          <a:xfrm>
            <a:off x="7043287" y="5276062"/>
            <a:ext cx="1215741" cy="1349450"/>
          </a:xfrm>
          <a:prstGeom prst="roundRect">
            <a:avLst>
              <a:gd name="adj" fmla="val 16667"/>
            </a:avLst>
          </a:prstGeom>
          <a:solidFill>
            <a:srgbClr val="996633"/>
          </a:solidFill>
          <a:ln>
            <a:noFill/>
          </a:ln>
        </p:spPr>
        <p:txBody>
          <a:bodyPr spcFirstLastPara="1" wrap="square" lIns="91425" tIns="45700" rIns="91425" bIns="45700" anchor="ctr" anchorCtr="1">
            <a:noAutofit/>
          </a:bodyPr>
          <a:lstStyle/>
          <a:p>
            <a:pPr marL="0" marR="0" lvl="2" indent="127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30"/>
              <a:buFont typeface="Calibri"/>
              <a:buNone/>
            </a:pPr>
            <a:r>
              <a:rPr lang="es-MX" sz="11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Revisar, actualizar y homologar  la normativa que incide en materia de salud pública</a:t>
            </a:r>
            <a:endParaRPr/>
          </a:p>
        </p:txBody>
      </p:sp>
      <p:sp>
        <p:nvSpPr>
          <p:cNvPr id="93" name="Google Shape;93;p2"/>
          <p:cNvSpPr/>
          <p:nvPr/>
        </p:nvSpPr>
        <p:spPr>
          <a:xfrm>
            <a:off x="9581351" y="5285206"/>
            <a:ext cx="1239425" cy="1311037"/>
          </a:xfrm>
          <a:prstGeom prst="roundRect">
            <a:avLst>
              <a:gd name="adj" fmla="val 16667"/>
            </a:avLst>
          </a:prstGeom>
          <a:solidFill>
            <a:srgbClr val="996633"/>
          </a:solidFill>
          <a:ln>
            <a:noFill/>
          </a:ln>
        </p:spPr>
        <p:txBody>
          <a:bodyPr spcFirstLastPara="1" wrap="square" lIns="91425" tIns="45700" rIns="91425" bIns="45700" anchor="ctr" anchorCtr="1">
            <a:noAutofit/>
          </a:bodyPr>
          <a:lstStyle/>
          <a:p>
            <a:pPr marL="0" marR="0" lvl="2" indent="127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30"/>
              <a:buFont typeface="Calibri"/>
              <a:buNone/>
            </a:pPr>
            <a:r>
              <a:rPr lang="es-MX" sz="11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Promover el seguimiento y evaluación de las políticas públicas en salud existentes</a:t>
            </a:r>
            <a:endParaRPr sz="1100" b="1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4" name="Google Shape;94;p2"/>
          <p:cNvSpPr/>
          <p:nvPr/>
        </p:nvSpPr>
        <p:spPr>
          <a:xfrm>
            <a:off x="239903" y="205938"/>
            <a:ext cx="9076194" cy="9233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48135"/>
              </a:buClr>
              <a:buSzPts val="5400"/>
              <a:buFont typeface="Calibri"/>
              <a:buNone/>
            </a:pPr>
            <a:r>
              <a:rPr lang="es-MX" sz="5400" b="1" i="0" u="none" strike="noStrike" cap="none">
                <a:solidFill>
                  <a:srgbClr val="548135"/>
                </a:solidFill>
                <a:latin typeface="Calibri"/>
                <a:ea typeface="Calibri"/>
                <a:cs typeface="Calibri"/>
                <a:sym typeface="Calibri"/>
              </a:rPr>
              <a:t>Árbol de Objetivos</a:t>
            </a:r>
            <a:endParaRPr/>
          </a:p>
        </p:txBody>
      </p:sp>
      <p:cxnSp>
        <p:nvCxnSpPr>
          <p:cNvPr id="95" name="Google Shape;95;p2"/>
          <p:cNvCxnSpPr>
            <a:stCxn id="78" idx="0"/>
            <a:endCxn id="80" idx="2"/>
          </p:cNvCxnSpPr>
          <p:nvPr/>
        </p:nvCxnSpPr>
        <p:spPr>
          <a:xfrm rot="5400000" flipH="1">
            <a:off x="5549151" y="2268316"/>
            <a:ext cx="333000" cy="2341500"/>
          </a:xfrm>
          <a:prstGeom prst="bentConnector3">
            <a:avLst>
              <a:gd name="adj1" fmla="val 49998"/>
            </a:avLst>
          </a:prstGeom>
          <a:noFill/>
          <a:ln w="28575" cap="flat" cmpd="sng">
            <a:solidFill>
              <a:srgbClr val="F4B081"/>
            </a:solidFill>
            <a:prstDash val="solid"/>
            <a:miter lim="800000"/>
            <a:headEnd type="none" w="sm" len="sm"/>
            <a:tailEnd type="triangle" w="med" len="med"/>
          </a:ln>
        </p:spPr>
      </p:cxnSp>
      <p:cxnSp>
        <p:nvCxnSpPr>
          <p:cNvPr id="96" name="Google Shape;96;p2"/>
          <p:cNvCxnSpPr>
            <a:stCxn id="78" idx="0"/>
            <a:endCxn id="81" idx="2"/>
          </p:cNvCxnSpPr>
          <p:nvPr/>
        </p:nvCxnSpPr>
        <p:spPr>
          <a:xfrm rot="5400000" flipH="1">
            <a:off x="6720801" y="3439966"/>
            <a:ext cx="327300" cy="3900"/>
          </a:xfrm>
          <a:prstGeom prst="bentConnector3">
            <a:avLst>
              <a:gd name="adj1" fmla="val 49999"/>
            </a:avLst>
          </a:prstGeom>
          <a:noFill/>
          <a:ln w="28575" cap="flat" cmpd="sng">
            <a:solidFill>
              <a:srgbClr val="F4B081"/>
            </a:solidFill>
            <a:prstDash val="solid"/>
            <a:miter lim="800000"/>
            <a:headEnd type="none" w="sm" len="sm"/>
            <a:tailEnd type="triangle" w="med" len="med"/>
          </a:ln>
        </p:spPr>
      </p:cxnSp>
      <p:cxnSp>
        <p:nvCxnSpPr>
          <p:cNvPr id="97" name="Google Shape;97;p2"/>
          <p:cNvCxnSpPr>
            <a:stCxn id="78" idx="0"/>
            <a:endCxn id="82" idx="2"/>
          </p:cNvCxnSpPr>
          <p:nvPr/>
        </p:nvCxnSpPr>
        <p:spPr>
          <a:xfrm rot="-5400000">
            <a:off x="7893351" y="2271316"/>
            <a:ext cx="327300" cy="2341200"/>
          </a:xfrm>
          <a:prstGeom prst="bentConnector3">
            <a:avLst>
              <a:gd name="adj1" fmla="val 49999"/>
            </a:avLst>
          </a:prstGeom>
          <a:noFill/>
          <a:ln w="28575" cap="flat" cmpd="sng">
            <a:solidFill>
              <a:srgbClr val="F4B081"/>
            </a:solidFill>
            <a:prstDash val="solid"/>
            <a:miter lim="800000"/>
            <a:headEnd type="none" w="sm" len="sm"/>
            <a:tailEnd type="triangle" w="med" len="med"/>
          </a:ln>
        </p:spPr>
      </p:cxnSp>
      <p:cxnSp>
        <p:nvCxnSpPr>
          <p:cNvPr id="98" name="Google Shape;98;p2"/>
          <p:cNvCxnSpPr>
            <a:stCxn id="80" idx="0"/>
            <a:endCxn id="87" idx="2"/>
          </p:cNvCxnSpPr>
          <p:nvPr/>
        </p:nvCxnSpPr>
        <p:spPr>
          <a:xfrm rot="10800000">
            <a:off x="4540831" y="2520480"/>
            <a:ext cx="4200" cy="248100"/>
          </a:xfrm>
          <a:prstGeom prst="straightConnector1">
            <a:avLst/>
          </a:prstGeom>
          <a:noFill/>
          <a:ln w="28575" cap="flat" cmpd="sng">
            <a:solidFill>
              <a:srgbClr val="F4B081"/>
            </a:solidFill>
            <a:prstDash val="solid"/>
            <a:miter lim="800000"/>
            <a:headEnd type="none" w="sm" len="sm"/>
            <a:tailEnd type="triangle" w="med" len="med"/>
          </a:ln>
        </p:spPr>
      </p:cxnSp>
      <p:cxnSp>
        <p:nvCxnSpPr>
          <p:cNvPr id="99" name="Google Shape;99;p2"/>
          <p:cNvCxnSpPr>
            <a:stCxn id="81" idx="0"/>
            <a:endCxn id="88" idx="2"/>
          </p:cNvCxnSpPr>
          <p:nvPr/>
        </p:nvCxnSpPr>
        <p:spPr>
          <a:xfrm rot="10800000">
            <a:off x="6878401" y="2526173"/>
            <a:ext cx="4200" cy="248100"/>
          </a:xfrm>
          <a:prstGeom prst="straightConnector1">
            <a:avLst/>
          </a:prstGeom>
          <a:noFill/>
          <a:ln w="28575" cap="flat" cmpd="sng">
            <a:solidFill>
              <a:srgbClr val="F4B081"/>
            </a:solidFill>
            <a:prstDash val="solid"/>
            <a:miter lim="800000"/>
            <a:headEnd type="none" w="sm" len="sm"/>
            <a:tailEnd type="triangle" w="med" len="med"/>
          </a:ln>
        </p:spPr>
      </p:cxnSp>
      <p:cxnSp>
        <p:nvCxnSpPr>
          <p:cNvPr id="100" name="Google Shape;100;p2"/>
          <p:cNvCxnSpPr>
            <a:stCxn id="82" idx="0"/>
            <a:endCxn id="89" idx="2"/>
          </p:cNvCxnSpPr>
          <p:nvPr/>
        </p:nvCxnSpPr>
        <p:spPr>
          <a:xfrm rot="10800000">
            <a:off x="9223485" y="2526173"/>
            <a:ext cx="4200" cy="248100"/>
          </a:xfrm>
          <a:prstGeom prst="straightConnector1">
            <a:avLst/>
          </a:prstGeom>
          <a:noFill/>
          <a:ln w="28575" cap="flat" cmpd="sng">
            <a:solidFill>
              <a:srgbClr val="F4B081"/>
            </a:solidFill>
            <a:prstDash val="solid"/>
            <a:miter lim="800000"/>
            <a:headEnd type="none" w="sm" len="sm"/>
            <a:tailEnd type="triangle" w="med" len="med"/>
          </a:ln>
        </p:spPr>
      </p:cxnSp>
      <p:cxnSp>
        <p:nvCxnSpPr>
          <p:cNvPr id="101" name="Google Shape;101;p2"/>
          <p:cNvCxnSpPr/>
          <p:nvPr/>
        </p:nvCxnSpPr>
        <p:spPr>
          <a:xfrm rot="10800000">
            <a:off x="4527935" y="1759230"/>
            <a:ext cx="4121" cy="248066"/>
          </a:xfrm>
          <a:prstGeom prst="straightConnector1">
            <a:avLst/>
          </a:prstGeom>
          <a:noFill/>
          <a:ln w="28575" cap="flat" cmpd="sng">
            <a:solidFill>
              <a:srgbClr val="F4B081"/>
            </a:solidFill>
            <a:prstDash val="solid"/>
            <a:miter lim="800000"/>
            <a:headEnd type="none" w="sm" len="sm"/>
            <a:tailEnd type="triangle" w="med" len="med"/>
          </a:ln>
        </p:spPr>
      </p:cxnSp>
      <p:cxnSp>
        <p:nvCxnSpPr>
          <p:cNvPr id="102" name="Google Shape;102;p2"/>
          <p:cNvCxnSpPr/>
          <p:nvPr/>
        </p:nvCxnSpPr>
        <p:spPr>
          <a:xfrm rot="10800000">
            <a:off x="6865505" y="1764923"/>
            <a:ext cx="4121" cy="248066"/>
          </a:xfrm>
          <a:prstGeom prst="straightConnector1">
            <a:avLst/>
          </a:prstGeom>
          <a:noFill/>
          <a:ln w="28575" cap="flat" cmpd="sng">
            <a:solidFill>
              <a:srgbClr val="F4B081"/>
            </a:solidFill>
            <a:prstDash val="solid"/>
            <a:miter lim="800000"/>
            <a:headEnd type="none" w="sm" len="sm"/>
            <a:tailEnd type="triangle" w="med" len="med"/>
          </a:ln>
        </p:spPr>
      </p:cxnSp>
      <p:cxnSp>
        <p:nvCxnSpPr>
          <p:cNvPr id="103" name="Google Shape;103;p2"/>
          <p:cNvCxnSpPr/>
          <p:nvPr/>
        </p:nvCxnSpPr>
        <p:spPr>
          <a:xfrm rot="10800000">
            <a:off x="9210589" y="1764923"/>
            <a:ext cx="4121" cy="248066"/>
          </a:xfrm>
          <a:prstGeom prst="straightConnector1">
            <a:avLst/>
          </a:prstGeom>
          <a:noFill/>
          <a:ln w="28575" cap="flat" cmpd="sng">
            <a:solidFill>
              <a:srgbClr val="F4B081"/>
            </a:solidFill>
            <a:prstDash val="solid"/>
            <a:miter lim="800000"/>
            <a:headEnd type="none" w="sm" len="sm"/>
            <a:tailEnd type="triangle" w="med" len="med"/>
          </a:ln>
        </p:spPr>
      </p:cxnSp>
      <p:sp>
        <p:nvSpPr>
          <p:cNvPr id="104" name="Google Shape;104;p2"/>
          <p:cNvSpPr/>
          <p:nvPr/>
        </p:nvSpPr>
        <p:spPr>
          <a:xfrm>
            <a:off x="7068312" y="4148816"/>
            <a:ext cx="4575336" cy="985394"/>
          </a:xfrm>
          <a:prstGeom prst="roundRect">
            <a:avLst>
              <a:gd name="adj" fmla="val 16667"/>
            </a:avLst>
          </a:prstGeom>
          <a:solidFill>
            <a:srgbClr val="996633"/>
          </a:solidFill>
          <a:ln>
            <a:noFill/>
          </a:ln>
        </p:spPr>
        <p:txBody>
          <a:bodyPr spcFirstLastPara="1" wrap="square" lIns="91425" tIns="45700" rIns="91425" bIns="45700" anchor="ctr" anchorCtr="1">
            <a:noAutofit/>
          </a:bodyPr>
          <a:lstStyle/>
          <a:p>
            <a:pPr marL="0" marR="0" lvl="2" indent="127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30"/>
              <a:buFont typeface="Calibri"/>
              <a:buNone/>
            </a:pPr>
            <a:r>
              <a:rPr lang="es-MX" sz="11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Establecer las estrategias para identificar las deficiencias en la implementación de políticas públicas en materia de salud ya existentes con enfoque de determinantes sociales</a:t>
            </a:r>
            <a:endParaRPr/>
          </a:p>
        </p:txBody>
      </p:sp>
      <p:sp>
        <p:nvSpPr>
          <p:cNvPr id="105" name="Google Shape;105;p2"/>
          <p:cNvSpPr/>
          <p:nvPr/>
        </p:nvSpPr>
        <p:spPr>
          <a:xfrm>
            <a:off x="8342991" y="5293814"/>
            <a:ext cx="1154397" cy="1313946"/>
          </a:xfrm>
          <a:prstGeom prst="roundRect">
            <a:avLst>
              <a:gd name="adj" fmla="val 16667"/>
            </a:avLst>
          </a:prstGeom>
          <a:solidFill>
            <a:srgbClr val="996633"/>
          </a:solidFill>
          <a:ln>
            <a:noFill/>
          </a:ln>
        </p:spPr>
        <p:txBody>
          <a:bodyPr spcFirstLastPara="1" wrap="square" lIns="91425" tIns="45700" rIns="91425" bIns="45700" anchor="ctr" anchorCtr="1">
            <a:noAutofit/>
          </a:bodyPr>
          <a:lstStyle/>
          <a:p>
            <a:pPr marL="0" marR="0" lvl="2" indent="127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30"/>
              <a:buFont typeface="Calibri"/>
              <a:buNone/>
            </a:pPr>
            <a:r>
              <a:rPr lang="es-MX" sz="8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Promover la integración de acciones entre  las instituciones que conforman el sector salud para la implementación de politicas públicas en materia de salu</a:t>
            </a:r>
            <a:r>
              <a:rPr lang="es-MX" sz="1000">
                <a:solidFill>
                  <a:schemeClr val="dk1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d </a:t>
            </a:r>
            <a:endParaRPr/>
          </a:p>
        </p:txBody>
      </p:sp>
      <p:sp>
        <p:nvSpPr>
          <p:cNvPr id="106" name="Google Shape;106;p2"/>
          <p:cNvSpPr txBox="1"/>
          <p:nvPr/>
        </p:nvSpPr>
        <p:spPr>
          <a:xfrm>
            <a:off x="702468" y="5752595"/>
            <a:ext cx="1044515" cy="3693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800"/>
              <a:buFont typeface="Calibri"/>
              <a:buNone/>
            </a:pPr>
            <a:r>
              <a:rPr lang="es-MX" sz="1800" b="1" i="0" u="none" strike="noStrike" cap="none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rPr>
              <a:t>Indirectos</a:t>
            </a:r>
            <a:endParaRPr sz="1800" b="1" i="0" u="none" strike="noStrike" cap="none">
              <a:solidFill>
                <a:srgbClr val="7F7F7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7" name="Google Shape;107;p2"/>
          <p:cNvSpPr/>
          <p:nvPr/>
        </p:nvSpPr>
        <p:spPr>
          <a:xfrm>
            <a:off x="4132161" y="3244334"/>
            <a:ext cx="3927678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Calibri"/>
              <a:buNone/>
            </a:pPr>
            <a:r>
              <a:rPr lang="es-MX" sz="18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con enfoque en determinantes sociales</a:t>
            </a:r>
            <a:endParaRPr sz="18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8" name="Google Shape;108;p2"/>
          <p:cNvSpPr/>
          <p:nvPr/>
        </p:nvSpPr>
        <p:spPr>
          <a:xfrm>
            <a:off x="4551482" y="5265976"/>
            <a:ext cx="2326306" cy="1422376"/>
          </a:xfrm>
          <a:prstGeom prst="roundRect">
            <a:avLst>
              <a:gd name="adj" fmla="val 16667"/>
            </a:avLst>
          </a:prstGeom>
          <a:solidFill>
            <a:srgbClr val="996633"/>
          </a:solidFill>
          <a:ln>
            <a:noFill/>
          </a:ln>
        </p:spPr>
        <p:txBody>
          <a:bodyPr spcFirstLastPara="1" wrap="square" lIns="91425" tIns="45700" rIns="91425" bIns="45700" anchor="ctr" anchorCtr="1">
            <a:noAutofit/>
          </a:bodyPr>
          <a:lstStyle/>
          <a:p>
            <a:pPr marL="0" marR="0" lvl="2" indent="127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30"/>
              <a:buFont typeface="Calibri"/>
              <a:buNone/>
            </a:pPr>
            <a:r>
              <a:rPr lang="es-MX" sz="11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Coordinación de acciones intersectoriales e interinstitucionales para la implementación de políticas públicas que atiendan </a:t>
            </a:r>
            <a:r>
              <a:rPr lang="es-MX" sz="11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el surgimiento de enfermedades emergentes debido a la  transición epidemiológica</a:t>
            </a:r>
            <a:endParaRPr sz="1100" b="1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9" name="Google Shape;109;p2"/>
          <p:cNvSpPr/>
          <p:nvPr/>
        </p:nvSpPr>
        <p:spPr>
          <a:xfrm>
            <a:off x="10903674" y="5293814"/>
            <a:ext cx="1239425" cy="1293285"/>
          </a:xfrm>
          <a:prstGeom prst="roundRect">
            <a:avLst>
              <a:gd name="adj" fmla="val 16667"/>
            </a:avLst>
          </a:prstGeom>
          <a:solidFill>
            <a:srgbClr val="996633"/>
          </a:solidFill>
          <a:ln>
            <a:noFill/>
          </a:ln>
        </p:spPr>
        <p:txBody>
          <a:bodyPr spcFirstLastPara="1" wrap="square" lIns="91425" tIns="45700" rIns="91425" bIns="45700" anchor="ctr" anchorCtr="1">
            <a:noAutofit/>
          </a:bodyPr>
          <a:lstStyle/>
          <a:p>
            <a:pPr marL="0" marR="0" lvl="2" indent="127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30"/>
              <a:buFont typeface="Calibri"/>
              <a:buNone/>
            </a:pPr>
            <a:r>
              <a:rPr lang="es-MX" sz="11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Promover la implementación de  políticas públicas con enfoque de determinantes sociales </a:t>
            </a:r>
            <a:endParaRPr sz="1100" b="1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000FF"/>
      </a:hlink>
      <a:folHlink>
        <a:srgbClr val="FF00F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Tema de Offic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000FF"/>
      </a:hlink>
      <a:folHlink>
        <a:srgbClr val="FF00F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444</Words>
  <Application>Microsoft Office PowerPoint</Application>
  <PresentationFormat>Panorámica</PresentationFormat>
  <Paragraphs>52</Paragraphs>
  <Slides>2</Slides>
  <Notes>2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</vt:i4>
      </vt:variant>
    </vt:vector>
  </HeadingPairs>
  <TitlesOfParts>
    <vt:vector size="9" baseType="lpstr">
      <vt:lpstr>Montserrat Medium</vt:lpstr>
      <vt:lpstr>Roboto</vt:lpstr>
      <vt:lpstr>Arial</vt:lpstr>
      <vt:lpstr>Helvetica Neue</vt:lpstr>
      <vt:lpstr>Calibri</vt:lpstr>
      <vt:lpstr>Montserrat</vt:lpstr>
      <vt:lpstr>Tema de Office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Adelina Martinez</dc:creator>
  <cp:lastModifiedBy>SPPS-DO</cp:lastModifiedBy>
  <cp:revision>1</cp:revision>
  <dcterms:modified xsi:type="dcterms:W3CDTF">2020-04-22T02:03:48Z</dcterms:modified>
</cp:coreProperties>
</file>