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0000500000000000000" pitchFamily="2" charset="0"/>
      <p:regular r:id="rId9"/>
      <p:bold r:id="rId10"/>
      <p:italic r:id="rId11"/>
      <p:boldItalic r:id="rId12"/>
    </p:embeddedFont>
    <p:embeddedFont>
      <p:font typeface="Montserrat Medium" panose="00000600000000000000" pitchFamily="2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m/uinUzHLv/JX56SZvtUQNdn4Q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" name="Google Shape;2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" name="Google Shape;73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ación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>
            <a:spLocks noGrp="1"/>
          </p:cNvSpPr>
          <p:nvPr>
            <p:ph type="title"/>
          </p:nvPr>
        </p:nvSpPr>
        <p:spPr>
          <a:xfrm>
            <a:off x="449825" y="579499"/>
            <a:ext cx="8398342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42145"/>
              </a:buClr>
              <a:buSzPts val="3200"/>
              <a:buFont typeface="Montserrat Medium"/>
              <a:buNone/>
              <a:defRPr sz="3200">
                <a:solidFill>
                  <a:srgbClr val="A42145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2057401" y="1765487"/>
            <a:ext cx="7232921" cy="4620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None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400"/>
              <a:buFont typeface="Montserrat Medium"/>
              <a:buChar char="•"/>
              <a:defRPr sz="2400" b="0">
                <a:solidFill>
                  <a:srgbClr val="404040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4" descr="Imagen 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4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4" descr="Imagen 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os objetos">
  <p:cSld name="Dos objet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464696" y="1805796"/>
            <a:ext cx="4019756" cy="276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None/>
              <a:defRPr sz="2000" b="0">
                <a:solidFill>
                  <a:srgbClr val="404040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3pPr>
            <a:lvl4pPr marL="1828800" lvl="3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4pPr>
            <a:lvl5pPr marL="2286000" lvl="4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04040"/>
              </a:buClr>
              <a:buSzPts val="2000"/>
              <a:buFont typeface="Montserrat"/>
              <a:buChar char="•"/>
              <a:defRPr sz="2000" b="0">
                <a:solidFill>
                  <a:srgbClr val="404040"/>
                </a:solidFill>
              </a:defRPr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/>
          <p:nvPr/>
        </p:nvSpPr>
        <p:spPr>
          <a:xfrm>
            <a:off x="-1" y="579499"/>
            <a:ext cx="257697" cy="915746"/>
          </a:xfrm>
          <a:prstGeom prst="rect">
            <a:avLst/>
          </a:prstGeom>
          <a:solidFill>
            <a:srgbClr val="A42145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2"/>
          </p:nvPr>
        </p:nvSpPr>
        <p:spPr>
          <a:xfrm>
            <a:off x="464695" y="579499"/>
            <a:ext cx="4019758" cy="9157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None/>
              <a:defRPr/>
            </a:lvl1pPr>
            <a:lvl2pPr marL="914400" lvl="1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2pPr>
            <a:lvl3pPr marL="1371600" lvl="2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3pPr>
            <a:lvl4pPr marL="1828800" lvl="3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4pPr>
            <a:lvl5pPr marL="2286000" lvl="4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5pPr>
            <a:lvl6pPr marL="2743200" lvl="5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6pPr>
            <a:lvl7pPr marL="3200400" lvl="6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7pPr>
            <a:lvl8pPr marL="3657600" lvl="7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8pPr>
            <a:lvl9pPr marL="4114800" lvl="8" indent="-3429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5" descr="Imagen 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629400"/>
            <a:ext cx="121920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5" descr="Imagen 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90322" y="617780"/>
            <a:ext cx="2354880" cy="63360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3"/>
          <p:cNvCxnSpPr/>
          <p:nvPr/>
        </p:nvCxnSpPr>
        <p:spPr>
          <a:xfrm>
            <a:off x="3524472" y="3343609"/>
            <a:ext cx="5029201" cy="1"/>
          </a:xfrm>
          <a:prstGeom prst="straightConnector1">
            <a:avLst/>
          </a:prstGeom>
          <a:noFill/>
          <a:ln w="19050" cap="flat" cmpd="sng">
            <a:solidFill>
              <a:srgbClr val="DEC9A2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" name="Google Shape;7;p3"/>
          <p:cNvSpPr txBox="1">
            <a:spLocks noGrp="1"/>
          </p:cNvSpPr>
          <p:nvPr>
            <p:ph type="body" idx="1"/>
          </p:nvPr>
        </p:nvSpPr>
        <p:spPr>
          <a:xfrm>
            <a:off x="838200" y="1856169"/>
            <a:ext cx="10515600" cy="114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None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482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42145"/>
              </a:buClr>
              <a:buSzPts val="4000"/>
              <a:buFont typeface="Montserrat"/>
              <a:buChar char="•"/>
              <a:defRPr sz="4000" b="1" i="0" u="none" strike="noStrike" cap="none">
                <a:solidFill>
                  <a:srgbClr val="A42145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pic>
        <p:nvPicPr>
          <p:cNvPr id="8" name="Google Shape;8;p3" descr="Imagen 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18063" y="4914672"/>
            <a:ext cx="2928981" cy="7864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DEC9A2">
              <a:alpha val="14901"/>
            </a:srgbClr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609600" y="0"/>
            <a:ext cx="10972800" cy="16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Calibri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sldNum" idx="1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"/>
          <p:cNvSpPr/>
          <p:nvPr/>
        </p:nvSpPr>
        <p:spPr>
          <a:xfrm>
            <a:off x="469611" y="5106407"/>
            <a:ext cx="10344423" cy="1488247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"/>
          <p:cNvSpPr/>
          <p:nvPr/>
        </p:nvSpPr>
        <p:spPr>
          <a:xfrm>
            <a:off x="475786" y="4301068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"/>
          <p:cNvSpPr txBox="1"/>
          <p:nvPr/>
        </p:nvSpPr>
        <p:spPr>
          <a:xfrm>
            <a:off x="517284" y="4378901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3" name="Google Shape;33;p1"/>
          <p:cNvSpPr/>
          <p:nvPr/>
        </p:nvSpPr>
        <p:spPr>
          <a:xfrm>
            <a:off x="475786" y="2571521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1"/>
          <p:cNvSpPr txBox="1"/>
          <p:nvPr/>
        </p:nvSpPr>
        <p:spPr>
          <a:xfrm>
            <a:off x="517284" y="2649354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35" name="Google Shape;35;p1"/>
          <p:cNvSpPr/>
          <p:nvPr/>
        </p:nvSpPr>
        <p:spPr>
          <a:xfrm>
            <a:off x="475786" y="1907056"/>
            <a:ext cx="10344423" cy="4960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45700" tIns="45700" rIns="45700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"/>
          <p:cNvSpPr/>
          <p:nvPr/>
        </p:nvSpPr>
        <p:spPr>
          <a:xfrm>
            <a:off x="2029350" y="3373723"/>
            <a:ext cx="8603999" cy="557362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20"/>
              <a:buFont typeface="Calibri"/>
              <a:buNone/>
            </a:pPr>
            <a:r>
              <a:rPr lang="es-MX" sz="1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El Sistema Nacional de Salud enfrenta deficiencias en el diseño e implementación de políticas públicas en materia de salud pública 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1"/>
          <p:cNvSpPr/>
          <p:nvPr/>
        </p:nvSpPr>
        <p:spPr>
          <a:xfrm>
            <a:off x="228947" y="312531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Problemas</a:t>
            </a:r>
            <a:endParaRPr/>
          </a:p>
        </p:txBody>
      </p:sp>
      <p:sp>
        <p:nvSpPr>
          <p:cNvPr id="38" name="Google Shape;38;p1"/>
          <p:cNvSpPr/>
          <p:nvPr/>
        </p:nvSpPr>
        <p:spPr>
          <a:xfrm>
            <a:off x="1509055" y="4208049"/>
            <a:ext cx="3040524" cy="71508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Ausencia de  procesos para el diseño de políticas públicas en salud pública  emergentes 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1"/>
          <p:cNvSpPr/>
          <p:nvPr/>
        </p:nvSpPr>
        <p:spPr>
          <a:xfrm>
            <a:off x="4843614" y="4305932"/>
            <a:ext cx="5970420" cy="510778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Deficiencias en la implementación de políticas públicas en materia de 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salud pública ya existentes  </a:t>
            </a:r>
            <a:endParaRPr/>
          </a:p>
        </p:txBody>
      </p:sp>
      <p:sp>
        <p:nvSpPr>
          <p:cNvPr id="40" name="Google Shape;40;p1"/>
          <p:cNvSpPr/>
          <p:nvPr/>
        </p:nvSpPr>
        <p:spPr>
          <a:xfrm>
            <a:off x="1689376" y="5145625"/>
            <a:ext cx="1371601" cy="11872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Afectaciones a la salud pública debido al cambio climático  </a:t>
            </a:r>
            <a:endParaRPr/>
          </a:p>
        </p:txBody>
      </p:sp>
      <p:sp>
        <p:nvSpPr>
          <p:cNvPr id="41" name="Google Shape;41;p1"/>
          <p:cNvSpPr/>
          <p:nvPr/>
        </p:nvSpPr>
        <p:spPr>
          <a:xfrm>
            <a:off x="3161365" y="5148856"/>
            <a:ext cx="1348886" cy="118720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Afectaciones a la salud pública por la  transición epidemiológica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1"/>
          <p:cNvSpPr/>
          <p:nvPr/>
        </p:nvSpPr>
        <p:spPr>
          <a:xfrm>
            <a:off x="7856495" y="5130663"/>
            <a:ext cx="1425787" cy="1239529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mecanismos de seguimiento y evaluación de las políticas públicas en salud existentes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"/>
          <p:cNvSpPr/>
          <p:nvPr/>
        </p:nvSpPr>
        <p:spPr>
          <a:xfrm>
            <a:off x="6304487" y="5145625"/>
            <a:ext cx="1451934" cy="120960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respuesta integradora entre las instituciones que conforman el Sector Salud</a:t>
            </a:r>
            <a:endParaRPr/>
          </a:p>
        </p:txBody>
      </p:sp>
      <p:cxnSp>
        <p:nvCxnSpPr>
          <p:cNvPr id="44" name="Google Shape;44;p1"/>
          <p:cNvCxnSpPr/>
          <p:nvPr/>
        </p:nvCxnSpPr>
        <p:spPr>
          <a:xfrm rot="10800000">
            <a:off x="6234669" y="3043435"/>
            <a:ext cx="0" cy="324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45" name="Google Shape;45;p1"/>
          <p:cNvGrpSpPr/>
          <p:nvPr/>
        </p:nvGrpSpPr>
        <p:grpSpPr>
          <a:xfrm>
            <a:off x="3893707" y="3039320"/>
            <a:ext cx="4680643" cy="185325"/>
            <a:chOff x="2223787" y="3177184"/>
            <a:chExt cx="4680643" cy="185325"/>
          </a:xfrm>
        </p:grpSpPr>
        <p:sp>
          <p:nvSpPr>
            <p:cNvPr id="46" name="Google Shape;46;p1"/>
            <p:cNvSpPr/>
            <p:nvPr/>
          </p:nvSpPr>
          <p:spPr>
            <a:xfrm rot="5400000" flipH="1">
              <a:off x="4510430" y="968509"/>
              <a:ext cx="108000" cy="4680000"/>
            </a:xfrm>
            <a:prstGeom prst="leftBracket">
              <a:avLst>
                <a:gd name="adj" fmla="val 8333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" name="Google Shape;47;p1"/>
            <p:cNvCxnSpPr/>
            <p:nvPr/>
          </p:nvCxnSpPr>
          <p:spPr>
            <a:xfrm rot="10800000">
              <a:off x="6899469" y="3177184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cxnSp>
          <p:nvCxnSpPr>
            <p:cNvPr id="48" name="Google Shape;48;p1"/>
            <p:cNvCxnSpPr/>
            <p:nvPr/>
          </p:nvCxnSpPr>
          <p:spPr>
            <a:xfrm rot="10800000">
              <a:off x="2223787" y="3181730"/>
              <a:ext cx="0" cy="720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49" name="Google Shape;49;p1"/>
          <p:cNvSpPr/>
          <p:nvPr/>
        </p:nvSpPr>
        <p:spPr>
          <a:xfrm>
            <a:off x="2765439" y="2584022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conductas de riesgo</a:t>
            </a:r>
            <a:endParaRPr/>
          </a:p>
        </p:txBody>
      </p:sp>
      <p:sp>
        <p:nvSpPr>
          <p:cNvPr id="50" name="Google Shape;50;p1"/>
          <p:cNvSpPr/>
          <p:nvPr/>
        </p:nvSpPr>
        <p:spPr>
          <a:xfrm>
            <a:off x="5103009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"/>
          <p:cNvSpPr/>
          <p:nvPr/>
        </p:nvSpPr>
        <p:spPr>
          <a:xfrm>
            <a:off x="7448093" y="2589715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Gastos catastróficos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2" name="Google Shape;52;p1"/>
          <p:cNvCxnSpPr/>
          <p:nvPr/>
        </p:nvCxnSpPr>
        <p:spPr>
          <a:xfrm rot="10800000">
            <a:off x="3914165" y="2394878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3" name="Google Shape;53;p1"/>
          <p:cNvCxnSpPr/>
          <p:nvPr/>
        </p:nvCxnSpPr>
        <p:spPr>
          <a:xfrm rot="10800000">
            <a:off x="8577061" y="239020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4" name="Google Shape;54;p1"/>
          <p:cNvCxnSpPr/>
          <p:nvPr/>
        </p:nvCxnSpPr>
        <p:spPr>
          <a:xfrm rot="10800000">
            <a:off x="6234110" y="240311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5" name="Google Shape;55;p1"/>
          <p:cNvSpPr/>
          <p:nvPr/>
        </p:nvSpPr>
        <p:spPr>
          <a:xfrm>
            <a:off x="1679790" y="1415305"/>
            <a:ext cx="9140419" cy="374571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mortalidad y morbilidad por enfermedades prevenibles en la población mexicana</a:t>
            </a:r>
            <a:endParaRPr sz="1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134469" y="3464685"/>
            <a:ext cx="2029349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2000"/>
              <a:buFont typeface="Calibri"/>
              <a:buNone/>
            </a:pPr>
            <a:r>
              <a:rPr lang="es-MX" sz="20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Problema</a:t>
            </a:r>
            <a:endParaRPr/>
          </a:p>
        </p:txBody>
      </p:sp>
      <p:sp>
        <p:nvSpPr>
          <p:cNvPr id="57" name="Google Shape;57;p1"/>
          <p:cNvSpPr txBox="1"/>
          <p:nvPr/>
        </p:nvSpPr>
        <p:spPr>
          <a:xfrm>
            <a:off x="35537" y="4457213"/>
            <a:ext cx="306497" cy="1384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Causas</a:t>
            </a:r>
            <a:endParaRPr dirty="0"/>
          </a:p>
        </p:txBody>
      </p:sp>
      <p:sp>
        <p:nvSpPr>
          <p:cNvPr id="58" name="Google Shape;58;p1"/>
          <p:cNvSpPr txBox="1"/>
          <p:nvPr/>
        </p:nvSpPr>
        <p:spPr>
          <a:xfrm>
            <a:off x="46582" y="1418175"/>
            <a:ext cx="182366" cy="1600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/>
              <a:buNone/>
            </a:pPr>
            <a:r>
              <a:rPr lang="es-MX" sz="14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Efectos</a:t>
            </a:r>
            <a:endParaRPr dirty="0"/>
          </a:p>
        </p:txBody>
      </p:sp>
      <p:sp>
        <p:nvSpPr>
          <p:cNvPr id="59" name="Google Shape;59;p1"/>
          <p:cNvSpPr/>
          <p:nvPr/>
        </p:nvSpPr>
        <p:spPr>
          <a:xfrm>
            <a:off x="2769556" y="1920876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Discapacidad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5107126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de la expectativa de vida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7452210" y="1926569"/>
            <a:ext cx="2268000" cy="468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Saturación de los servicios de salud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" name="Google Shape;62;p1"/>
          <p:cNvCxnSpPr/>
          <p:nvPr/>
        </p:nvCxnSpPr>
        <p:spPr>
          <a:xfrm rot="10800000">
            <a:off x="3910044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3" name="Google Shape;63;p1"/>
          <p:cNvCxnSpPr/>
          <p:nvPr/>
        </p:nvCxnSpPr>
        <p:spPr>
          <a:xfrm rot="10800000">
            <a:off x="8572940" y="1727056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64" name="Google Shape;64;p1"/>
          <p:cNvCxnSpPr/>
          <p:nvPr/>
        </p:nvCxnSpPr>
        <p:spPr>
          <a:xfrm rot="10800000">
            <a:off x="6229989" y="1731732"/>
            <a:ext cx="0" cy="1800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5" name="Google Shape;65;p1"/>
          <p:cNvSpPr txBox="1"/>
          <p:nvPr/>
        </p:nvSpPr>
        <p:spPr>
          <a:xfrm>
            <a:off x="517284" y="1984889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66" name="Google Shape;66;p1"/>
          <p:cNvSpPr txBox="1"/>
          <p:nvPr/>
        </p:nvSpPr>
        <p:spPr>
          <a:xfrm>
            <a:off x="517284" y="566402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cxnSp>
        <p:nvCxnSpPr>
          <p:cNvPr id="67" name="Google Shape;67;p1"/>
          <p:cNvCxnSpPr/>
          <p:nvPr/>
        </p:nvCxnSpPr>
        <p:spPr>
          <a:xfrm rot="10800000" flipH="1">
            <a:off x="3894350" y="3904066"/>
            <a:ext cx="2451600" cy="347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68" name="Google Shape;68;p1"/>
          <p:cNvCxnSpPr/>
          <p:nvPr/>
        </p:nvCxnSpPr>
        <p:spPr>
          <a:xfrm rot="10800000">
            <a:off x="6347420" y="3895655"/>
            <a:ext cx="2325900" cy="374700"/>
          </a:xfrm>
          <a:prstGeom prst="bentConnector3">
            <a:avLst>
              <a:gd name="adj1" fmla="val 0"/>
            </a:avLst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69" name="Google Shape;69;p1"/>
          <p:cNvSpPr/>
          <p:nvPr/>
        </p:nvSpPr>
        <p:spPr>
          <a:xfrm>
            <a:off x="4727288" y="5155912"/>
            <a:ext cx="1425787" cy="1189748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actualización y homologación de normativa en materia de salud pública </a:t>
            </a:r>
            <a:endParaRPr/>
          </a:p>
        </p:txBody>
      </p:sp>
      <p:sp>
        <p:nvSpPr>
          <p:cNvPr id="70" name="Google Shape;70;p1"/>
          <p:cNvSpPr/>
          <p:nvPr/>
        </p:nvSpPr>
        <p:spPr>
          <a:xfrm>
            <a:off x="9339009" y="5145625"/>
            <a:ext cx="1451934" cy="120960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None/>
            </a:pPr>
            <a:r>
              <a:rPr lang="es-MX" sz="1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Falta de implementación de políticas públicas con enfoque de determinantes sociales </a:t>
            </a:r>
            <a:endParaRPr sz="10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lip dir="l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"/>
          <p:cNvSpPr txBox="1"/>
          <p:nvPr/>
        </p:nvSpPr>
        <p:spPr>
          <a:xfrm>
            <a:off x="717593" y="2081056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/>
          </a:p>
        </p:txBody>
      </p:sp>
      <p:sp>
        <p:nvSpPr>
          <p:cNvPr id="76" name="Google Shape;76;p2"/>
          <p:cNvSpPr txBox="1"/>
          <p:nvPr/>
        </p:nvSpPr>
        <p:spPr>
          <a:xfrm>
            <a:off x="717593" y="2842243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77" name="Google Shape;77;p2"/>
          <p:cNvSpPr txBox="1"/>
          <p:nvPr/>
        </p:nvSpPr>
        <p:spPr>
          <a:xfrm>
            <a:off x="717593" y="1376002"/>
            <a:ext cx="906656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Superior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1927714" y="3605566"/>
            <a:ext cx="9917374" cy="414394"/>
          </a:xfrm>
          <a:prstGeom prst="roundRect">
            <a:avLst>
              <a:gd name="adj" fmla="val 16667"/>
            </a:avLst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080"/>
              <a:buFont typeface="Calibri"/>
              <a:buNone/>
            </a:pPr>
            <a:r>
              <a:rPr lang="es-MX" sz="16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El Sistema Nacional de Salud establece el mecanismo para diseñar e implementar las políticas públicas con enfoque en determinantes sociales en materia de salud pública</a:t>
            </a:r>
            <a:endParaRPr sz="1600" b="0" i="0" u="none" strike="noStrike" cap="none">
              <a:solidFill>
                <a:srgbClr val="38562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"/>
          <p:cNvSpPr/>
          <p:nvPr/>
        </p:nvSpPr>
        <p:spPr>
          <a:xfrm>
            <a:off x="2512813" y="4129146"/>
            <a:ext cx="4056193" cy="970173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Establecer la metodología para el diseño de nuevas políticas públicas en salud para la atención de afectaciones a la salud por cambio climático y/o transición epidemiológica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2"/>
          <p:cNvSpPr/>
          <p:nvPr/>
        </p:nvSpPr>
        <p:spPr>
          <a:xfrm>
            <a:off x="3411031" y="2768580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las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conductas de riesgo</a:t>
            </a:r>
            <a:endParaRPr/>
          </a:p>
        </p:txBody>
      </p:sp>
      <p:sp>
        <p:nvSpPr>
          <p:cNvPr id="81" name="Google Shape;81;p2"/>
          <p:cNvSpPr/>
          <p:nvPr/>
        </p:nvSpPr>
        <p:spPr>
          <a:xfrm>
            <a:off x="5748601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Disminución en el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desarrollo de enfermedades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8093685" y="2774273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Reducción en los gastos catastróficos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1912999" y="1281117"/>
            <a:ext cx="9913253" cy="442674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80"/>
              <a:buFont typeface="Calibri"/>
              <a:buNone/>
            </a:pPr>
            <a:r>
              <a:rPr lang="es-MX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Incidir en la disminución de la mortalidad y morbilidad por enfermedades prevenibles en la población mexicana</a:t>
            </a:r>
            <a:r>
              <a:rPr lang="es-MX" sz="20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  <p:sp>
        <p:nvSpPr>
          <p:cNvPr id="84" name="Google Shape;84;p2"/>
          <p:cNvSpPr txBox="1"/>
          <p:nvPr/>
        </p:nvSpPr>
        <p:spPr>
          <a:xfrm>
            <a:off x="326766" y="3589298"/>
            <a:ext cx="175558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5623"/>
              </a:buClr>
              <a:buSzPts val="2400"/>
              <a:buFont typeface="Calibri"/>
              <a:buNone/>
            </a:pPr>
            <a:r>
              <a:rPr lang="es-MX" sz="2400" b="1" i="0" u="none" strike="noStrike" cap="none">
                <a:solidFill>
                  <a:srgbClr val="385623"/>
                </a:solidFill>
                <a:latin typeface="Calibri"/>
                <a:ea typeface="Calibri"/>
                <a:cs typeface="Calibri"/>
                <a:sym typeface="Calibri"/>
              </a:rPr>
              <a:t>Solución al problema</a:t>
            </a:r>
            <a:endParaRPr/>
          </a:p>
        </p:txBody>
      </p:sp>
      <p:sp>
        <p:nvSpPr>
          <p:cNvPr id="85" name="Google Shape;85;p2"/>
          <p:cNvSpPr txBox="1"/>
          <p:nvPr/>
        </p:nvSpPr>
        <p:spPr>
          <a:xfrm>
            <a:off x="259531" y="4463226"/>
            <a:ext cx="29256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alibri"/>
              <a:buNone/>
            </a:pPr>
            <a:r>
              <a:rPr lang="es-MX" sz="16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Medios</a:t>
            </a:r>
            <a:endParaRPr dirty="0"/>
          </a:p>
        </p:txBody>
      </p:sp>
      <p:sp>
        <p:nvSpPr>
          <p:cNvPr id="86" name="Google Shape;86;p2"/>
          <p:cNvSpPr txBox="1"/>
          <p:nvPr/>
        </p:nvSpPr>
        <p:spPr>
          <a:xfrm>
            <a:off x="219894" y="1276007"/>
            <a:ext cx="208949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Font typeface="Calibri"/>
              <a:buNone/>
            </a:pPr>
            <a:r>
              <a:rPr lang="es-MX" sz="2000" b="1" i="0" u="none" strike="noStrike" cap="none" dirty="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Fines</a:t>
            </a:r>
            <a:endParaRPr dirty="0"/>
          </a:p>
        </p:txBody>
      </p:sp>
      <p:sp>
        <p:nvSpPr>
          <p:cNvPr id="87" name="Google Shape;87;p2"/>
          <p:cNvSpPr/>
          <p:nvPr/>
        </p:nvSpPr>
        <p:spPr>
          <a:xfrm>
            <a:off x="3406910" y="2016514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Evitar discapacidades por conducta de riesgos prevenibles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2"/>
          <p:cNvSpPr/>
          <p:nvPr/>
        </p:nvSpPr>
        <p:spPr>
          <a:xfrm>
            <a:off x="5744480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Aumento de la </a:t>
            </a:r>
            <a:b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espectativa de vida 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2"/>
          <p:cNvSpPr/>
          <p:nvPr/>
        </p:nvSpPr>
        <p:spPr>
          <a:xfrm>
            <a:off x="8089564" y="2022207"/>
            <a:ext cx="2268000" cy="504000"/>
          </a:xfrm>
          <a:prstGeom prst="roundRect">
            <a:avLst>
              <a:gd name="adj" fmla="val 16667"/>
            </a:avLst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Adecuada referencia </a:t>
            </a:r>
            <a:endParaRPr/>
          </a:p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60"/>
              <a:buFont typeface="Calibri"/>
              <a:buNone/>
            </a:pPr>
            <a:r>
              <a:rPr lang="es-MX"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 los Servicios de Salud</a:t>
            </a:r>
            <a:endParaRPr sz="1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717593" y="4768736"/>
            <a:ext cx="882612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Directos</a:t>
            </a:r>
            <a:endParaRPr/>
          </a:p>
        </p:txBody>
      </p:sp>
      <p:sp>
        <p:nvSpPr>
          <p:cNvPr id="91" name="Google Shape;91;p2"/>
          <p:cNvSpPr/>
          <p:nvPr/>
        </p:nvSpPr>
        <p:spPr>
          <a:xfrm>
            <a:off x="2100250" y="5226072"/>
            <a:ext cx="2361633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para la implementación de políticas públicas que atiendan las afectaciones a la salud ocasionadas por el cambio climático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7043287" y="5276062"/>
            <a:ext cx="1215741" cy="1349450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Revisar, actualizar y homologar  la normativa que incide en materia de salud pública</a:t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9581351" y="5285206"/>
            <a:ext cx="1239425" cy="1311037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el seguimiento y evaluación de las políticas públicas en salud existentes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239903" y="205938"/>
            <a:ext cx="907619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5400"/>
              <a:buFont typeface="Calibri"/>
              <a:buNone/>
            </a:pPr>
            <a:r>
              <a:rPr lang="es-MX" sz="5400" b="1" i="0" u="none" strike="noStrike" cap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Árbol de Objetivos</a:t>
            </a:r>
            <a:endParaRPr/>
          </a:p>
        </p:txBody>
      </p:sp>
      <p:cxnSp>
        <p:nvCxnSpPr>
          <p:cNvPr id="95" name="Google Shape;95;p2"/>
          <p:cNvCxnSpPr>
            <a:stCxn id="78" idx="0"/>
            <a:endCxn id="80" idx="2"/>
          </p:cNvCxnSpPr>
          <p:nvPr/>
        </p:nvCxnSpPr>
        <p:spPr>
          <a:xfrm rot="5400000" flipH="1">
            <a:off x="5549151" y="2268316"/>
            <a:ext cx="333000" cy="2341500"/>
          </a:xfrm>
          <a:prstGeom prst="bentConnector3">
            <a:avLst>
              <a:gd name="adj1" fmla="val 49998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6" name="Google Shape;96;p2"/>
          <p:cNvCxnSpPr>
            <a:stCxn id="78" idx="0"/>
            <a:endCxn id="81" idx="2"/>
          </p:cNvCxnSpPr>
          <p:nvPr/>
        </p:nvCxnSpPr>
        <p:spPr>
          <a:xfrm rot="5400000" flipH="1">
            <a:off x="6720801" y="3439966"/>
            <a:ext cx="327300" cy="39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7" name="Google Shape;97;p2"/>
          <p:cNvCxnSpPr>
            <a:stCxn id="78" idx="0"/>
            <a:endCxn id="82" idx="2"/>
          </p:cNvCxnSpPr>
          <p:nvPr/>
        </p:nvCxnSpPr>
        <p:spPr>
          <a:xfrm rot="-5400000">
            <a:off x="7893351" y="2271316"/>
            <a:ext cx="327300" cy="2341200"/>
          </a:xfrm>
          <a:prstGeom prst="bentConnector3">
            <a:avLst>
              <a:gd name="adj1" fmla="val 49999"/>
            </a:avLst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8" name="Google Shape;98;p2"/>
          <p:cNvCxnSpPr>
            <a:stCxn id="80" idx="0"/>
            <a:endCxn id="87" idx="2"/>
          </p:cNvCxnSpPr>
          <p:nvPr/>
        </p:nvCxnSpPr>
        <p:spPr>
          <a:xfrm rot="10800000">
            <a:off x="4540831" y="2520480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99" name="Google Shape;99;p2"/>
          <p:cNvCxnSpPr>
            <a:stCxn id="81" idx="0"/>
            <a:endCxn id="88" idx="2"/>
          </p:cNvCxnSpPr>
          <p:nvPr/>
        </p:nvCxnSpPr>
        <p:spPr>
          <a:xfrm rot="10800000">
            <a:off x="6878401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0" name="Google Shape;100;p2"/>
          <p:cNvCxnSpPr>
            <a:stCxn id="82" idx="0"/>
            <a:endCxn id="89" idx="2"/>
          </p:cNvCxnSpPr>
          <p:nvPr/>
        </p:nvCxnSpPr>
        <p:spPr>
          <a:xfrm rot="10800000">
            <a:off x="9223485" y="2526173"/>
            <a:ext cx="4200" cy="248100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1" name="Google Shape;101;p2"/>
          <p:cNvCxnSpPr/>
          <p:nvPr/>
        </p:nvCxnSpPr>
        <p:spPr>
          <a:xfrm rot="10800000">
            <a:off x="4527935" y="1759230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2" name="Google Shape;102;p2"/>
          <p:cNvCxnSpPr/>
          <p:nvPr/>
        </p:nvCxnSpPr>
        <p:spPr>
          <a:xfrm rot="10800000">
            <a:off x="6865505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03" name="Google Shape;103;p2"/>
          <p:cNvCxnSpPr/>
          <p:nvPr/>
        </p:nvCxnSpPr>
        <p:spPr>
          <a:xfrm rot="10800000">
            <a:off x="9210589" y="1764923"/>
            <a:ext cx="4121" cy="248066"/>
          </a:xfrm>
          <a:prstGeom prst="straightConnector1">
            <a:avLst/>
          </a:prstGeom>
          <a:noFill/>
          <a:ln w="28575" cap="flat" cmpd="sng">
            <a:solidFill>
              <a:srgbClr val="F4B08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04" name="Google Shape;104;p2"/>
          <p:cNvSpPr/>
          <p:nvPr/>
        </p:nvSpPr>
        <p:spPr>
          <a:xfrm>
            <a:off x="7068312" y="4148816"/>
            <a:ext cx="4575336" cy="985394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Elaborar el procedimiento para el seguimiento, análisis y evaluación de las políticas públicas en materia de salud pública existente con enfoque de determinantes sociales. </a:t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8342991" y="5293814"/>
            <a:ext cx="1154397" cy="131394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integración de acciones del sector salud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702468" y="5752595"/>
            <a:ext cx="1044515" cy="369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Indirectos</a:t>
            </a:r>
            <a:endParaRPr sz="1800" b="1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2"/>
          <p:cNvSpPr/>
          <p:nvPr/>
        </p:nvSpPr>
        <p:spPr>
          <a:xfrm>
            <a:off x="4132161" y="3244334"/>
            <a:ext cx="392767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lang="es-MX" sz="1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 enfoque en determinantes sociales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"/>
          <p:cNvSpPr/>
          <p:nvPr/>
        </p:nvSpPr>
        <p:spPr>
          <a:xfrm>
            <a:off x="4551482" y="5265976"/>
            <a:ext cx="2326306" cy="1422376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Coordinación de acciones intersectoriales e interinstitucionales para la implementación de políticas públicas que atiendan las afectaciones a la salud ocasionadas por la transición epidemiológica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"/>
          <p:cNvSpPr/>
          <p:nvPr/>
        </p:nvSpPr>
        <p:spPr>
          <a:xfrm>
            <a:off x="10903674" y="5293814"/>
            <a:ext cx="1239425" cy="1293285"/>
          </a:xfrm>
          <a:prstGeom prst="roundRect">
            <a:avLst>
              <a:gd name="adj" fmla="val 16667"/>
            </a:avLst>
          </a:prstGeom>
          <a:solidFill>
            <a:srgbClr val="996633"/>
          </a:solidFill>
          <a:ln>
            <a:noFill/>
          </a:ln>
        </p:spPr>
        <p:txBody>
          <a:bodyPr spcFirstLastPara="1" wrap="square" lIns="91425" tIns="45700" rIns="91425" bIns="45700" anchor="ctr" anchorCtr="1">
            <a:noAutofit/>
          </a:bodyPr>
          <a:lstStyle/>
          <a:p>
            <a:pPr marL="0" marR="0" lvl="2" indent="127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30"/>
              <a:buFont typeface="Calibri"/>
              <a:buNone/>
            </a:pPr>
            <a:r>
              <a:rPr lang="es-MX" sz="11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Promover la implementación de  políticas públicas con enfoque de determinantes sociales </a:t>
            </a:r>
            <a:endParaRPr sz="11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398</Words>
  <Application>Microsoft Office PowerPoint</Application>
  <PresentationFormat>Panorámica</PresentationFormat>
  <Paragraphs>54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Calibri</vt:lpstr>
      <vt:lpstr>Montserrat</vt:lpstr>
      <vt:lpstr>Arial</vt:lpstr>
      <vt:lpstr>Montserrat Medium</vt:lpstr>
      <vt:lpstr>Helvetica Neue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Adelina Martinez</dc:creator>
  <cp:lastModifiedBy>SPPS-DO</cp:lastModifiedBy>
  <cp:revision>1</cp:revision>
  <dcterms:modified xsi:type="dcterms:W3CDTF">2020-04-13T20:47:08Z</dcterms:modified>
</cp:coreProperties>
</file>