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Montserrat" panose="00000500000000000000" pitchFamily="2" charset="0"/>
      <p:regular r:id="rId9"/>
      <p:bold r:id="rId10"/>
      <p:italic r:id="rId11"/>
      <p:boldItalic r:id="rId12"/>
    </p:embeddedFont>
    <p:embeddedFont>
      <p:font typeface="Roboto" panose="020B0604020202020204" charset="0"/>
      <p:regular r:id="rId13"/>
      <p:bold r:id="rId14"/>
      <p:italic r:id="rId15"/>
      <p:boldItalic r:id="rId16"/>
    </p:embeddedFont>
    <p:embeddedFont>
      <p:font typeface="Montserrat Medium" panose="00000600000000000000" pitchFamily="2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21" roundtripDataSignature="AMtx7mgm/uinUzHLv/JX56SZvtUQNdn4Q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79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18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customschemas.google.com/relationships/presentationmetadata" Target="metadata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font" Target="fonts/font13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12.fntdata"/><Relationship Id="rId20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24" Type="http://schemas.openxmlformats.org/officeDocument/2006/relationships/theme" Target="theme/theme1.xml"/><Relationship Id="rId5" Type="http://schemas.openxmlformats.org/officeDocument/2006/relationships/font" Target="fonts/font1.fntdata"/><Relationship Id="rId15" Type="http://schemas.openxmlformats.org/officeDocument/2006/relationships/font" Target="fonts/font11.fntdata"/><Relationship Id="rId23" Type="http://schemas.openxmlformats.org/officeDocument/2006/relationships/viewProps" Target="viewProps.xml"/><Relationship Id="rId10" Type="http://schemas.openxmlformats.org/officeDocument/2006/relationships/font" Target="fonts/font6.fntdata"/><Relationship Id="rId19" Type="http://schemas.openxmlformats.org/officeDocument/2006/relationships/font" Target="fonts/font15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font" Target="fonts/font10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8" name="Google Shape;28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3" name="Google Shape;73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ación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>
            <a:spLocks noGrp="1"/>
          </p:cNvSpPr>
          <p:nvPr>
            <p:ph type="title"/>
          </p:nvPr>
        </p:nvSpPr>
        <p:spPr>
          <a:xfrm>
            <a:off x="449825" y="579499"/>
            <a:ext cx="8398342" cy="915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42145"/>
              </a:buClr>
              <a:buSzPts val="3200"/>
              <a:buFont typeface="Montserrat Medium"/>
              <a:buNone/>
              <a:defRPr sz="3200">
                <a:solidFill>
                  <a:srgbClr val="A42145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body" idx="1"/>
          </p:nvPr>
        </p:nvSpPr>
        <p:spPr>
          <a:xfrm>
            <a:off x="2057401" y="1765487"/>
            <a:ext cx="7232921" cy="4620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400"/>
              <a:buFont typeface="Montserrat Medium"/>
              <a:buNone/>
              <a:defRPr sz="2400" b="0">
                <a:solidFill>
                  <a:srgbClr val="40404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lvl="1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400"/>
              <a:buFont typeface="Montserrat Medium"/>
              <a:buChar char="•"/>
              <a:defRPr sz="2400" b="0">
                <a:solidFill>
                  <a:srgbClr val="40404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lvl="2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400"/>
              <a:buFont typeface="Montserrat Medium"/>
              <a:buChar char="•"/>
              <a:defRPr sz="2400" b="0">
                <a:solidFill>
                  <a:srgbClr val="40404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lvl="3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400"/>
              <a:buFont typeface="Montserrat Medium"/>
              <a:buChar char="•"/>
              <a:defRPr sz="2400" b="0">
                <a:solidFill>
                  <a:srgbClr val="40404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lvl="4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400"/>
              <a:buFont typeface="Montserrat Medium"/>
              <a:buChar char="•"/>
              <a:defRPr sz="2400" b="0">
                <a:solidFill>
                  <a:srgbClr val="40404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lvl="5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6pPr>
            <a:lvl7pPr marL="3200400" lvl="6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7pPr>
            <a:lvl8pPr marL="3657600" lvl="7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8pPr>
            <a:lvl9pPr marL="4114800" lvl="8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5" name="Google Shape;15;p4" descr="Imagen 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629400"/>
            <a:ext cx="12192000" cy="2286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4"/>
          <p:cNvSpPr/>
          <p:nvPr/>
        </p:nvSpPr>
        <p:spPr>
          <a:xfrm>
            <a:off x="-1" y="579499"/>
            <a:ext cx="257697" cy="915746"/>
          </a:xfrm>
          <a:prstGeom prst="rect">
            <a:avLst/>
          </a:prstGeom>
          <a:solidFill>
            <a:srgbClr val="A42145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" name="Google Shape;17;p4" descr="Imagen 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290322" y="617780"/>
            <a:ext cx="2354880" cy="633601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4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os objetos">
  <p:cSld name="Dos objeto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464696" y="1805796"/>
            <a:ext cx="4019756" cy="2760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Montserrat"/>
              <a:buNone/>
              <a:defRPr sz="2000" b="0">
                <a:solidFill>
                  <a:srgbClr val="404040"/>
                </a:solidFill>
              </a:defRPr>
            </a:lvl1pPr>
            <a:lvl2pPr marL="914400" lvl="1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Montserrat"/>
              <a:buChar char="•"/>
              <a:defRPr sz="2000" b="0">
                <a:solidFill>
                  <a:srgbClr val="404040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Montserrat"/>
              <a:buChar char="•"/>
              <a:defRPr sz="2000" b="0">
                <a:solidFill>
                  <a:srgbClr val="404040"/>
                </a:solidFill>
              </a:defRPr>
            </a:lvl3pPr>
            <a:lvl4pPr marL="1828800" lvl="3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Montserrat"/>
              <a:buChar char="•"/>
              <a:defRPr sz="2000" b="0">
                <a:solidFill>
                  <a:srgbClr val="404040"/>
                </a:solidFill>
              </a:defRPr>
            </a:lvl4pPr>
            <a:lvl5pPr marL="2286000" lvl="4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Montserrat"/>
              <a:buChar char="•"/>
              <a:defRPr sz="2000" b="0">
                <a:solidFill>
                  <a:srgbClr val="404040"/>
                </a:solidFill>
              </a:defRPr>
            </a:lvl5pPr>
            <a:lvl6pPr marL="2743200" lvl="5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6pPr>
            <a:lvl7pPr marL="3200400" lvl="6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7pPr>
            <a:lvl8pPr marL="3657600" lvl="7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8pPr>
            <a:lvl9pPr marL="4114800" lvl="8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/>
          <p:nvPr/>
        </p:nvSpPr>
        <p:spPr>
          <a:xfrm>
            <a:off x="-1" y="579499"/>
            <a:ext cx="257697" cy="915746"/>
          </a:xfrm>
          <a:prstGeom prst="rect">
            <a:avLst/>
          </a:prstGeom>
          <a:solidFill>
            <a:srgbClr val="A42145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2"/>
          </p:nvPr>
        </p:nvSpPr>
        <p:spPr>
          <a:xfrm>
            <a:off x="464695" y="579499"/>
            <a:ext cx="4019758" cy="915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None/>
              <a:defRPr/>
            </a:lvl1pPr>
            <a:lvl2pPr marL="914400" lvl="1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2pPr>
            <a:lvl3pPr marL="1371600" lvl="2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3pPr>
            <a:lvl4pPr marL="1828800" lvl="3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4pPr>
            <a:lvl5pPr marL="2286000" lvl="4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5pPr>
            <a:lvl6pPr marL="2743200" lvl="5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6pPr>
            <a:lvl7pPr marL="3200400" lvl="6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7pPr>
            <a:lvl8pPr marL="3657600" lvl="7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8pPr>
            <a:lvl9pPr marL="4114800" lvl="8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3" name="Google Shape;23;p5" descr="Imagen 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629400"/>
            <a:ext cx="12192000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5" descr="Imagen 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290322" y="617780"/>
            <a:ext cx="2354880" cy="633601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oogle Shape;6;p3"/>
          <p:cNvCxnSpPr/>
          <p:nvPr/>
        </p:nvCxnSpPr>
        <p:spPr>
          <a:xfrm>
            <a:off x="3524472" y="3343609"/>
            <a:ext cx="5029201" cy="1"/>
          </a:xfrm>
          <a:prstGeom prst="straightConnector1">
            <a:avLst/>
          </a:prstGeom>
          <a:noFill/>
          <a:ln w="19050" cap="flat" cmpd="sng">
            <a:solidFill>
              <a:srgbClr val="DEC9A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7" name="Google Shape;7;p3"/>
          <p:cNvSpPr txBox="1">
            <a:spLocks noGrp="1"/>
          </p:cNvSpPr>
          <p:nvPr>
            <p:ph type="body" idx="1"/>
          </p:nvPr>
        </p:nvSpPr>
        <p:spPr>
          <a:xfrm>
            <a:off x="838200" y="1856169"/>
            <a:ext cx="10515600" cy="114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4000"/>
              <a:buFont typeface="Montserrat"/>
              <a:buNone/>
              <a:defRPr sz="4000" b="1" i="0" u="none" strike="noStrike" cap="none">
                <a:solidFill>
                  <a:srgbClr val="A42145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482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4000"/>
              <a:buFont typeface="Montserrat"/>
              <a:buChar char="•"/>
              <a:defRPr sz="4000" b="1" i="0" u="none" strike="noStrike" cap="none">
                <a:solidFill>
                  <a:srgbClr val="A42145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482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4000"/>
              <a:buFont typeface="Montserrat"/>
              <a:buChar char="•"/>
              <a:defRPr sz="4000" b="1" i="0" u="none" strike="noStrike" cap="none">
                <a:solidFill>
                  <a:srgbClr val="A42145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482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4000"/>
              <a:buFont typeface="Montserrat"/>
              <a:buChar char="•"/>
              <a:defRPr sz="4000" b="1" i="0" u="none" strike="noStrike" cap="none">
                <a:solidFill>
                  <a:srgbClr val="A42145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482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4000"/>
              <a:buFont typeface="Montserrat"/>
              <a:buChar char="•"/>
              <a:defRPr sz="4000" b="1" i="0" u="none" strike="noStrike" cap="none">
                <a:solidFill>
                  <a:srgbClr val="A42145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482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4000"/>
              <a:buFont typeface="Montserrat"/>
              <a:buChar char="•"/>
              <a:defRPr sz="4000" b="1" i="0" u="none" strike="noStrike" cap="none">
                <a:solidFill>
                  <a:srgbClr val="A42145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482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4000"/>
              <a:buFont typeface="Montserrat"/>
              <a:buChar char="•"/>
              <a:defRPr sz="4000" b="1" i="0" u="none" strike="noStrike" cap="none">
                <a:solidFill>
                  <a:srgbClr val="A42145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482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4000"/>
              <a:buFont typeface="Montserrat"/>
              <a:buChar char="•"/>
              <a:defRPr sz="4000" b="1" i="0" u="none" strike="noStrike" cap="none">
                <a:solidFill>
                  <a:srgbClr val="A42145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482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4000"/>
              <a:buFont typeface="Montserrat"/>
              <a:buChar char="•"/>
              <a:defRPr sz="4000" b="1" i="0" u="none" strike="noStrike" cap="none">
                <a:solidFill>
                  <a:srgbClr val="A42145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pic>
        <p:nvPicPr>
          <p:cNvPr id="8" name="Google Shape;8;p3" descr="Imagen 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618063" y="4914672"/>
            <a:ext cx="2928981" cy="78644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9;p3"/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rgbClr val="DEC9A2">
              <a:alpha val="14901"/>
            </a:srgbClr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0;p3"/>
          <p:cNvSpPr txBox="1">
            <a:spLocks noGrp="1"/>
          </p:cNvSpPr>
          <p:nvPr>
            <p:ph type="title"/>
          </p:nvPr>
        </p:nvSpPr>
        <p:spPr>
          <a:xfrm>
            <a:off x="609600" y="0"/>
            <a:ext cx="10972800" cy="1692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3"/>
          <p:cNvSpPr txBox="1">
            <a:spLocks noGrp="1"/>
          </p:cNvSpPr>
          <p:nvPr>
            <p:ph type="sldNum" idx="1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"/>
          <p:cNvSpPr/>
          <p:nvPr/>
        </p:nvSpPr>
        <p:spPr>
          <a:xfrm>
            <a:off x="469611" y="5106407"/>
            <a:ext cx="10344423" cy="1488247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1"/>
          <p:cNvSpPr/>
          <p:nvPr/>
        </p:nvSpPr>
        <p:spPr>
          <a:xfrm>
            <a:off x="475786" y="4301068"/>
            <a:ext cx="10344423" cy="49606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1"/>
          <p:cNvSpPr txBox="1"/>
          <p:nvPr/>
        </p:nvSpPr>
        <p:spPr>
          <a:xfrm>
            <a:off x="517284" y="4378901"/>
            <a:ext cx="882612" cy="369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s-MX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Directos</a:t>
            </a:r>
            <a:endParaRPr/>
          </a:p>
        </p:txBody>
      </p:sp>
      <p:sp>
        <p:nvSpPr>
          <p:cNvPr id="33" name="Google Shape;33;p1"/>
          <p:cNvSpPr/>
          <p:nvPr/>
        </p:nvSpPr>
        <p:spPr>
          <a:xfrm>
            <a:off x="475786" y="2571521"/>
            <a:ext cx="10344300" cy="49620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1"/>
          <p:cNvSpPr txBox="1"/>
          <p:nvPr/>
        </p:nvSpPr>
        <p:spPr>
          <a:xfrm>
            <a:off x="517284" y="2649354"/>
            <a:ext cx="882612" cy="369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s-MX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Directos</a:t>
            </a:r>
            <a:endParaRPr/>
          </a:p>
        </p:txBody>
      </p:sp>
      <p:sp>
        <p:nvSpPr>
          <p:cNvPr id="35" name="Google Shape;35;p1"/>
          <p:cNvSpPr/>
          <p:nvPr/>
        </p:nvSpPr>
        <p:spPr>
          <a:xfrm>
            <a:off x="475786" y="1907056"/>
            <a:ext cx="10344423" cy="49606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36;p1"/>
          <p:cNvSpPr/>
          <p:nvPr/>
        </p:nvSpPr>
        <p:spPr>
          <a:xfrm>
            <a:off x="2029350" y="3373723"/>
            <a:ext cx="8603999" cy="557362"/>
          </a:xfrm>
          <a:prstGeom prst="roundRect">
            <a:avLst>
              <a:gd name="adj" fmla="val 16667"/>
            </a:avLst>
          </a:prstGeom>
          <a:solidFill>
            <a:srgbClr val="A8D08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2" indent="12700" algn="ctr">
              <a:buSzPts val="1820"/>
            </a:pPr>
            <a:r>
              <a:rPr lang="es-MX" b="1" dirty="0" smtClean="0">
                <a:latin typeface="Calibri"/>
                <a:ea typeface="Calibri"/>
                <a:cs typeface="Calibri"/>
              </a:rPr>
              <a:t>El </a:t>
            </a:r>
            <a:r>
              <a:rPr lang="es-MX" b="1" dirty="0">
                <a:latin typeface="Calibri"/>
                <a:ea typeface="Calibri"/>
                <a:cs typeface="Calibri"/>
              </a:rPr>
              <a:t>Sistema Nacional de Salud enfrenta deficiencias en el diseño e implementación de políticas públicas con enfoque en determinantes sociales en materia de salud pública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1"/>
          <p:cNvSpPr/>
          <p:nvPr/>
        </p:nvSpPr>
        <p:spPr>
          <a:xfrm>
            <a:off x="228947" y="312531"/>
            <a:ext cx="907619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135"/>
              </a:buClr>
              <a:buSzPts val="5400"/>
              <a:buFont typeface="Calibri"/>
              <a:buNone/>
            </a:pPr>
            <a:r>
              <a:rPr lang="es-MX" sz="5400" b="1" i="0" u="none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Árbol de Problemas</a:t>
            </a:r>
            <a:endParaRPr/>
          </a:p>
        </p:txBody>
      </p:sp>
      <p:sp>
        <p:nvSpPr>
          <p:cNvPr id="38" name="Google Shape;38;p1"/>
          <p:cNvSpPr/>
          <p:nvPr/>
        </p:nvSpPr>
        <p:spPr>
          <a:xfrm>
            <a:off x="1509049" y="4311555"/>
            <a:ext cx="3138697" cy="612889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1">
            <a:sp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Ausencia de </a:t>
            </a:r>
            <a:r>
              <a:rPr lang="es-MX" sz="1000" b="1" i="0" u="none" strike="noStrike" cap="none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metodología  </a:t>
            </a:r>
            <a:r>
              <a:rPr lang="es-MX" sz="10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para el diseño de políticas </a:t>
            </a:r>
            <a:r>
              <a:rPr lang="es-MX" sz="10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públicas en salud para la atención  de enfermedades </a:t>
            </a:r>
            <a:r>
              <a:rPr lang="es-MX" sz="1000" b="1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emergentes</a:t>
            </a:r>
            <a:endParaRPr sz="1000" b="0" i="0" u="none" strike="noStrike" cap="none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p1"/>
          <p:cNvSpPr/>
          <p:nvPr/>
        </p:nvSpPr>
        <p:spPr>
          <a:xfrm>
            <a:off x="4843614" y="4305932"/>
            <a:ext cx="5970420" cy="442630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0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Deficiencias en la implementación de políticas públicas en  materia de salud </a:t>
            </a:r>
            <a:r>
              <a:rPr lang="es-MX" sz="1000" b="1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 </a:t>
            </a:r>
            <a:r>
              <a:rPr lang="es-MX" sz="10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enfoque en determinantes </a:t>
            </a:r>
            <a:r>
              <a:rPr lang="es-MX" sz="1000" b="1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sociales en materia de salud pública</a:t>
            </a:r>
            <a:endParaRPr dirty="0"/>
          </a:p>
        </p:txBody>
      </p:sp>
      <p:sp>
        <p:nvSpPr>
          <p:cNvPr id="40" name="Google Shape;40;p1"/>
          <p:cNvSpPr/>
          <p:nvPr/>
        </p:nvSpPr>
        <p:spPr>
          <a:xfrm>
            <a:off x="1572727" y="5155912"/>
            <a:ext cx="1509096" cy="1344400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lvl="2" indent="12700" algn="ctr">
              <a:buClr>
                <a:schemeClr val="lt1"/>
              </a:buClr>
              <a:buSzPts val="1430"/>
            </a:pPr>
            <a:r>
              <a:rPr lang="es-MX" sz="900" b="1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Falta de Coordinación </a:t>
            </a:r>
            <a:r>
              <a:rPr lang="es-MX" sz="9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 acciones intersectoriales e interinstitucionales para </a:t>
            </a:r>
            <a:r>
              <a:rPr lang="es-MX" sz="900" b="1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el diseño de </a:t>
            </a:r>
            <a:r>
              <a:rPr lang="es-MX" sz="9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políticas públicas que atiendan el surgimiento de enfermedades emergentes debido al cambio climático</a:t>
            </a:r>
            <a:endParaRPr lang="es-MX" sz="9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Google Shape;41;p1"/>
          <p:cNvSpPr/>
          <p:nvPr/>
        </p:nvSpPr>
        <p:spPr>
          <a:xfrm>
            <a:off x="3161364" y="5125111"/>
            <a:ext cx="1486383" cy="1341169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lvl="2" indent="12700" algn="ctr">
              <a:buClr>
                <a:schemeClr val="lt1"/>
              </a:buClr>
              <a:buSzPts val="1430"/>
            </a:pPr>
            <a:r>
              <a:rPr lang="es-MX" sz="85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Falta de Coordinación de acciones intersectoriales e interinstitucionales para el diseño de políticas públicas que atiendan el surgimiento de enfermedades emergentes debido </a:t>
            </a:r>
            <a:r>
              <a:rPr lang="es-MX" sz="850" b="1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 la transición epidemiológica</a:t>
            </a:r>
            <a:endParaRPr lang="es-MX" sz="85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Google Shape;42;p1"/>
          <p:cNvSpPr/>
          <p:nvPr/>
        </p:nvSpPr>
        <p:spPr>
          <a:xfrm>
            <a:off x="7856495" y="5130663"/>
            <a:ext cx="1425787" cy="1239529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11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Falta mecanismos de seguimiento y evaluación de las políticas públicas en salud existentes</a:t>
            </a:r>
            <a:endParaRPr sz="11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1"/>
          <p:cNvSpPr/>
          <p:nvPr/>
        </p:nvSpPr>
        <p:spPr>
          <a:xfrm>
            <a:off x="6278825" y="5098275"/>
            <a:ext cx="1452000" cy="1209600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Calibri"/>
              <a:buNone/>
            </a:pPr>
            <a:r>
              <a:rPr lang="es-MX" sz="9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Falta de respuesta integradora entre las instituciones que conforman el Sector Salud para la implementación de politicas públicas en materia de salud</a:t>
            </a:r>
            <a:endParaRPr sz="9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4" name="Google Shape;44;p1"/>
          <p:cNvCxnSpPr/>
          <p:nvPr/>
        </p:nvCxnSpPr>
        <p:spPr>
          <a:xfrm rot="10800000">
            <a:off x="6234669" y="3043435"/>
            <a:ext cx="0" cy="3240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grpSp>
        <p:nvGrpSpPr>
          <p:cNvPr id="45" name="Google Shape;45;p1"/>
          <p:cNvGrpSpPr/>
          <p:nvPr/>
        </p:nvGrpSpPr>
        <p:grpSpPr>
          <a:xfrm>
            <a:off x="3893707" y="3039320"/>
            <a:ext cx="4680643" cy="185325"/>
            <a:chOff x="2223787" y="3177184"/>
            <a:chExt cx="4680643" cy="185325"/>
          </a:xfrm>
        </p:grpSpPr>
        <p:sp>
          <p:nvSpPr>
            <p:cNvPr id="46" name="Google Shape;46;p1"/>
            <p:cNvSpPr/>
            <p:nvPr/>
          </p:nvSpPr>
          <p:spPr>
            <a:xfrm rot="5400000" flipH="1">
              <a:off x="4510430" y="968509"/>
              <a:ext cx="108000" cy="4680000"/>
            </a:xfrm>
            <a:prstGeom prst="leftBracket">
              <a:avLst>
                <a:gd name="adj" fmla="val 8333"/>
              </a:avLst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47" name="Google Shape;47;p1"/>
            <p:cNvCxnSpPr/>
            <p:nvPr/>
          </p:nvCxnSpPr>
          <p:spPr>
            <a:xfrm rot="10800000">
              <a:off x="6899469" y="3177184"/>
              <a:ext cx="0" cy="720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48" name="Google Shape;48;p1"/>
            <p:cNvCxnSpPr/>
            <p:nvPr/>
          </p:nvCxnSpPr>
          <p:spPr>
            <a:xfrm rot="10800000">
              <a:off x="2223787" y="3181730"/>
              <a:ext cx="0" cy="720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triangle" w="med" len="med"/>
            </a:ln>
          </p:spPr>
        </p:cxnSp>
      </p:grpSp>
      <p:sp>
        <p:nvSpPr>
          <p:cNvPr id="49" name="Google Shape;49;p1"/>
          <p:cNvSpPr/>
          <p:nvPr/>
        </p:nvSpPr>
        <p:spPr>
          <a:xfrm>
            <a:off x="2609198" y="2585041"/>
            <a:ext cx="2268000" cy="468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lvl="2" indent="12700" algn="ctr">
              <a:buClr>
                <a:schemeClr val="lt1"/>
              </a:buClr>
              <a:buSzPts val="1560"/>
            </a:pPr>
            <a:r>
              <a:rPr lang="es-MX" sz="1200" b="1" dirty="0" smtClean="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Prestación de servicios de salud de baja calidad</a:t>
            </a:r>
            <a:endParaRPr sz="1200" b="1" dirty="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50" name="Google Shape;50;p1"/>
          <p:cNvSpPr/>
          <p:nvPr/>
        </p:nvSpPr>
        <p:spPr>
          <a:xfrm>
            <a:off x="5103009" y="2589715"/>
            <a:ext cx="2268000" cy="468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Desarrollo de enfermedades prevenibles</a:t>
            </a:r>
            <a:endParaRPr sz="12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1;p1"/>
          <p:cNvSpPr/>
          <p:nvPr/>
        </p:nvSpPr>
        <p:spPr>
          <a:xfrm>
            <a:off x="7448093" y="2589715"/>
            <a:ext cx="2268000" cy="468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Gastos catastróficos</a:t>
            </a:r>
            <a:endParaRPr sz="12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2" name="Google Shape;52;p1"/>
          <p:cNvCxnSpPr/>
          <p:nvPr/>
        </p:nvCxnSpPr>
        <p:spPr>
          <a:xfrm rot="10800000">
            <a:off x="3914165" y="2394878"/>
            <a:ext cx="0" cy="1800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3" name="Google Shape;53;p1"/>
          <p:cNvCxnSpPr/>
          <p:nvPr/>
        </p:nvCxnSpPr>
        <p:spPr>
          <a:xfrm rot="10800000">
            <a:off x="8577061" y="2390202"/>
            <a:ext cx="0" cy="1800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4" name="Google Shape;54;p1"/>
          <p:cNvCxnSpPr/>
          <p:nvPr/>
        </p:nvCxnSpPr>
        <p:spPr>
          <a:xfrm rot="10800000">
            <a:off x="6234110" y="2403116"/>
            <a:ext cx="0" cy="1800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55" name="Google Shape;55;p1"/>
          <p:cNvSpPr/>
          <p:nvPr/>
        </p:nvSpPr>
        <p:spPr>
          <a:xfrm>
            <a:off x="1679790" y="1415305"/>
            <a:ext cx="9140419" cy="374571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80"/>
              <a:buFont typeface="Calibri"/>
              <a:buNone/>
            </a:pPr>
            <a:r>
              <a:rPr lang="es-MX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Aumento de la mortalidad y morbilidad por enfermedades emergentes y prevenibles en la población mexicana</a:t>
            </a:r>
            <a:endParaRPr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1"/>
          <p:cNvSpPr txBox="1"/>
          <p:nvPr/>
        </p:nvSpPr>
        <p:spPr>
          <a:xfrm>
            <a:off x="134469" y="3464685"/>
            <a:ext cx="2029349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135"/>
              </a:buClr>
              <a:buSzPts val="2000"/>
              <a:buFont typeface="Calibri"/>
              <a:buNone/>
            </a:pPr>
            <a:r>
              <a:rPr lang="es-MX" sz="2000" b="1" i="0" u="none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Problema</a:t>
            </a:r>
            <a:endParaRPr/>
          </a:p>
        </p:txBody>
      </p:sp>
      <p:sp>
        <p:nvSpPr>
          <p:cNvPr id="57" name="Google Shape;57;p1"/>
          <p:cNvSpPr txBox="1"/>
          <p:nvPr/>
        </p:nvSpPr>
        <p:spPr>
          <a:xfrm>
            <a:off x="35525" y="4457225"/>
            <a:ext cx="304200" cy="20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Calibri"/>
              <a:buNone/>
            </a:pPr>
            <a:r>
              <a:rPr lang="es-MX" sz="14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Causas</a:t>
            </a:r>
            <a:endParaRPr/>
          </a:p>
        </p:txBody>
      </p:sp>
      <p:sp>
        <p:nvSpPr>
          <p:cNvPr id="58" name="Google Shape;58;p1"/>
          <p:cNvSpPr txBox="1"/>
          <p:nvPr/>
        </p:nvSpPr>
        <p:spPr>
          <a:xfrm>
            <a:off x="46575" y="1418175"/>
            <a:ext cx="182400" cy="21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Calibri"/>
              <a:buNone/>
            </a:pPr>
            <a:r>
              <a:rPr lang="es-MX" sz="14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Efectos</a:t>
            </a:r>
            <a:endParaRPr/>
          </a:p>
        </p:txBody>
      </p:sp>
      <p:sp>
        <p:nvSpPr>
          <p:cNvPr id="59" name="Google Shape;59;p1"/>
          <p:cNvSpPr/>
          <p:nvPr/>
        </p:nvSpPr>
        <p:spPr>
          <a:xfrm>
            <a:off x="2499044" y="1920050"/>
            <a:ext cx="2268000" cy="468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lvl="2" indent="12700" algn="ctr">
              <a:buClr>
                <a:schemeClr val="lt1"/>
              </a:buClr>
              <a:buSzPts val="1560"/>
            </a:pPr>
            <a:r>
              <a:rPr lang="es-MX" sz="1100" b="1" dirty="0">
                <a:solidFill>
                  <a:schemeClr val="lt1"/>
                </a:solidFill>
                <a:latin typeface="Calibri"/>
                <a:ea typeface="Calibri"/>
                <a:cs typeface="Calibri"/>
              </a:rPr>
              <a:t>Afectaciones a la salud de la población</a:t>
            </a:r>
            <a:endParaRPr lang="es-MX" sz="1100" b="1" dirty="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0" name="Google Shape;60;p1"/>
          <p:cNvSpPr/>
          <p:nvPr/>
        </p:nvSpPr>
        <p:spPr>
          <a:xfrm>
            <a:off x="5107126" y="1926569"/>
            <a:ext cx="2268000" cy="468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Disminución de la expectativa de vida</a:t>
            </a:r>
            <a:endParaRPr sz="12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1"/>
          <p:cNvSpPr/>
          <p:nvPr/>
        </p:nvSpPr>
        <p:spPr>
          <a:xfrm>
            <a:off x="7452210" y="1926569"/>
            <a:ext cx="2268000" cy="468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Saturación de los servicios de salud</a:t>
            </a:r>
            <a:endParaRPr sz="12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2" name="Google Shape;62;p1"/>
          <p:cNvCxnSpPr/>
          <p:nvPr/>
        </p:nvCxnSpPr>
        <p:spPr>
          <a:xfrm rot="10800000">
            <a:off x="3910044" y="1731732"/>
            <a:ext cx="0" cy="1800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63" name="Google Shape;63;p1"/>
          <p:cNvCxnSpPr/>
          <p:nvPr/>
        </p:nvCxnSpPr>
        <p:spPr>
          <a:xfrm rot="10800000">
            <a:off x="8572940" y="1727056"/>
            <a:ext cx="0" cy="1800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64" name="Google Shape;64;p1"/>
          <p:cNvCxnSpPr/>
          <p:nvPr/>
        </p:nvCxnSpPr>
        <p:spPr>
          <a:xfrm rot="10800000">
            <a:off x="6229989" y="1731732"/>
            <a:ext cx="0" cy="1800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65" name="Google Shape;65;p1"/>
          <p:cNvSpPr txBox="1"/>
          <p:nvPr/>
        </p:nvSpPr>
        <p:spPr>
          <a:xfrm>
            <a:off x="517284" y="1984889"/>
            <a:ext cx="1044515" cy="369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s-MX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Indirectos</a:t>
            </a:r>
            <a:endParaRPr/>
          </a:p>
        </p:txBody>
      </p:sp>
      <p:sp>
        <p:nvSpPr>
          <p:cNvPr id="66" name="Google Shape;66;p1"/>
          <p:cNvSpPr txBox="1"/>
          <p:nvPr/>
        </p:nvSpPr>
        <p:spPr>
          <a:xfrm>
            <a:off x="517284" y="5664026"/>
            <a:ext cx="1044515" cy="369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s-MX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Indirectos</a:t>
            </a:r>
            <a:endParaRPr/>
          </a:p>
        </p:txBody>
      </p:sp>
      <p:cxnSp>
        <p:nvCxnSpPr>
          <p:cNvPr id="67" name="Google Shape;67;p1"/>
          <p:cNvCxnSpPr/>
          <p:nvPr/>
        </p:nvCxnSpPr>
        <p:spPr>
          <a:xfrm rot="10800000" flipH="1">
            <a:off x="3894350" y="3904066"/>
            <a:ext cx="2451600" cy="347700"/>
          </a:xfrm>
          <a:prstGeom prst="bentConnector3">
            <a:avLst>
              <a:gd name="adj1" fmla="val 0"/>
            </a:avLst>
          </a:prstGeom>
          <a:noFill/>
          <a:ln w="28575" cap="flat" cmpd="sng">
            <a:solidFill>
              <a:srgbClr val="FF0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68" name="Google Shape;68;p1"/>
          <p:cNvCxnSpPr/>
          <p:nvPr/>
        </p:nvCxnSpPr>
        <p:spPr>
          <a:xfrm rot="10800000">
            <a:off x="6347420" y="3895655"/>
            <a:ext cx="2325900" cy="374700"/>
          </a:xfrm>
          <a:prstGeom prst="bentConnector3">
            <a:avLst>
              <a:gd name="adj1" fmla="val 0"/>
            </a:avLst>
          </a:prstGeom>
          <a:noFill/>
          <a:ln w="28575" cap="flat" cmpd="sng">
            <a:solidFill>
              <a:srgbClr val="FF0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69" name="Google Shape;69;p1"/>
          <p:cNvSpPr/>
          <p:nvPr/>
        </p:nvSpPr>
        <p:spPr>
          <a:xfrm>
            <a:off x="4727288" y="5155912"/>
            <a:ext cx="1425787" cy="1189748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11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Falta de actualización y homologación de normativa en materia de salud pública </a:t>
            </a:r>
            <a:endParaRPr/>
          </a:p>
        </p:txBody>
      </p:sp>
      <p:sp>
        <p:nvSpPr>
          <p:cNvPr id="70" name="Google Shape;70;p1"/>
          <p:cNvSpPr/>
          <p:nvPr/>
        </p:nvSpPr>
        <p:spPr>
          <a:xfrm>
            <a:off x="9339009" y="5145625"/>
            <a:ext cx="1451934" cy="1209606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Calibri"/>
              <a:buNone/>
            </a:pPr>
            <a:r>
              <a:rPr lang="es-MX" sz="1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Falta de implementación de políticas públicas con enfoque de determinantes sociales </a:t>
            </a:r>
            <a:endParaRPr sz="10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3818" y="4846429"/>
            <a:ext cx="188992" cy="28044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3724985" y="4836539"/>
            <a:ext cx="189179" cy="28044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02514" y="4762664"/>
            <a:ext cx="242727" cy="36017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9186" y="4726854"/>
            <a:ext cx="254782" cy="37806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0396" y="4720211"/>
            <a:ext cx="254782" cy="37806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91606" y="4720211"/>
            <a:ext cx="254782" cy="3780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l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"/>
          <p:cNvSpPr txBox="1"/>
          <p:nvPr/>
        </p:nvSpPr>
        <p:spPr>
          <a:xfrm>
            <a:off x="717593" y="2081056"/>
            <a:ext cx="1044515" cy="369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Calibri"/>
              <a:buNone/>
            </a:pPr>
            <a:r>
              <a:rPr lang="es-MX" sz="18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Indirectos</a:t>
            </a:r>
            <a:endParaRPr/>
          </a:p>
        </p:txBody>
      </p:sp>
      <p:sp>
        <p:nvSpPr>
          <p:cNvPr id="76" name="Google Shape;76;p2"/>
          <p:cNvSpPr txBox="1"/>
          <p:nvPr/>
        </p:nvSpPr>
        <p:spPr>
          <a:xfrm>
            <a:off x="717593" y="2842243"/>
            <a:ext cx="882612" cy="369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Calibri"/>
              <a:buNone/>
            </a:pPr>
            <a:r>
              <a:rPr lang="es-MX" sz="18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Directos</a:t>
            </a:r>
            <a:endParaRPr/>
          </a:p>
        </p:txBody>
      </p:sp>
      <p:sp>
        <p:nvSpPr>
          <p:cNvPr id="77" name="Google Shape;77;p2"/>
          <p:cNvSpPr txBox="1"/>
          <p:nvPr/>
        </p:nvSpPr>
        <p:spPr>
          <a:xfrm>
            <a:off x="717593" y="1376002"/>
            <a:ext cx="906656" cy="369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Calibri"/>
              <a:buNone/>
            </a:pPr>
            <a:r>
              <a:rPr lang="es-MX" sz="18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Superior</a:t>
            </a:r>
            <a:endParaRPr sz="1800" b="1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2"/>
          <p:cNvSpPr/>
          <p:nvPr/>
        </p:nvSpPr>
        <p:spPr>
          <a:xfrm>
            <a:off x="1927714" y="3605566"/>
            <a:ext cx="9917374" cy="414394"/>
          </a:xfrm>
          <a:prstGeom prst="roundRect">
            <a:avLst>
              <a:gd name="adj" fmla="val 16667"/>
            </a:avLst>
          </a:prstGeom>
          <a:solidFill>
            <a:srgbClr val="A8D0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5623"/>
              </a:buClr>
              <a:buSzPts val="2080"/>
              <a:buFont typeface="Calibri"/>
              <a:buNone/>
            </a:pPr>
            <a:r>
              <a:rPr lang="es-MX" sz="1600" b="1" i="0" u="none" strike="noStrike" cap="none" dirty="0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El Sistema Nacional de Salud establece </a:t>
            </a:r>
            <a:r>
              <a:rPr lang="es-MX" sz="1600" b="1" dirty="0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mecanismos </a:t>
            </a:r>
            <a:r>
              <a:rPr lang="es-MX" sz="1600" b="1" i="0" u="none" strike="noStrike" cap="none" dirty="0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para diseñar e implementar </a:t>
            </a:r>
            <a:r>
              <a:rPr lang="es-MX" sz="1600" b="1" i="0" u="none" strike="noStrike" cap="none" dirty="0" smtClean="0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políticas </a:t>
            </a:r>
            <a:r>
              <a:rPr lang="es-MX" sz="1600" b="1" i="0" u="none" strike="noStrike" cap="none" dirty="0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públicas con enfoque en determinantes sociales en materia de salud pública</a:t>
            </a:r>
            <a:endParaRPr sz="1600" b="0" i="0" u="none" strike="noStrike" cap="none" dirty="0">
              <a:solidFill>
                <a:srgbClr val="38562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2"/>
          <p:cNvSpPr/>
          <p:nvPr/>
        </p:nvSpPr>
        <p:spPr>
          <a:xfrm>
            <a:off x="2512813" y="4129146"/>
            <a:ext cx="4056193" cy="970173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11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Establecer </a:t>
            </a:r>
            <a:r>
              <a:rPr lang="es-MX" sz="1100" b="1" i="0" u="none" strike="noStrike" cap="none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la metodología para </a:t>
            </a:r>
            <a:r>
              <a:rPr lang="es-MX" sz="11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el diseño de</a:t>
            </a:r>
            <a:r>
              <a:rPr lang="es-MX" sz="11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MX" sz="11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políticas públicas en salud para la atención de </a:t>
            </a:r>
            <a:r>
              <a:rPr lang="es-MX" sz="11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enfermedades emergentes</a:t>
            </a:r>
            <a:r>
              <a:rPr lang="es-MX" sz="11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2"/>
          <p:cNvSpPr/>
          <p:nvPr/>
        </p:nvSpPr>
        <p:spPr>
          <a:xfrm>
            <a:off x="3411031" y="2768580"/>
            <a:ext cx="2268000" cy="504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100" b="1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Prestación de servicios de alta calidad</a:t>
            </a:r>
            <a:endParaRPr sz="1000" dirty="0"/>
          </a:p>
        </p:txBody>
      </p:sp>
      <p:sp>
        <p:nvSpPr>
          <p:cNvPr id="81" name="Google Shape;81;p2"/>
          <p:cNvSpPr/>
          <p:nvPr/>
        </p:nvSpPr>
        <p:spPr>
          <a:xfrm>
            <a:off x="5748601" y="2774273"/>
            <a:ext cx="2268000" cy="504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Disminución en el </a:t>
            </a:r>
            <a:endParaRPr/>
          </a:p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desarrollo de enfermedades</a:t>
            </a:r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2"/>
          <p:cNvSpPr/>
          <p:nvPr/>
        </p:nvSpPr>
        <p:spPr>
          <a:xfrm>
            <a:off x="8093685" y="2774273"/>
            <a:ext cx="2268000" cy="504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Reducción en los gastos catastróficos</a:t>
            </a:r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p2"/>
          <p:cNvSpPr/>
          <p:nvPr/>
        </p:nvSpPr>
        <p:spPr>
          <a:xfrm>
            <a:off x="1912999" y="1281117"/>
            <a:ext cx="9913253" cy="442674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80"/>
              <a:buFont typeface="Calibri"/>
              <a:buNone/>
            </a:pPr>
            <a:r>
              <a:rPr lang="es-MX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Incidir en la disminución de la mortalidad y morbilidad por enfermedades emergentes y prevenibles en la población mexicana.</a:t>
            </a:r>
            <a:endParaRPr dirty="0"/>
          </a:p>
        </p:txBody>
      </p:sp>
      <p:sp>
        <p:nvSpPr>
          <p:cNvPr id="84" name="Google Shape;84;p2"/>
          <p:cNvSpPr txBox="1"/>
          <p:nvPr/>
        </p:nvSpPr>
        <p:spPr>
          <a:xfrm>
            <a:off x="326766" y="3589298"/>
            <a:ext cx="1755585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5623"/>
              </a:buClr>
              <a:buSzPts val="2400"/>
              <a:buFont typeface="Calibri"/>
              <a:buNone/>
            </a:pPr>
            <a:r>
              <a:rPr lang="es-MX" sz="2400" b="1" i="0" u="none" strike="noStrike" cap="none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Solución al problema</a:t>
            </a:r>
            <a:endParaRPr/>
          </a:p>
        </p:txBody>
      </p:sp>
      <p:sp>
        <p:nvSpPr>
          <p:cNvPr id="85" name="Google Shape;85;p2"/>
          <p:cNvSpPr txBox="1"/>
          <p:nvPr/>
        </p:nvSpPr>
        <p:spPr>
          <a:xfrm>
            <a:off x="259527" y="4463225"/>
            <a:ext cx="325200" cy="21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Calibri"/>
              <a:buNone/>
            </a:pPr>
            <a:r>
              <a:rPr lang="es-MX" sz="16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Medios</a:t>
            </a:r>
            <a:endParaRPr/>
          </a:p>
        </p:txBody>
      </p:sp>
      <p:sp>
        <p:nvSpPr>
          <p:cNvPr id="86" name="Google Shape;86;p2"/>
          <p:cNvSpPr txBox="1"/>
          <p:nvPr/>
        </p:nvSpPr>
        <p:spPr>
          <a:xfrm>
            <a:off x="147203" y="1268800"/>
            <a:ext cx="325200" cy="201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Calibri"/>
              <a:buNone/>
            </a:pPr>
            <a:r>
              <a:rPr lang="es-MX" sz="20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Fines</a:t>
            </a:r>
            <a:endParaRPr/>
          </a:p>
        </p:txBody>
      </p:sp>
      <p:sp>
        <p:nvSpPr>
          <p:cNvPr id="87" name="Google Shape;87;p2"/>
          <p:cNvSpPr/>
          <p:nvPr/>
        </p:nvSpPr>
        <p:spPr>
          <a:xfrm>
            <a:off x="3406910" y="2016514"/>
            <a:ext cx="2268000" cy="504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2" indent="1270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0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Disminución en  las afectaciones a la salud </a:t>
            </a:r>
            <a:r>
              <a:rPr lang="es-MX" sz="1000" b="1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 la población</a:t>
            </a:r>
            <a:endParaRPr sz="13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2"/>
          <p:cNvSpPr/>
          <p:nvPr/>
        </p:nvSpPr>
        <p:spPr>
          <a:xfrm>
            <a:off x="5744480" y="2022207"/>
            <a:ext cx="2268000" cy="504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Aumento de la </a:t>
            </a:r>
            <a:b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espectativa de vida </a:t>
            </a:r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2"/>
          <p:cNvSpPr/>
          <p:nvPr/>
        </p:nvSpPr>
        <p:spPr>
          <a:xfrm>
            <a:off x="8089564" y="2022207"/>
            <a:ext cx="2268000" cy="504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Adecuada referencia </a:t>
            </a:r>
            <a:endParaRPr/>
          </a:p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 los Servicios de Salud</a:t>
            </a:r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2"/>
          <p:cNvSpPr txBox="1"/>
          <p:nvPr/>
        </p:nvSpPr>
        <p:spPr>
          <a:xfrm>
            <a:off x="717593" y="4768736"/>
            <a:ext cx="882612" cy="369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Calibri"/>
              <a:buNone/>
            </a:pPr>
            <a:r>
              <a:rPr lang="es-MX" sz="18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Directos</a:t>
            </a:r>
            <a:endParaRPr/>
          </a:p>
        </p:txBody>
      </p:sp>
      <p:sp>
        <p:nvSpPr>
          <p:cNvPr id="91" name="Google Shape;91;p2"/>
          <p:cNvSpPr/>
          <p:nvPr/>
        </p:nvSpPr>
        <p:spPr>
          <a:xfrm>
            <a:off x="2100250" y="5226072"/>
            <a:ext cx="2361633" cy="1422376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11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Coordinación de acciones intersectoriales e interinstitucionales </a:t>
            </a:r>
            <a:r>
              <a:rPr lang="es-MX" sz="1100" b="1" i="0" u="none" strike="noStrike" cap="none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para el diseño </a:t>
            </a:r>
            <a:r>
              <a:rPr lang="es-MX" sz="11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 políticas públicas que atiendan el surgimiento de </a:t>
            </a:r>
            <a:r>
              <a:rPr lang="es-MX" sz="11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enfermedades emergentes debido al cambio climático</a:t>
            </a:r>
            <a:endParaRPr sz="11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2"/>
          <p:cNvSpPr/>
          <p:nvPr/>
        </p:nvSpPr>
        <p:spPr>
          <a:xfrm>
            <a:off x="7043287" y="5276062"/>
            <a:ext cx="1215741" cy="1349450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11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Revisar, actualizar y homologar  la normativa que incide en materia de salud pública</a:t>
            </a:r>
            <a:endParaRPr/>
          </a:p>
        </p:txBody>
      </p:sp>
      <p:sp>
        <p:nvSpPr>
          <p:cNvPr id="93" name="Google Shape;93;p2"/>
          <p:cNvSpPr/>
          <p:nvPr/>
        </p:nvSpPr>
        <p:spPr>
          <a:xfrm>
            <a:off x="9669101" y="5285207"/>
            <a:ext cx="1151675" cy="1291806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11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Promover el seguimiento y evaluación de las políticas públicas en salud existentes</a:t>
            </a:r>
            <a:endParaRPr sz="11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2"/>
          <p:cNvSpPr/>
          <p:nvPr/>
        </p:nvSpPr>
        <p:spPr>
          <a:xfrm>
            <a:off x="239903" y="205938"/>
            <a:ext cx="907619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135"/>
              </a:buClr>
              <a:buSzPts val="5400"/>
              <a:buFont typeface="Calibri"/>
              <a:buNone/>
            </a:pPr>
            <a:r>
              <a:rPr lang="es-MX" sz="5400" b="1" i="0" u="none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Árbol de Objetivos</a:t>
            </a:r>
            <a:endParaRPr/>
          </a:p>
        </p:txBody>
      </p:sp>
      <p:cxnSp>
        <p:nvCxnSpPr>
          <p:cNvPr id="95" name="Google Shape;95;p2"/>
          <p:cNvCxnSpPr>
            <a:stCxn id="78" idx="0"/>
            <a:endCxn id="80" idx="2"/>
          </p:cNvCxnSpPr>
          <p:nvPr/>
        </p:nvCxnSpPr>
        <p:spPr>
          <a:xfrm rot="5400000" flipH="1">
            <a:off x="5549151" y="2268316"/>
            <a:ext cx="333000" cy="2341500"/>
          </a:xfrm>
          <a:prstGeom prst="bentConnector3">
            <a:avLst>
              <a:gd name="adj1" fmla="val 49998"/>
            </a:avLst>
          </a:prstGeom>
          <a:noFill/>
          <a:ln w="28575" cap="flat" cmpd="sng">
            <a:solidFill>
              <a:srgbClr val="F4B08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96" name="Google Shape;96;p2"/>
          <p:cNvCxnSpPr>
            <a:stCxn id="78" idx="0"/>
            <a:endCxn id="81" idx="2"/>
          </p:cNvCxnSpPr>
          <p:nvPr/>
        </p:nvCxnSpPr>
        <p:spPr>
          <a:xfrm rot="5400000" flipH="1">
            <a:off x="6720801" y="3439966"/>
            <a:ext cx="327300" cy="3900"/>
          </a:xfrm>
          <a:prstGeom prst="bentConnector3">
            <a:avLst>
              <a:gd name="adj1" fmla="val 49999"/>
            </a:avLst>
          </a:prstGeom>
          <a:noFill/>
          <a:ln w="28575" cap="flat" cmpd="sng">
            <a:solidFill>
              <a:srgbClr val="F4B08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97" name="Google Shape;97;p2"/>
          <p:cNvCxnSpPr>
            <a:stCxn id="78" idx="0"/>
            <a:endCxn id="82" idx="2"/>
          </p:cNvCxnSpPr>
          <p:nvPr/>
        </p:nvCxnSpPr>
        <p:spPr>
          <a:xfrm rot="-5400000">
            <a:off x="7893351" y="2271316"/>
            <a:ext cx="327300" cy="2341200"/>
          </a:xfrm>
          <a:prstGeom prst="bentConnector3">
            <a:avLst>
              <a:gd name="adj1" fmla="val 49999"/>
            </a:avLst>
          </a:prstGeom>
          <a:noFill/>
          <a:ln w="28575" cap="flat" cmpd="sng">
            <a:solidFill>
              <a:srgbClr val="F4B08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98" name="Google Shape;98;p2"/>
          <p:cNvCxnSpPr>
            <a:stCxn id="80" idx="0"/>
            <a:endCxn id="87" idx="2"/>
          </p:cNvCxnSpPr>
          <p:nvPr/>
        </p:nvCxnSpPr>
        <p:spPr>
          <a:xfrm rot="10800000">
            <a:off x="4540831" y="2520480"/>
            <a:ext cx="4200" cy="248100"/>
          </a:xfrm>
          <a:prstGeom prst="straightConnector1">
            <a:avLst/>
          </a:prstGeom>
          <a:noFill/>
          <a:ln w="28575" cap="flat" cmpd="sng">
            <a:solidFill>
              <a:srgbClr val="F4B08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99" name="Google Shape;99;p2"/>
          <p:cNvCxnSpPr>
            <a:stCxn id="81" idx="0"/>
            <a:endCxn id="88" idx="2"/>
          </p:cNvCxnSpPr>
          <p:nvPr/>
        </p:nvCxnSpPr>
        <p:spPr>
          <a:xfrm rot="10800000">
            <a:off x="6878401" y="2526173"/>
            <a:ext cx="4200" cy="248100"/>
          </a:xfrm>
          <a:prstGeom prst="straightConnector1">
            <a:avLst/>
          </a:prstGeom>
          <a:noFill/>
          <a:ln w="28575" cap="flat" cmpd="sng">
            <a:solidFill>
              <a:srgbClr val="F4B08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00" name="Google Shape;100;p2"/>
          <p:cNvCxnSpPr>
            <a:stCxn id="82" idx="0"/>
            <a:endCxn id="89" idx="2"/>
          </p:cNvCxnSpPr>
          <p:nvPr/>
        </p:nvCxnSpPr>
        <p:spPr>
          <a:xfrm rot="10800000">
            <a:off x="9223485" y="2526173"/>
            <a:ext cx="4200" cy="248100"/>
          </a:xfrm>
          <a:prstGeom prst="straightConnector1">
            <a:avLst/>
          </a:prstGeom>
          <a:noFill/>
          <a:ln w="28575" cap="flat" cmpd="sng">
            <a:solidFill>
              <a:srgbClr val="F4B08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01" name="Google Shape;101;p2"/>
          <p:cNvCxnSpPr/>
          <p:nvPr/>
        </p:nvCxnSpPr>
        <p:spPr>
          <a:xfrm rot="10800000">
            <a:off x="4527935" y="1759230"/>
            <a:ext cx="4121" cy="248066"/>
          </a:xfrm>
          <a:prstGeom prst="straightConnector1">
            <a:avLst/>
          </a:prstGeom>
          <a:noFill/>
          <a:ln w="28575" cap="flat" cmpd="sng">
            <a:solidFill>
              <a:srgbClr val="F4B08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02" name="Google Shape;102;p2"/>
          <p:cNvCxnSpPr/>
          <p:nvPr/>
        </p:nvCxnSpPr>
        <p:spPr>
          <a:xfrm rot="10800000">
            <a:off x="6865505" y="1764923"/>
            <a:ext cx="4121" cy="248066"/>
          </a:xfrm>
          <a:prstGeom prst="straightConnector1">
            <a:avLst/>
          </a:prstGeom>
          <a:noFill/>
          <a:ln w="28575" cap="flat" cmpd="sng">
            <a:solidFill>
              <a:srgbClr val="F4B08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03" name="Google Shape;103;p2"/>
          <p:cNvCxnSpPr/>
          <p:nvPr/>
        </p:nvCxnSpPr>
        <p:spPr>
          <a:xfrm rot="10800000">
            <a:off x="9210589" y="1764923"/>
            <a:ext cx="4121" cy="248066"/>
          </a:xfrm>
          <a:prstGeom prst="straightConnector1">
            <a:avLst/>
          </a:prstGeom>
          <a:noFill/>
          <a:ln w="28575" cap="flat" cmpd="sng">
            <a:solidFill>
              <a:srgbClr val="F4B08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04" name="Google Shape;104;p2"/>
          <p:cNvSpPr/>
          <p:nvPr/>
        </p:nvSpPr>
        <p:spPr>
          <a:xfrm>
            <a:off x="7010375" y="4110412"/>
            <a:ext cx="4575336" cy="985394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lvl="2" indent="12700" algn="ctr">
              <a:buClr>
                <a:schemeClr val="lt1"/>
              </a:buClr>
              <a:buSzPts val="1430"/>
            </a:pPr>
            <a:r>
              <a:rPr lang="es-MX" sz="11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Establecer las estrategias para </a:t>
            </a:r>
            <a:r>
              <a:rPr lang="es-MX" sz="1100" b="1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identificar y corregir </a:t>
            </a:r>
            <a:r>
              <a:rPr lang="es-MX" sz="11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las deficiencias en la implementación de políticas públicas </a:t>
            </a:r>
            <a:r>
              <a:rPr lang="es-MX" sz="1100" b="1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 </a:t>
            </a:r>
            <a:r>
              <a:rPr lang="es-MX" sz="11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enfoque </a:t>
            </a:r>
            <a:r>
              <a:rPr lang="es-MX" sz="1100" b="1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en </a:t>
            </a:r>
            <a:r>
              <a:rPr lang="es-MX" sz="11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determinantes </a:t>
            </a:r>
            <a:r>
              <a:rPr lang="es-MX" sz="11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sociales en </a:t>
            </a:r>
            <a:r>
              <a:rPr lang="es-MX" sz="1100" b="1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materia </a:t>
            </a:r>
            <a:r>
              <a:rPr lang="es-MX" sz="11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 salud </a:t>
            </a:r>
            <a:r>
              <a:rPr lang="es-MX" sz="1100" b="1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pública</a:t>
            </a:r>
            <a:endParaRPr sz="1100" b="1" dirty="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05" name="Google Shape;105;p2"/>
          <p:cNvSpPr/>
          <p:nvPr/>
        </p:nvSpPr>
        <p:spPr>
          <a:xfrm>
            <a:off x="8424527" y="5263066"/>
            <a:ext cx="1154397" cy="1313946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Promover la integración de acciones entre  las instituciones que conforman el sector salud para la implementación de </a:t>
            </a:r>
            <a:r>
              <a:rPr lang="es-MX" sz="800" b="1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politicas</a:t>
            </a:r>
            <a:r>
              <a:rPr lang="es-MX" sz="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públicas en materia de salu</a:t>
            </a:r>
            <a:r>
              <a:rPr lang="es-MX" sz="8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Roboto"/>
              </a:rPr>
              <a:t>d </a:t>
            </a:r>
            <a:endParaRPr sz="800" b="1" dirty="0">
              <a:solidFill>
                <a:schemeClr val="lt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702468" y="5752595"/>
            <a:ext cx="1044515" cy="369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Calibri"/>
              <a:buNone/>
            </a:pPr>
            <a:r>
              <a:rPr lang="es-MX" sz="18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Indirectos</a:t>
            </a:r>
            <a:endParaRPr sz="1800" b="1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2"/>
          <p:cNvSpPr/>
          <p:nvPr/>
        </p:nvSpPr>
        <p:spPr>
          <a:xfrm>
            <a:off x="4132161" y="3244334"/>
            <a:ext cx="392767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s-MX" sz="18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 enfoque en determinantes sociales</a:t>
            </a: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"/>
          <p:cNvSpPr/>
          <p:nvPr/>
        </p:nvSpPr>
        <p:spPr>
          <a:xfrm>
            <a:off x="4551482" y="5265976"/>
            <a:ext cx="2326306" cy="1422376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11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Coordinación de acciones intersectoriales e interinstitucionales </a:t>
            </a:r>
            <a:r>
              <a:rPr lang="es-MX" sz="1100" b="1" i="0" u="none" strike="noStrike" cap="none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para el diseño de </a:t>
            </a:r>
            <a:r>
              <a:rPr lang="es-MX" sz="1100" b="1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políticas públicas que atiendan </a:t>
            </a:r>
            <a:r>
              <a:rPr lang="es-MX" sz="11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el surgimiento de enfermedades emergentes debido a la  transición epidemiológica</a:t>
            </a:r>
            <a:endParaRPr sz="1100" b="1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/>
          <p:cNvSpPr/>
          <p:nvPr/>
        </p:nvSpPr>
        <p:spPr>
          <a:xfrm>
            <a:off x="10903674" y="5293814"/>
            <a:ext cx="1239425" cy="1293285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11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Promover la implementación de  políticas públicas con enfoque de determinantes sociales </a:t>
            </a:r>
            <a:endParaRPr sz="11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0263" y="3889071"/>
            <a:ext cx="130567" cy="24007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34663" y="3951145"/>
            <a:ext cx="134124" cy="23776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9848" y="4988307"/>
            <a:ext cx="134124" cy="23776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10586" y="5008636"/>
            <a:ext cx="164323" cy="2913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11541" y="5056049"/>
            <a:ext cx="134124" cy="23776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25719" y="5047442"/>
            <a:ext cx="134124" cy="23776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52184" y="5079756"/>
            <a:ext cx="134124" cy="23776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62930" y="5047442"/>
            <a:ext cx="134124" cy="23776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Tema d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671</TotalTime>
  <Words>476</Words>
  <Application>Microsoft Office PowerPoint</Application>
  <PresentationFormat>Panorámica</PresentationFormat>
  <Paragraphs>52</Paragraphs>
  <Slides>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Calibri</vt:lpstr>
      <vt:lpstr>Helvetica Neue</vt:lpstr>
      <vt:lpstr>Montserrat</vt:lpstr>
      <vt:lpstr>Roboto</vt:lpstr>
      <vt:lpstr>Montserrat Medium</vt:lpstr>
      <vt:lpstr>Arial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Adelina Martinez</dc:creator>
  <cp:lastModifiedBy>SPPS-DO</cp:lastModifiedBy>
  <cp:revision>14</cp:revision>
  <dcterms:modified xsi:type="dcterms:W3CDTF">2020-06-30T06:16:00Z</dcterms:modified>
</cp:coreProperties>
</file>