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21" autoAdjust="0"/>
    <p:restoredTop sz="94637" autoAdjust="0"/>
  </p:normalViewPr>
  <p:slideViewPr>
    <p:cSldViewPr>
      <p:cViewPr varScale="1">
        <p:scale>
          <a:sx n="106" d="100"/>
          <a:sy n="106" d="100"/>
        </p:scale>
        <p:origin x="23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D7EB64F-9FC6-4C39-B131-8826C28C7D1C}" type="datetimeFigureOut">
              <a:rPr lang="es-MX" smtClean="0"/>
              <a:t>22/03/2024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436CB46-C3FC-4DE8-8B34-DC6289578A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7513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6CB46-C3FC-4DE8-8B34-DC6289578A27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8657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6CB46-C3FC-4DE8-8B34-DC6289578A27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4754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2445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789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8086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0359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9251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4599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636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504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7108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1233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8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BD265-1216-4D56-829D-3335129DE559}" type="datetimeFigureOut">
              <a:rPr lang="es-MX" smtClean="0"/>
              <a:pPr/>
              <a:t>22/03/2024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287C6-70DD-458D-B613-0F0D180471E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002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27 CuadroTexto"/>
          <p:cNvSpPr txBox="1"/>
          <p:nvPr/>
        </p:nvSpPr>
        <p:spPr>
          <a:xfrm>
            <a:off x="1920400" y="1368266"/>
            <a:ext cx="6086554" cy="461665"/>
          </a:xfrm>
          <a:prstGeom prst="rect">
            <a:avLst/>
          </a:prstGeom>
          <a:noFill/>
          <a:ln w="25400">
            <a:solidFill>
              <a:srgbClr val="7030A0">
                <a:alpha val="95000"/>
              </a:srgbClr>
            </a:solidFill>
          </a:ln>
          <a:scene3d>
            <a:camera prst="orthographicFront"/>
            <a:lightRig rig="threePt" dir="t"/>
          </a:scene3d>
          <a:sp3d>
            <a:bevelB prst="relaxedInset"/>
          </a:sp3d>
        </p:spPr>
        <p:txBody>
          <a:bodyPr wrap="square" rtlCol="0">
            <a:spAutoFit/>
          </a:bodyPr>
          <a:lstStyle/>
          <a:p>
            <a:pPr algn="just"/>
            <a:r>
              <a:rPr lang="es-MX" sz="800" dirty="0"/>
              <a:t>Presencia de casos de Poliomielitis por virus silvestre, así como de difteria, tétanos, tos ferina, </a:t>
            </a:r>
            <a:r>
              <a:rPr lang="es-MX" sz="800" dirty="0" err="1"/>
              <a:t>Haemophilus</a:t>
            </a:r>
            <a:r>
              <a:rPr lang="es-MX" sz="800" dirty="0"/>
              <a:t> </a:t>
            </a:r>
            <a:r>
              <a:rPr lang="es-MX" sz="800" dirty="0" err="1"/>
              <a:t>influenzae</a:t>
            </a:r>
            <a:r>
              <a:rPr lang="es-MX" sz="800" dirty="0"/>
              <a:t> tipo B,  hepatitis B e Influenza en la población no derechohabiente menor de 5 años, así como casos de influenza entre la población no derechohabiente de 60 años y más, las mujeres embrazadas y la población susceptible de 5 a 59 años.</a:t>
            </a:r>
          </a:p>
        </p:txBody>
      </p:sp>
      <p:grpSp>
        <p:nvGrpSpPr>
          <p:cNvPr id="42" name="Grupo 41"/>
          <p:cNvGrpSpPr/>
          <p:nvPr/>
        </p:nvGrpSpPr>
        <p:grpSpPr>
          <a:xfrm>
            <a:off x="107504" y="260648"/>
            <a:ext cx="8856984" cy="6006590"/>
            <a:chOff x="87040" y="188640"/>
            <a:chExt cx="8856984" cy="6006590"/>
          </a:xfrm>
        </p:grpSpPr>
        <p:sp>
          <p:nvSpPr>
            <p:cNvPr id="19" name="18 CuadroTexto"/>
            <p:cNvSpPr txBox="1"/>
            <p:nvPr/>
          </p:nvSpPr>
          <p:spPr>
            <a:xfrm>
              <a:off x="2057547" y="5364233"/>
              <a:ext cx="1025959" cy="830997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800" dirty="0"/>
                <a:t>Personal operativo no capacitado para realizar las actividades permanentes de Vacunación.</a:t>
              </a: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5352409" y="4005064"/>
              <a:ext cx="1150913" cy="830997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800" dirty="0"/>
                <a:t>Falta de acciones  intensivas de vacunación para la aplicación de la vacuna contra la influenza estacional. </a:t>
              </a: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1595941" y="2060848"/>
              <a:ext cx="3227284" cy="461665"/>
            </a:xfrm>
            <a:prstGeom prst="rect">
              <a:avLst/>
            </a:prstGeom>
            <a:noFill/>
            <a:ln w="25400">
              <a:solidFill>
                <a:srgbClr val="00B05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s-MX" sz="800" dirty="0"/>
                <a:t>La Población no derechohabiente de 0 y 1 año de edad no cuenta con esquema de vacunación de tres dosis y dosis de refuerzo de la  vacuna hexavalente </a:t>
              </a:r>
              <a:r>
                <a:rPr lang="es-MX" sz="800" dirty="0" err="1"/>
                <a:t>acelular</a:t>
              </a:r>
              <a:endParaRPr lang="es-MX" sz="800" dirty="0"/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2971078" y="3990024"/>
              <a:ext cx="1417374" cy="1323439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800" dirty="0"/>
                <a:t>No se realizan actividades permanentes de vacunación durante todo el año en los servicios del 1°, 2° y 3er Nivel de Atención</a:t>
              </a:r>
              <a:r>
                <a:rPr lang="es-MX" sz="800" b="1" dirty="0"/>
                <a:t>,</a:t>
              </a:r>
              <a:r>
                <a:rPr lang="es-MX" sz="800" dirty="0"/>
                <a:t> del Sistema Nacional de Salud</a:t>
              </a:r>
              <a:r>
                <a:rPr lang="es-MX" sz="800" b="1" dirty="0"/>
                <a:t>,</a:t>
              </a:r>
              <a:r>
                <a:rPr lang="es-MX" sz="800" dirty="0"/>
                <a:t> para otorgar los biológicos necesarios del esquema de vacunación</a:t>
              </a:r>
              <a:r>
                <a:rPr lang="es-MX" sz="800" b="1" dirty="0"/>
                <a:t>,</a:t>
              </a:r>
              <a:r>
                <a:rPr lang="es-MX" sz="800" dirty="0"/>
                <a:t> en los diferentes grupos etarios.</a:t>
              </a:r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7587924" y="4018984"/>
              <a:ext cx="1356100" cy="830997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800" dirty="0"/>
                <a:t>Baja participación social</a:t>
              </a:r>
              <a:r>
                <a:rPr lang="es-MX" sz="800" b="1" dirty="0"/>
                <a:t>,</a:t>
              </a:r>
              <a:r>
                <a:rPr lang="es-MX" sz="800" dirty="0"/>
                <a:t> por falta de difusión de campañas educativas sobre vacunación y enfermedades transmisibles y prevenibles por vacunación</a:t>
              </a:r>
            </a:p>
          </p:txBody>
        </p:sp>
        <p:sp>
          <p:nvSpPr>
            <p:cNvPr id="3" name="2 CuadroTexto"/>
            <p:cNvSpPr txBox="1"/>
            <p:nvPr/>
          </p:nvSpPr>
          <p:spPr>
            <a:xfrm>
              <a:off x="3216845" y="188640"/>
              <a:ext cx="32864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800" b="1" dirty="0"/>
                <a:t>SUBSECRETARÍA DE PREVENCIÓN Y PROMOCIÓN DE LA SALUD</a:t>
              </a:r>
            </a:p>
            <a:p>
              <a:pPr algn="ctr"/>
              <a:r>
                <a:rPr lang="es-MX" sz="800" b="1" dirty="0"/>
                <a:t>CENTRO NACIONAL PARA LA SALUD DE LA INFANCIA Y LA ADOLESCENCIA</a:t>
              </a:r>
            </a:p>
            <a:p>
              <a:pPr algn="ctr"/>
              <a:r>
                <a:rPr lang="es-MX" sz="800" b="1" dirty="0"/>
                <a:t>PROGRAMA DE VACUNACIÓN UNIVERSAL</a:t>
              </a:r>
            </a:p>
            <a:p>
              <a:pPr algn="ctr"/>
              <a:endParaRPr lang="es-MX" sz="800" b="1" dirty="0"/>
            </a:p>
          </p:txBody>
        </p:sp>
        <p:sp>
          <p:nvSpPr>
            <p:cNvPr id="4" name="3 CuadroTexto"/>
            <p:cNvSpPr txBox="1"/>
            <p:nvPr/>
          </p:nvSpPr>
          <p:spPr>
            <a:xfrm>
              <a:off x="251520" y="532218"/>
              <a:ext cx="46085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800" dirty="0"/>
                <a:t>Ramo:	</a:t>
              </a:r>
              <a:r>
                <a:rPr lang="es-MX" sz="800" b="1" dirty="0"/>
                <a:t>12 </a:t>
              </a:r>
              <a:r>
                <a:rPr lang="es-MX" sz="800" dirty="0"/>
                <a:t>Salud</a:t>
              </a:r>
            </a:p>
            <a:p>
              <a:r>
                <a:rPr lang="es-MX" sz="800" dirty="0"/>
                <a:t>Unidad Responsable:	Centro Nacional para la Salud de la Infancia y la Adolescencia</a:t>
              </a:r>
            </a:p>
            <a:p>
              <a:r>
                <a:rPr lang="es-MX" sz="800" dirty="0"/>
                <a:t>Clasificación de Grupos y Modalidades de los Programas Presupuestarios: E Prestación de Servicios Públicos</a:t>
              </a:r>
            </a:p>
            <a:p>
              <a:r>
                <a:rPr lang="es-MX" sz="800" dirty="0"/>
                <a:t>Denominación del Programa Presupuestario: </a:t>
              </a:r>
              <a:r>
                <a:rPr lang="es-MX" sz="800" b="1" dirty="0"/>
                <a:t>E</a:t>
              </a:r>
              <a:r>
                <a:rPr lang="es-MX" sz="800" dirty="0"/>
                <a:t>036 Programa de Vacunación</a:t>
              </a:r>
            </a:p>
            <a:p>
              <a:r>
                <a:rPr lang="es-MX" sz="800" dirty="0"/>
                <a:t>Nombre de la Matriz:	Programa de Vacunación</a:t>
              </a:r>
            </a:p>
            <a:p>
              <a:r>
                <a:rPr lang="es-MX" sz="800" dirty="0"/>
                <a:t>Ciclo Presupuestario:	2025</a:t>
              </a: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4128349" y="1117212"/>
              <a:ext cx="26035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000" b="1" dirty="0"/>
                <a:t>Árbol del Problema  ( Actualizado Junio 2023)</a:t>
              </a:r>
            </a:p>
          </p:txBody>
        </p:sp>
        <p:sp>
          <p:nvSpPr>
            <p:cNvPr id="2" name="Flecha derecha 1"/>
            <p:cNvSpPr/>
            <p:nvPr/>
          </p:nvSpPr>
          <p:spPr>
            <a:xfrm>
              <a:off x="569266" y="1446582"/>
              <a:ext cx="956561" cy="305032"/>
            </a:xfrm>
            <a:prstGeom prst="right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800" dirty="0">
                  <a:solidFill>
                    <a:schemeClr val="tx1"/>
                  </a:solidFill>
                </a:rPr>
                <a:t>EFECTO</a:t>
              </a:r>
              <a:r>
                <a:rPr lang="es-MX" sz="800" b="1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32" name="Flecha derecha 31"/>
            <p:cNvSpPr/>
            <p:nvPr/>
          </p:nvSpPr>
          <p:spPr>
            <a:xfrm>
              <a:off x="289569" y="2171103"/>
              <a:ext cx="956561" cy="381955"/>
            </a:xfrm>
            <a:prstGeom prst="right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800" dirty="0">
                  <a:solidFill>
                    <a:schemeClr val="tx1"/>
                  </a:solidFill>
                </a:rPr>
                <a:t>PROBLEMA</a:t>
              </a:r>
            </a:p>
          </p:txBody>
        </p:sp>
        <p:sp>
          <p:nvSpPr>
            <p:cNvPr id="34" name="Flecha derecha 33"/>
            <p:cNvSpPr/>
            <p:nvPr/>
          </p:nvSpPr>
          <p:spPr>
            <a:xfrm>
              <a:off x="304748" y="2865306"/>
              <a:ext cx="956561" cy="305032"/>
            </a:xfrm>
            <a:prstGeom prst="right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800" dirty="0">
                  <a:solidFill>
                    <a:schemeClr val="tx1"/>
                  </a:solidFill>
                </a:rPr>
                <a:t>CAUSAS</a:t>
              </a:r>
            </a:p>
          </p:txBody>
        </p:sp>
        <p:sp>
          <p:nvSpPr>
            <p:cNvPr id="40" name="30 CuadroTexto"/>
            <p:cNvSpPr txBox="1"/>
            <p:nvPr/>
          </p:nvSpPr>
          <p:spPr>
            <a:xfrm>
              <a:off x="491755" y="5343381"/>
              <a:ext cx="1201981" cy="830997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algn="l"/>
              <a:r>
                <a:rPr lang="es-MX" sz="800" dirty="0"/>
                <a:t>No se realiza asesoría y seguimiento de la normatividad, y cumplimiento de los procesos de normatividad</a:t>
              </a:r>
            </a:p>
          </p:txBody>
        </p:sp>
        <p:sp>
          <p:nvSpPr>
            <p:cNvPr id="60" name="30 CuadroTexto"/>
            <p:cNvSpPr txBox="1"/>
            <p:nvPr/>
          </p:nvSpPr>
          <p:spPr>
            <a:xfrm>
              <a:off x="6073935" y="5301208"/>
              <a:ext cx="1584177" cy="707886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800" dirty="0"/>
                <a:t>Inexistencia de estrategias de vacunación, que permitan mantener el control, eliminación y erradicación de Enfermedades Prevenibles por Vacunación.</a:t>
              </a:r>
            </a:p>
          </p:txBody>
        </p:sp>
        <p:sp>
          <p:nvSpPr>
            <p:cNvPr id="77" name="27 CuadroTexto"/>
            <p:cNvSpPr txBox="1"/>
            <p:nvPr/>
          </p:nvSpPr>
          <p:spPr>
            <a:xfrm>
              <a:off x="4916527" y="2060848"/>
              <a:ext cx="3592266" cy="461665"/>
            </a:xfrm>
            <a:prstGeom prst="rect">
              <a:avLst/>
            </a:prstGeom>
            <a:noFill/>
            <a:ln w="25400">
              <a:solidFill>
                <a:srgbClr val="00B05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s-MX" sz="800" dirty="0"/>
                <a:t>La Población no derechohabiente de 6 a 59 meses de edad, las embarazadas, la población de 60 años y más y la población susceptible de 5 a 59 años de edad, no está vacunada contra la influenza estacional</a:t>
              </a:r>
            </a:p>
          </p:txBody>
        </p:sp>
        <p:sp>
          <p:nvSpPr>
            <p:cNvPr id="46" name="23 CuadroTexto"/>
            <p:cNvSpPr txBox="1"/>
            <p:nvPr/>
          </p:nvSpPr>
          <p:spPr>
            <a:xfrm>
              <a:off x="1369608" y="2733718"/>
              <a:ext cx="875413" cy="630942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700" dirty="0"/>
                <a:t>Niños menores de 1 año de edad sin 1ª dosis de vacuna Hexavalente </a:t>
              </a:r>
              <a:r>
                <a:rPr lang="es-MX" sz="700" dirty="0" err="1"/>
                <a:t>acelular</a:t>
              </a:r>
              <a:endParaRPr lang="es-MX" sz="700" dirty="0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87040" y="3979197"/>
              <a:ext cx="1249042" cy="954107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800"/>
              </a:lvl1pPr>
            </a:lstStyle>
            <a:p>
              <a:r>
                <a:rPr lang="es-MX" dirty="0"/>
                <a:t>Falta de seguimiento a el equipamiento de la infraestructura de Red de Frío del PVU conforme a la normatividad vigente en las entidades federativas cuenten con </a:t>
              </a:r>
            </a:p>
          </p:txBody>
        </p:sp>
        <p:sp>
          <p:nvSpPr>
            <p:cNvPr id="49" name="23 CuadroTexto"/>
            <p:cNvSpPr txBox="1"/>
            <p:nvPr/>
          </p:nvSpPr>
          <p:spPr>
            <a:xfrm>
              <a:off x="4201419" y="2726050"/>
              <a:ext cx="947996" cy="630942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700" dirty="0"/>
                <a:t>Niños de 1 año de edad sin la 4ª dosis de refuerzo  de vacuna Hexavalente </a:t>
              </a:r>
              <a:r>
                <a:rPr lang="es-MX" sz="700" dirty="0" err="1"/>
                <a:t>acelular</a:t>
              </a:r>
              <a:endParaRPr lang="es-MX" sz="700" dirty="0"/>
            </a:p>
          </p:txBody>
        </p:sp>
        <p:sp>
          <p:nvSpPr>
            <p:cNvPr id="51" name="23 CuadroTexto"/>
            <p:cNvSpPr txBox="1"/>
            <p:nvPr/>
          </p:nvSpPr>
          <p:spPr>
            <a:xfrm>
              <a:off x="5258376" y="2713867"/>
              <a:ext cx="963589" cy="738664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700" dirty="0"/>
                <a:t>La Población no derechohabiente de 6 a 59 meses de edad no está vacunada contra la influenza estacional</a:t>
              </a:r>
            </a:p>
          </p:txBody>
        </p:sp>
        <p:sp>
          <p:nvSpPr>
            <p:cNvPr id="53" name="23 CuadroTexto"/>
            <p:cNvSpPr txBox="1"/>
            <p:nvPr/>
          </p:nvSpPr>
          <p:spPr>
            <a:xfrm>
              <a:off x="2327147" y="2737572"/>
              <a:ext cx="882436" cy="630942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700" dirty="0"/>
                <a:t>Niños menores de 1 año de edad sin 2ª dosis de vacuna Hexavalente </a:t>
              </a:r>
              <a:r>
                <a:rPr lang="es-MX" sz="700" dirty="0" err="1"/>
                <a:t>acelular</a:t>
              </a:r>
              <a:endParaRPr lang="es-MX" sz="700" dirty="0"/>
            </a:p>
          </p:txBody>
        </p:sp>
        <p:sp>
          <p:nvSpPr>
            <p:cNvPr id="58" name="23 CuadroTexto"/>
            <p:cNvSpPr txBox="1"/>
            <p:nvPr/>
          </p:nvSpPr>
          <p:spPr>
            <a:xfrm>
              <a:off x="3273042" y="2731950"/>
              <a:ext cx="882436" cy="630942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700" dirty="0"/>
                <a:t>Niños menores de 1 año de edad sin 3ª dosis de vacuna Hexavalente </a:t>
              </a:r>
              <a:r>
                <a:rPr lang="es-MX" sz="700" dirty="0" err="1"/>
                <a:t>acelular</a:t>
              </a:r>
              <a:endParaRPr lang="es-MX" sz="700" dirty="0"/>
            </a:p>
          </p:txBody>
        </p:sp>
        <p:sp>
          <p:nvSpPr>
            <p:cNvPr id="62" name="23 CuadroTexto"/>
            <p:cNvSpPr txBox="1"/>
            <p:nvPr/>
          </p:nvSpPr>
          <p:spPr>
            <a:xfrm>
              <a:off x="6440707" y="2733718"/>
              <a:ext cx="963589" cy="523220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700" dirty="0"/>
                <a:t>La población de 60 años y más no esta vacunada contra la influenza estacional</a:t>
              </a:r>
            </a:p>
          </p:txBody>
        </p:sp>
        <p:sp>
          <p:nvSpPr>
            <p:cNvPr id="64" name="23 CuadroTexto"/>
            <p:cNvSpPr txBox="1"/>
            <p:nvPr/>
          </p:nvSpPr>
          <p:spPr>
            <a:xfrm>
              <a:off x="7484404" y="2719320"/>
              <a:ext cx="1308485" cy="630942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700" dirty="0"/>
                <a:t>La población susceptible de 5 a 59 años de edad, las mujeres embarazadas y el personal de salud no esta vacunada contra la influenza estacional</a:t>
              </a:r>
            </a:p>
          </p:txBody>
        </p:sp>
        <p:sp>
          <p:nvSpPr>
            <p:cNvPr id="16" name="Abrir llave 15"/>
            <p:cNvSpPr/>
            <p:nvPr/>
          </p:nvSpPr>
          <p:spPr>
            <a:xfrm rot="16200000">
              <a:off x="4786129" y="417031"/>
              <a:ext cx="319717" cy="6199640"/>
            </a:xfrm>
            <a:prstGeom prst="leftBrace">
              <a:avLst/>
            </a:prstGeom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6" name="Abrir llave 65"/>
            <p:cNvSpPr/>
            <p:nvPr/>
          </p:nvSpPr>
          <p:spPr>
            <a:xfrm rot="5400000">
              <a:off x="4757349" y="-9130"/>
              <a:ext cx="221123" cy="3929031"/>
            </a:xfrm>
            <a:prstGeom prst="leftBrac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7" name="Abrir llave 66"/>
            <p:cNvSpPr/>
            <p:nvPr/>
          </p:nvSpPr>
          <p:spPr>
            <a:xfrm rot="5400000">
              <a:off x="2944820" y="1029009"/>
              <a:ext cx="221123" cy="3227719"/>
            </a:xfrm>
            <a:prstGeom prst="leftBrac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8" name="Abrir llave 67"/>
            <p:cNvSpPr/>
            <p:nvPr/>
          </p:nvSpPr>
          <p:spPr>
            <a:xfrm rot="5400000">
              <a:off x="6873076" y="1005719"/>
              <a:ext cx="221123" cy="3227719"/>
            </a:xfrm>
            <a:prstGeom prst="leftBrac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0" name="Abrir llave 69"/>
            <p:cNvSpPr/>
            <p:nvPr/>
          </p:nvSpPr>
          <p:spPr>
            <a:xfrm rot="5400000">
              <a:off x="4875499" y="-8582"/>
              <a:ext cx="239815" cy="7753219"/>
            </a:xfrm>
            <a:prstGeom prst="leftBrac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1" name="30 CuadroTexto"/>
            <p:cNvSpPr txBox="1"/>
            <p:nvPr/>
          </p:nvSpPr>
          <p:spPr>
            <a:xfrm>
              <a:off x="1490989" y="4083982"/>
              <a:ext cx="1201981" cy="707886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algn="l"/>
              <a:r>
                <a:rPr lang="es-MX" sz="800" dirty="0"/>
                <a:t>Personal operativo con mal desempeño de las actividades permanentes de Vacunación.</a:t>
              </a:r>
            </a:p>
          </p:txBody>
        </p:sp>
        <p:sp>
          <p:nvSpPr>
            <p:cNvPr id="72" name="Abrir llave 71"/>
            <p:cNvSpPr/>
            <p:nvPr/>
          </p:nvSpPr>
          <p:spPr>
            <a:xfrm rot="5400000">
              <a:off x="1747666" y="4301290"/>
              <a:ext cx="348870" cy="1656184"/>
            </a:xfrm>
            <a:prstGeom prst="leftBrac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5" name="Abrir llave 34"/>
          <p:cNvSpPr/>
          <p:nvPr/>
        </p:nvSpPr>
        <p:spPr>
          <a:xfrm rot="16200000">
            <a:off x="6678455" y="4287512"/>
            <a:ext cx="348870" cy="1656184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1127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27 CuadroTexto"/>
          <p:cNvSpPr txBox="1"/>
          <p:nvPr/>
        </p:nvSpPr>
        <p:spPr>
          <a:xfrm>
            <a:off x="1920400" y="1368266"/>
            <a:ext cx="6086554" cy="584775"/>
          </a:xfrm>
          <a:prstGeom prst="rect">
            <a:avLst/>
          </a:prstGeom>
          <a:noFill/>
          <a:ln w="25400">
            <a:solidFill>
              <a:srgbClr val="7030A0">
                <a:alpha val="95000"/>
              </a:srgbClr>
            </a:solidFill>
          </a:ln>
          <a:scene3d>
            <a:camera prst="orthographicFront"/>
            <a:lightRig rig="threePt" dir="t"/>
          </a:scene3d>
          <a:sp3d>
            <a:bevelB prst="relaxedInset"/>
          </a:sp3d>
        </p:spPr>
        <p:txBody>
          <a:bodyPr wrap="square" rtlCol="0">
            <a:spAutoFit/>
          </a:bodyPr>
          <a:lstStyle/>
          <a:p>
            <a:pPr algn="just"/>
            <a:r>
              <a:rPr lang="es-MX" sz="800" dirty="0"/>
              <a:t>Se mantiene la eliminación de casos de Poliomielitis por virus silvestre, así como el control epidemiológico de difteria, tétanos, tos ferina, </a:t>
            </a:r>
            <a:r>
              <a:rPr lang="es-MX" sz="800" dirty="0" err="1"/>
              <a:t>Haemophilus</a:t>
            </a:r>
            <a:r>
              <a:rPr lang="es-MX" sz="800" dirty="0"/>
              <a:t> </a:t>
            </a:r>
            <a:r>
              <a:rPr lang="es-MX" sz="800" dirty="0" err="1"/>
              <a:t>influenzae</a:t>
            </a:r>
            <a:r>
              <a:rPr lang="es-MX" sz="800" dirty="0"/>
              <a:t> tipo B,  hepatitis B e Influenza en la población no derechohabiente menor de 5 años, y la mitigación del riesgo de complicaciones en infecciones respiratorias agudas atribuibles a la influenza </a:t>
            </a:r>
            <a:r>
              <a:rPr lang="es-MX" sz="800" dirty="0" err="1"/>
              <a:t>estacionalentre</a:t>
            </a:r>
            <a:r>
              <a:rPr lang="es-MX" sz="800" dirty="0"/>
              <a:t> la población no derechohabiente de 60 años y más, las mujeres embrazadas y la población susceptible de 5 a 59 años.</a:t>
            </a:r>
          </a:p>
        </p:txBody>
      </p:sp>
      <p:grpSp>
        <p:nvGrpSpPr>
          <p:cNvPr id="42" name="Grupo 41"/>
          <p:cNvGrpSpPr/>
          <p:nvPr/>
        </p:nvGrpSpPr>
        <p:grpSpPr>
          <a:xfrm>
            <a:off x="107504" y="260648"/>
            <a:ext cx="8856984" cy="6129700"/>
            <a:chOff x="87040" y="188640"/>
            <a:chExt cx="8856984" cy="6129700"/>
          </a:xfrm>
        </p:grpSpPr>
        <p:sp>
          <p:nvSpPr>
            <p:cNvPr id="4" name="3 CuadroTexto"/>
            <p:cNvSpPr txBox="1"/>
            <p:nvPr/>
          </p:nvSpPr>
          <p:spPr>
            <a:xfrm>
              <a:off x="139992" y="323628"/>
              <a:ext cx="46085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800" dirty="0"/>
                <a:t>Ramo:	</a:t>
              </a:r>
              <a:r>
                <a:rPr lang="es-MX" sz="800" b="1" dirty="0"/>
                <a:t>12 </a:t>
              </a:r>
              <a:r>
                <a:rPr lang="es-MX" sz="800" dirty="0"/>
                <a:t>Salud</a:t>
              </a:r>
            </a:p>
            <a:p>
              <a:r>
                <a:rPr lang="es-MX" sz="800" dirty="0"/>
                <a:t>Unidad Responsable:	Centro Nacional para la Salud de la Infancia y la Adolescencia</a:t>
              </a:r>
            </a:p>
            <a:p>
              <a:r>
                <a:rPr lang="es-MX" sz="800" dirty="0"/>
                <a:t>Clasificación de Grupos y Modalidades de los Programas Presupuestarios: E Prestación de Servicios Públicos</a:t>
              </a:r>
            </a:p>
            <a:p>
              <a:r>
                <a:rPr lang="es-MX" sz="800" dirty="0"/>
                <a:t>Denominación del Programa Presupuestario: </a:t>
              </a:r>
              <a:r>
                <a:rPr lang="es-MX" sz="800" b="1" dirty="0"/>
                <a:t>E</a:t>
              </a:r>
              <a:r>
                <a:rPr lang="es-MX" sz="800" dirty="0"/>
                <a:t>036 Programa de Vacunación</a:t>
              </a:r>
            </a:p>
            <a:p>
              <a:r>
                <a:rPr lang="es-MX" sz="800" dirty="0"/>
                <a:t>Nombre de la Matriz:	Programa de Vacunación</a:t>
              </a:r>
            </a:p>
            <a:p>
              <a:r>
                <a:rPr lang="es-MX" sz="800" dirty="0"/>
                <a:t>Ciclo Presupuestario:	2025</a:t>
              </a:r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2057547" y="5364233"/>
              <a:ext cx="1025959" cy="954107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800" dirty="0"/>
                <a:t>El Personal operativo esta capacitado para realizar las actividades permanentes de Vacunación.</a:t>
              </a: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5352409" y="4005064"/>
              <a:ext cx="1150913" cy="830997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800" dirty="0"/>
                <a:t>Se realizan acciones  intensivas de vacunación para la aplicación de la vacuna contra la influenza estacional. </a:t>
              </a: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1595941" y="2060848"/>
              <a:ext cx="3227284" cy="461665"/>
            </a:xfrm>
            <a:prstGeom prst="rect">
              <a:avLst/>
            </a:prstGeom>
            <a:noFill/>
            <a:ln w="25400">
              <a:solidFill>
                <a:srgbClr val="00B05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s-MX" sz="800" dirty="0"/>
                <a:t>La Población no derechohabiente de 0 y 1 año de edad cuenta con esquema de vacunación de tres dosis y dosis de refuerzo de la  vacuna hexavalente acelular</a:t>
              </a: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2971078" y="3990024"/>
              <a:ext cx="1417374" cy="1323439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800" dirty="0"/>
                <a:t>Se realizan actividades permanentes de vacunación durante todo el año en los servicios del 1°, 2° y 3er Nivel de Atención</a:t>
              </a:r>
              <a:r>
                <a:rPr lang="es-MX" sz="800" b="1" dirty="0"/>
                <a:t>,</a:t>
              </a:r>
              <a:r>
                <a:rPr lang="es-MX" sz="800" dirty="0"/>
                <a:t> del Sistema Nacional de Salud</a:t>
              </a:r>
              <a:r>
                <a:rPr lang="es-MX" sz="800" b="1" dirty="0"/>
                <a:t>,</a:t>
              </a:r>
              <a:r>
                <a:rPr lang="es-MX" sz="800" dirty="0"/>
                <a:t> para otorgar los biológicos necesarios del esquema de vacunación</a:t>
              </a:r>
              <a:r>
                <a:rPr lang="es-MX" sz="800" b="1" dirty="0"/>
                <a:t>,</a:t>
              </a:r>
              <a:r>
                <a:rPr lang="es-MX" sz="800" dirty="0"/>
                <a:t> en los diferentes grupos etarios.</a:t>
              </a:r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7587924" y="4018984"/>
              <a:ext cx="1356100" cy="954107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800" dirty="0"/>
                <a:t>Existe buena participación social</a:t>
              </a:r>
              <a:r>
                <a:rPr lang="es-MX" sz="800" b="1" dirty="0"/>
                <a:t>,</a:t>
              </a:r>
              <a:r>
                <a:rPr lang="es-MX" sz="800" dirty="0"/>
                <a:t> por falta de difusión de campañas educativas sobre vacunación y enfermedades transmisibles y prevenibles por vacunación</a:t>
              </a:r>
            </a:p>
          </p:txBody>
        </p:sp>
        <p:sp>
          <p:nvSpPr>
            <p:cNvPr id="3" name="2 CuadroTexto"/>
            <p:cNvSpPr txBox="1"/>
            <p:nvPr/>
          </p:nvSpPr>
          <p:spPr>
            <a:xfrm>
              <a:off x="3216845" y="188640"/>
              <a:ext cx="32864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800" b="1" dirty="0"/>
                <a:t>SUBSECRETARÍA DE PREVENCIÓN Y PROMOCIÓN DE LA SALUD</a:t>
              </a:r>
            </a:p>
            <a:p>
              <a:pPr algn="ctr"/>
              <a:r>
                <a:rPr lang="es-MX" sz="800" b="1" dirty="0"/>
                <a:t>CENTRO NACIONAL PARA LA SALUD DE LA INFANCIA Y LA ADOLESCENCIA</a:t>
              </a:r>
            </a:p>
            <a:p>
              <a:pPr algn="ctr"/>
              <a:r>
                <a:rPr lang="es-MX" sz="800" b="1" dirty="0"/>
                <a:t>PROGRAMA DE VACUNACIÓN UNIVERSAL</a:t>
              </a:r>
            </a:p>
            <a:p>
              <a:pPr algn="ctr"/>
              <a:endParaRPr lang="es-MX" sz="800" b="1" dirty="0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4128349" y="1117212"/>
              <a:ext cx="25378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000" b="1" dirty="0"/>
                <a:t>Árbol de Objetivos ( Actualizado Junio 2023)</a:t>
              </a:r>
            </a:p>
          </p:txBody>
        </p:sp>
        <p:sp>
          <p:nvSpPr>
            <p:cNvPr id="2" name="Flecha derecha 1"/>
            <p:cNvSpPr/>
            <p:nvPr/>
          </p:nvSpPr>
          <p:spPr>
            <a:xfrm>
              <a:off x="569266" y="1446582"/>
              <a:ext cx="956561" cy="305032"/>
            </a:xfrm>
            <a:prstGeom prst="right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800" dirty="0">
                  <a:solidFill>
                    <a:schemeClr val="tx1"/>
                  </a:solidFill>
                </a:rPr>
                <a:t>EFECTO</a:t>
              </a:r>
              <a:r>
                <a:rPr lang="es-MX" sz="800" b="1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32" name="Flecha derecha 31"/>
            <p:cNvSpPr/>
            <p:nvPr/>
          </p:nvSpPr>
          <p:spPr>
            <a:xfrm>
              <a:off x="289569" y="2171103"/>
              <a:ext cx="956561" cy="381955"/>
            </a:xfrm>
            <a:prstGeom prst="right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800" dirty="0">
                  <a:solidFill>
                    <a:schemeClr val="tx1"/>
                  </a:solidFill>
                </a:rPr>
                <a:t>PROBLEMA</a:t>
              </a:r>
            </a:p>
          </p:txBody>
        </p:sp>
        <p:sp>
          <p:nvSpPr>
            <p:cNvPr id="34" name="Flecha derecha 33"/>
            <p:cNvSpPr/>
            <p:nvPr/>
          </p:nvSpPr>
          <p:spPr>
            <a:xfrm>
              <a:off x="304748" y="2865306"/>
              <a:ext cx="956561" cy="305032"/>
            </a:xfrm>
            <a:prstGeom prst="right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800" dirty="0">
                  <a:solidFill>
                    <a:schemeClr val="tx1"/>
                  </a:solidFill>
                </a:rPr>
                <a:t>CAUSAS</a:t>
              </a:r>
            </a:p>
          </p:txBody>
        </p:sp>
        <p:sp>
          <p:nvSpPr>
            <p:cNvPr id="40" name="30 CuadroTexto"/>
            <p:cNvSpPr txBox="1"/>
            <p:nvPr/>
          </p:nvSpPr>
          <p:spPr>
            <a:xfrm>
              <a:off x="491755" y="5343381"/>
              <a:ext cx="1201981" cy="830997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algn="l"/>
              <a:r>
                <a:rPr lang="es-MX" sz="800" dirty="0"/>
                <a:t>Se da asesoría y seguimiento de la normatividad, y cumplimiento de los procesos de normatividad</a:t>
              </a:r>
            </a:p>
          </p:txBody>
        </p:sp>
        <p:sp>
          <p:nvSpPr>
            <p:cNvPr id="60" name="30 CuadroTexto"/>
            <p:cNvSpPr txBox="1"/>
            <p:nvPr/>
          </p:nvSpPr>
          <p:spPr>
            <a:xfrm>
              <a:off x="6073935" y="5301208"/>
              <a:ext cx="1584177" cy="707886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800" dirty="0"/>
                <a:t>Existen estrategias de vacunación, que permiten mantener el control, eliminación y erradicación de Enfermedades Prevenibles por Vacunación.</a:t>
              </a:r>
            </a:p>
          </p:txBody>
        </p:sp>
        <p:sp>
          <p:nvSpPr>
            <p:cNvPr id="77" name="27 CuadroTexto"/>
            <p:cNvSpPr txBox="1"/>
            <p:nvPr/>
          </p:nvSpPr>
          <p:spPr>
            <a:xfrm>
              <a:off x="4916527" y="2060848"/>
              <a:ext cx="3592266" cy="461665"/>
            </a:xfrm>
            <a:prstGeom prst="rect">
              <a:avLst/>
            </a:prstGeom>
            <a:noFill/>
            <a:ln w="25400">
              <a:solidFill>
                <a:srgbClr val="00B05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s-MX" sz="800" dirty="0"/>
                <a:t>La Población no derechohabiente de 6 a 59 meses de edad, las embarazadas, la población de 60 años y más y la población susceptible de 5 a 59 años de edad,  está vacunada contra la influenza estacional</a:t>
              </a:r>
            </a:p>
          </p:txBody>
        </p:sp>
        <p:sp>
          <p:nvSpPr>
            <p:cNvPr id="46" name="23 CuadroTexto"/>
            <p:cNvSpPr txBox="1"/>
            <p:nvPr/>
          </p:nvSpPr>
          <p:spPr>
            <a:xfrm>
              <a:off x="1369608" y="2733718"/>
              <a:ext cx="875413" cy="630942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700" dirty="0"/>
                <a:t>Niños menores de 1 año de edad con 1ª dosis de vacuna Hexavalente acelular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87040" y="3979197"/>
              <a:ext cx="1249042" cy="954107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800"/>
              </a:lvl1pPr>
            </a:lstStyle>
            <a:p>
              <a:r>
                <a:rPr lang="es-MX" dirty="0"/>
                <a:t>Se da seguimiento a el equipamiento de la infraestructura de Red de Frío del PVU conforme a la normatividad vigente en las entidades federativas cuenten con </a:t>
              </a:r>
            </a:p>
          </p:txBody>
        </p:sp>
        <p:sp>
          <p:nvSpPr>
            <p:cNvPr id="49" name="23 CuadroTexto"/>
            <p:cNvSpPr txBox="1"/>
            <p:nvPr/>
          </p:nvSpPr>
          <p:spPr>
            <a:xfrm>
              <a:off x="4201419" y="2726050"/>
              <a:ext cx="947996" cy="630942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700" dirty="0"/>
                <a:t>Niños de 1 año de edad con la 4ª dosis de refuerzo  de vacuna Hexavalente acelular</a:t>
              </a:r>
            </a:p>
          </p:txBody>
        </p:sp>
        <p:sp>
          <p:nvSpPr>
            <p:cNvPr id="51" name="23 CuadroTexto"/>
            <p:cNvSpPr txBox="1"/>
            <p:nvPr/>
          </p:nvSpPr>
          <p:spPr>
            <a:xfrm>
              <a:off x="5258376" y="2713867"/>
              <a:ext cx="963589" cy="738664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700" dirty="0"/>
                <a:t>La Población no derechohabiente de 6 a 59 meses de edad está vacunada contra la influenza estacional</a:t>
              </a:r>
            </a:p>
          </p:txBody>
        </p:sp>
        <p:sp>
          <p:nvSpPr>
            <p:cNvPr id="53" name="23 CuadroTexto"/>
            <p:cNvSpPr txBox="1"/>
            <p:nvPr/>
          </p:nvSpPr>
          <p:spPr>
            <a:xfrm>
              <a:off x="2327147" y="2737572"/>
              <a:ext cx="882436" cy="630942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700" dirty="0"/>
                <a:t>Niños menores de 1 año de edad con 2ª dosis de vacuna Hexavalente acelular</a:t>
              </a:r>
            </a:p>
          </p:txBody>
        </p:sp>
        <p:sp>
          <p:nvSpPr>
            <p:cNvPr id="58" name="23 CuadroTexto"/>
            <p:cNvSpPr txBox="1"/>
            <p:nvPr/>
          </p:nvSpPr>
          <p:spPr>
            <a:xfrm>
              <a:off x="3273042" y="2731950"/>
              <a:ext cx="882436" cy="738664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lvl="0"/>
              <a:r>
                <a:rPr lang="es-MX" sz="700" dirty="0"/>
                <a:t>Niños menores de 1 año de edad </a:t>
              </a:r>
              <a:r>
                <a:rPr lang="es-MX" sz="700" dirty="0" err="1"/>
                <a:t>conn</a:t>
              </a:r>
              <a:r>
                <a:rPr lang="es-MX" sz="700" dirty="0"/>
                <a:t> 3ª dosis de vacuna Hexavalente acelular</a:t>
              </a:r>
            </a:p>
          </p:txBody>
        </p:sp>
        <p:sp>
          <p:nvSpPr>
            <p:cNvPr id="62" name="23 CuadroTexto"/>
            <p:cNvSpPr txBox="1"/>
            <p:nvPr/>
          </p:nvSpPr>
          <p:spPr>
            <a:xfrm>
              <a:off x="6440707" y="2733718"/>
              <a:ext cx="963589" cy="523220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700" dirty="0"/>
                <a:t>La población de 60 años y más esta vacunada contra la influenza estacional</a:t>
              </a:r>
            </a:p>
          </p:txBody>
        </p:sp>
        <p:sp>
          <p:nvSpPr>
            <p:cNvPr id="64" name="23 CuadroTexto"/>
            <p:cNvSpPr txBox="1"/>
            <p:nvPr/>
          </p:nvSpPr>
          <p:spPr>
            <a:xfrm>
              <a:off x="7484404" y="2719320"/>
              <a:ext cx="1308485" cy="630942"/>
            </a:xfrm>
            <a:prstGeom prst="rect">
              <a:avLst/>
            </a:prstGeom>
            <a:noFill/>
            <a:ln w="31750">
              <a:solidFill>
                <a:srgbClr val="0070C0">
                  <a:alpha val="88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r>
                <a:rPr lang="es-MX" sz="700" dirty="0"/>
                <a:t>La población susceptible de 5 a 59 años de edad, las mujeres embarazadas y el personal de salud  esta vacunada contra la influenza estacional</a:t>
              </a:r>
            </a:p>
          </p:txBody>
        </p:sp>
        <p:sp>
          <p:nvSpPr>
            <p:cNvPr id="16" name="Abrir llave 15"/>
            <p:cNvSpPr/>
            <p:nvPr/>
          </p:nvSpPr>
          <p:spPr>
            <a:xfrm rot="16200000">
              <a:off x="4786129" y="417031"/>
              <a:ext cx="319717" cy="6199640"/>
            </a:xfrm>
            <a:prstGeom prst="leftBrace">
              <a:avLst/>
            </a:prstGeom>
            <a:ln w="158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6" name="Abrir llave 65"/>
            <p:cNvSpPr/>
            <p:nvPr/>
          </p:nvSpPr>
          <p:spPr>
            <a:xfrm rot="5400000">
              <a:off x="4757349" y="-9130"/>
              <a:ext cx="221123" cy="3929031"/>
            </a:xfrm>
            <a:prstGeom prst="leftBrac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7" name="Abrir llave 66"/>
            <p:cNvSpPr/>
            <p:nvPr/>
          </p:nvSpPr>
          <p:spPr>
            <a:xfrm rot="5400000">
              <a:off x="2944820" y="1029009"/>
              <a:ext cx="221123" cy="3227719"/>
            </a:xfrm>
            <a:prstGeom prst="leftBrac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8" name="Abrir llave 67"/>
            <p:cNvSpPr/>
            <p:nvPr/>
          </p:nvSpPr>
          <p:spPr>
            <a:xfrm rot="5400000">
              <a:off x="6873076" y="1005719"/>
              <a:ext cx="221123" cy="3227719"/>
            </a:xfrm>
            <a:prstGeom prst="leftBrac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0" name="Abrir llave 69"/>
            <p:cNvSpPr/>
            <p:nvPr/>
          </p:nvSpPr>
          <p:spPr>
            <a:xfrm rot="5400000">
              <a:off x="4875499" y="-8582"/>
              <a:ext cx="239815" cy="7753219"/>
            </a:xfrm>
            <a:prstGeom prst="leftBrac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1" name="30 CuadroTexto"/>
            <p:cNvSpPr txBox="1"/>
            <p:nvPr/>
          </p:nvSpPr>
          <p:spPr>
            <a:xfrm>
              <a:off x="1490989" y="4083982"/>
              <a:ext cx="1201981" cy="707886"/>
            </a:xfrm>
            <a:prstGeom prst="rect">
              <a:avLst/>
            </a:prstGeom>
            <a:noFill/>
            <a:ln w="34925">
              <a:solidFill>
                <a:srgbClr val="C00000">
                  <a:alpha val="95000"/>
                </a:srgbClr>
              </a:solidFill>
            </a:ln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 algn="just">
                <a:defRPr sz="900"/>
              </a:lvl1pPr>
            </a:lstStyle>
            <a:p>
              <a:pPr algn="l"/>
              <a:r>
                <a:rPr lang="es-MX" sz="800" dirty="0"/>
                <a:t>El Personal operativo tiene buen desempeño de las actividades permanentes de Vacunación.</a:t>
              </a:r>
            </a:p>
          </p:txBody>
        </p:sp>
        <p:sp>
          <p:nvSpPr>
            <p:cNvPr id="72" name="Abrir llave 71"/>
            <p:cNvSpPr/>
            <p:nvPr/>
          </p:nvSpPr>
          <p:spPr>
            <a:xfrm rot="5400000">
              <a:off x="1747666" y="4301290"/>
              <a:ext cx="348870" cy="1656184"/>
            </a:xfrm>
            <a:prstGeom prst="leftBrac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5" name="Abrir llave 34"/>
          <p:cNvSpPr/>
          <p:nvPr/>
        </p:nvSpPr>
        <p:spPr>
          <a:xfrm rot="16200000">
            <a:off x="6678455" y="4370689"/>
            <a:ext cx="348870" cy="1656184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s-MX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008147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2493</TotalTime>
  <Words>1048</Words>
  <Application>Microsoft Office PowerPoint</Application>
  <PresentationFormat>Presentación en pantalla (4:3)</PresentationFormat>
  <Paragraphs>65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Del Carmen</dc:creator>
  <cp:lastModifiedBy>MaryCarmen Gonzalez Andrade</cp:lastModifiedBy>
  <cp:revision>130</cp:revision>
  <cp:lastPrinted>2017-12-19T18:27:18Z</cp:lastPrinted>
  <dcterms:created xsi:type="dcterms:W3CDTF">2012-06-29T19:25:36Z</dcterms:created>
  <dcterms:modified xsi:type="dcterms:W3CDTF">2024-03-22T18:37:53Z</dcterms:modified>
</cp:coreProperties>
</file>