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77" r:id="rId3"/>
    <p:sldId id="280" r:id="rId4"/>
    <p:sldId id="281" r:id="rId5"/>
    <p:sldId id="282" r:id="rId6"/>
    <p:sldId id="283" r:id="rId7"/>
    <p:sldId id="284" r:id="rId8"/>
    <p:sldId id="285" r:id="rId9"/>
    <p:sldId id="286" r:id="rId10"/>
    <p:sldId id="287" r:id="rId11"/>
    <p:sldId id="288" r:id="rId12"/>
    <p:sldId id="289" r:id="rId13"/>
    <p:sldId id="290" r:id="rId14"/>
    <p:sldId id="291"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266" r:id="rId32"/>
  </p:sldIdLst>
  <p:sldSz cx="12192000" cy="6858000"/>
  <p:notesSz cx="6858000" cy="9144000"/>
  <p:embeddedFontLst>
    <p:embeddedFont>
      <p:font typeface="Montserrat" panose="00000500000000000000" pitchFamily="2" charset="0"/>
      <p:regular r:id="rId34"/>
      <p:bold r:id="rId35"/>
      <p:italic r:id="rId36"/>
      <p:boldItalic r:id="rId37"/>
    </p:embeddedFont>
    <p:embeddedFont>
      <p:font typeface="Calibri" panose="020F0502020204030204" pitchFamily="34" charset="0"/>
      <p:regular r:id="rId38"/>
      <p:bold r:id="rId39"/>
      <p:italic r:id="rId40"/>
      <p:boldItalic r:id="rId41"/>
    </p:embeddedFont>
    <p:embeddedFont>
      <p:font typeface="Montserrat SemiBold" panose="00000700000000000000" pitchFamily="2"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hesG+FPJeobePtfZrONk0NH0dt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customschemas.google.com/relationships/presentationmetadata" Target="metadata"/><Relationship Id="rId20" Type="http://schemas.openxmlformats.org/officeDocument/2006/relationships/slide" Target="slides/slide19.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MX"/>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5469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43044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9250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8594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60206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8785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3440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86723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MX"/>
              <a:t>31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MX"/>
              <a:t>15</a:t>
            </a:fld>
            <a:endParaRPr/>
          </a:p>
        </p:txBody>
      </p:sp>
    </p:spTree>
    <p:extLst>
      <p:ext uri="{BB962C8B-B14F-4D97-AF65-F5344CB8AC3E}">
        <p14:creationId xmlns:p14="http://schemas.microsoft.com/office/powerpoint/2010/main" val="104429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3110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186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5049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161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0029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5044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01442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Diapositiva de título">
  <p:cSld name="2_Diapositiva de título">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15"/>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5"/>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5"/>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17" name="Google Shape;17;p15"/>
          <p:cNvSpPr txBox="1">
            <a:spLocks noGrp="1"/>
          </p:cNvSpPr>
          <p:nvPr>
            <p:ph type="title"/>
          </p:nvPr>
        </p:nvSpPr>
        <p:spPr>
          <a:xfrm>
            <a:off x="363220" y="2013745"/>
            <a:ext cx="11465560" cy="1325563"/>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0"/>
              </a:spcBef>
              <a:spcAft>
                <a:spcPts val="0"/>
              </a:spcAft>
              <a:buClr>
                <a:srgbClr val="DEC9A2"/>
              </a:buClr>
              <a:buSzPts val="4400"/>
              <a:buFont typeface="Montserrat SemiBold"/>
              <a:buNone/>
              <a:defRPr sz="4400" b="0" i="0" u="none" strike="noStrike" cap="none">
                <a:solidFill>
                  <a:srgbClr val="DEC9A2"/>
                </a:solidFill>
                <a:latin typeface="Montserrat SemiBold"/>
                <a:ea typeface="Montserrat SemiBold"/>
                <a:cs typeface="Montserrat SemiBold"/>
                <a:sym typeface="Montserrat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15"/>
          <p:cNvSpPr txBox="1">
            <a:spLocks noGrp="1"/>
          </p:cNvSpPr>
          <p:nvPr>
            <p:ph type="body" idx="1"/>
          </p:nvPr>
        </p:nvSpPr>
        <p:spPr>
          <a:xfrm>
            <a:off x="363220" y="3518693"/>
            <a:ext cx="11465560" cy="1137921"/>
          </a:xfrm>
          <a:prstGeom prst="rect">
            <a:avLst/>
          </a:prstGeom>
          <a:noFill/>
          <a:ln>
            <a:noFill/>
          </a:ln>
        </p:spPr>
        <p:txBody>
          <a:bodyPr spcFirstLastPara="1" wrap="square" lIns="91425" tIns="45700" rIns="91425" bIns="45700" anchor="t" anchorCtr="0">
            <a:normAutofit/>
          </a:bodyPr>
          <a:lstStyle>
            <a:lvl1pPr marL="457200" marR="0" lvl="0" indent="-22860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Encabezado de sección">
  <p:cSld name="1_Encabezado de sección">
    <p:bg>
      <p:bgPr>
        <a:blipFill>
          <a:blip r:embed="rId2">
            <a:alphaModFix/>
          </a:blip>
          <a:stretch>
            <a:fillRect/>
          </a:stretch>
        </a:blipFill>
        <a:effectLst/>
      </p:bgPr>
    </p:bg>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831850" y="784707"/>
            <a:ext cx="10521951" cy="1806095"/>
          </a:xfrm>
          <a:prstGeom prst="rect">
            <a:avLst/>
          </a:prstGeom>
          <a:noFill/>
          <a:ln>
            <a:noFill/>
          </a:ln>
        </p:spPr>
        <p:txBody>
          <a:bodyPr spcFirstLastPara="1" wrap="square" lIns="91425" tIns="45700" rIns="91425" bIns="45700" anchor="b" anchorCtr="0">
            <a:normAutofit/>
          </a:bodyPr>
          <a:lstStyle>
            <a:lvl1pPr marR="0" lvl="0" algn="ctr" rtl="0">
              <a:lnSpc>
                <a:spcPct val="90000"/>
              </a:lnSpc>
              <a:spcBef>
                <a:spcPts val="0"/>
              </a:spcBef>
              <a:spcAft>
                <a:spcPts val="0"/>
              </a:spcAft>
              <a:buClr>
                <a:srgbClr val="6E152E"/>
              </a:buClr>
              <a:buSzPts val="4400"/>
              <a:buFont typeface="Montserrat SemiBold"/>
              <a:buNone/>
              <a:defRPr sz="4400" b="1" i="0" u="none" strike="noStrike" cap="none">
                <a:solidFill>
                  <a:srgbClr val="6E152E"/>
                </a:solidFill>
                <a:latin typeface="Montserrat SemiBold"/>
                <a:ea typeface="Montserrat SemiBold"/>
                <a:cs typeface="Montserrat SemiBold"/>
                <a:sym typeface="Montserrat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18"/>
          <p:cNvSpPr txBox="1">
            <a:spLocks noGrp="1"/>
          </p:cNvSpPr>
          <p:nvPr>
            <p:ph type="body" idx="1"/>
          </p:nvPr>
        </p:nvSpPr>
        <p:spPr>
          <a:xfrm>
            <a:off x="831851" y="2956561"/>
            <a:ext cx="10515600" cy="220805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Montserrat"/>
                <a:ea typeface="Montserrat"/>
                <a:cs typeface="Montserrat"/>
                <a:sym typeface="Montserrat"/>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4" name="Google Shape;34;p18"/>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8"/>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ontenido con título">
  <p:cSld name="1_Contenido con título">
    <p:bg>
      <p:bgPr>
        <a:blipFill>
          <a:blip r:embed="rId2">
            <a:alphaModFix/>
          </a:blip>
          <a:stretch>
            <a:fillRect/>
          </a:stretch>
        </a:blipFill>
        <a:effectLst/>
      </p:bgPr>
    </p:bg>
    <p:spTree>
      <p:nvGrpSpPr>
        <p:cNvPr id="1" name="Shape 78"/>
        <p:cNvGrpSpPr/>
        <p:nvPr/>
      </p:nvGrpSpPr>
      <p:grpSpPr>
        <a:xfrm>
          <a:off x="0" y="0"/>
          <a:ext cx="0" cy="0"/>
          <a:chOff x="0" y="0"/>
          <a:chExt cx="0" cy="0"/>
        </a:xfrm>
      </p:grpSpPr>
      <p:sp>
        <p:nvSpPr>
          <p:cNvPr id="79" name="Google Shape;79;p25"/>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5"/>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5"/>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82" name="Google Shape;82;p25"/>
          <p:cNvSpPr txBox="1">
            <a:spLocks noGrp="1"/>
          </p:cNvSpPr>
          <p:nvPr>
            <p:ph type="body" idx="1"/>
          </p:nvPr>
        </p:nvSpPr>
        <p:spPr>
          <a:xfrm>
            <a:off x="1088397" y="3148034"/>
            <a:ext cx="10126721" cy="561931"/>
          </a:xfrm>
          <a:prstGeom prst="rect">
            <a:avLst/>
          </a:prstGeom>
          <a:noFill/>
          <a:ln>
            <a:noFill/>
          </a:ln>
        </p:spPr>
        <p:txBody>
          <a:bodyPr spcFirstLastPara="1" wrap="square" lIns="91425" tIns="45700" rIns="91425" bIns="45700" anchor="t" anchorCtr="0">
            <a:normAutofit/>
          </a:bodyPr>
          <a:lstStyle>
            <a:lvl1pPr marL="457200" marR="0" lvl="0" indent="-228600" algn="ctr" rtl="0">
              <a:lnSpc>
                <a:spcPct val="90000"/>
              </a:lnSpc>
              <a:spcBef>
                <a:spcPts val="1000"/>
              </a:spcBef>
              <a:spcAft>
                <a:spcPts val="0"/>
              </a:spcAft>
              <a:buClr>
                <a:srgbClr val="DEC9A2"/>
              </a:buClr>
              <a:buSzPts val="4000"/>
              <a:buFont typeface="Arial"/>
              <a:buNone/>
              <a:defRPr sz="4000" b="0" i="0" u="none" strike="noStrike" cap="none">
                <a:solidFill>
                  <a:srgbClr val="DEC9A2"/>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ido con título">
  <p:cSld name="Contenido con título">
    <p:bg>
      <p:bgPr>
        <a:blipFill>
          <a:blip r:embed="rId2">
            <a:alphaModFix/>
          </a:blip>
          <a:stretch>
            <a:fillRect/>
          </a:stretch>
        </a:blipFill>
        <a:effectLst/>
      </p:bgPr>
    </p:bg>
    <p:spTree>
      <p:nvGrpSpPr>
        <p:cNvPr id="1" name="Shape 83"/>
        <p:cNvGrpSpPr/>
        <p:nvPr/>
      </p:nvGrpSpPr>
      <p:grpSpPr>
        <a:xfrm>
          <a:off x="0" y="0"/>
          <a:ext cx="0" cy="0"/>
          <a:chOff x="0" y="0"/>
          <a:chExt cx="0" cy="0"/>
        </a:xfrm>
      </p:grpSpPr>
      <p:sp>
        <p:nvSpPr>
          <p:cNvPr id="84" name="Google Shape;84;p26"/>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6"/>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6"/>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87" name="Google Shape;87;p26"/>
          <p:cNvSpPr txBox="1">
            <a:spLocks noGrp="1"/>
          </p:cNvSpPr>
          <p:nvPr>
            <p:ph type="body" idx="1"/>
          </p:nvPr>
        </p:nvSpPr>
        <p:spPr>
          <a:xfrm>
            <a:off x="1088397" y="3148034"/>
            <a:ext cx="10126721" cy="561931"/>
          </a:xfrm>
          <a:prstGeom prst="rect">
            <a:avLst/>
          </a:prstGeom>
          <a:noFill/>
          <a:ln>
            <a:noFill/>
          </a:ln>
        </p:spPr>
        <p:txBody>
          <a:bodyPr spcFirstLastPara="1" wrap="square" lIns="91425" tIns="45700" rIns="91425" bIns="45700" anchor="t" anchorCtr="0">
            <a:normAutofit/>
          </a:bodyPr>
          <a:lstStyle>
            <a:lvl1pPr marL="457200" marR="0" lvl="0" indent="-228600" algn="ctr" rtl="0">
              <a:lnSpc>
                <a:spcPct val="90000"/>
              </a:lnSpc>
              <a:spcBef>
                <a:spcPts val="1000"/>
              </a:spcBef>
              <a:spcAft>
                <a:spcPts val="0"/>
              </a:spcAft>
              <a:buClr>
                <a:srgbClr val="6E152E"/>
              </a:buClr>
              <a:buSzPts val="4000"/>
              <a:buFont typeface="Arial"/>
              <a:buNone/>
              <a:defRPr sz="4000" b="0" i="0" u="none" strike="noStrike" cap="none">
                <a:solidFill>
                  <a:srgbClr val="6E152E"/>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Diseño personalizado">
  <p:cSld name="2_Diseño personalizado">
    <p:bg>
      <p:bgPr>
        <a:solidFill>
          <a:srgbClr val="FFFFFF"/>
        </a:solidFill>
        <a:effectLst/>
      </p:bgPr>
    </p:bg>
    <p:spTree>
      <p:nvGrpSpPr>
        <p:cNvPr id="1" name="Shape 88"/>
        <p:cNvGrpSpPr/>
        <p:nvPr/>
      </p:nvGrpSpPr>
      <p:grpSpPr>
        <a:xfrm>
          <a:off x="0" y="0"/>
          <a:ext cx="0" cy="0"/>
          <a:chOff x="0" y="0"/>
          <a:chExt cx="0" cy="0"/>
        </a:xfrm>
      </p:grpSpPr>
      <p:sp>
        <p:nvSpPr>
          <p:cNvPr id="89" name="Google Shape;89;p27"/>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7"/>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7"/>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92" name="Google Shape;92;p27"/>
          <p:cNvSpPr txBox="1">
            <a:spLocks noGrp="1"/>
          </p:cNvSpPr>
          <p:nvPr>
            <p:ph type="title"/>
          </p:nvPr>
        </p:nvSpPr>
        <p:spPr>
          <a:xfrm>
            <a:off x="381000" y="562928"/>
            <a:ext cx="11424920" cy="1060859"/>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rgbClr val="6E152E"/>
              </a:buClr>
              <a:buSzPts val="4000"/>
              <a:buFont typeface="Montserrat SemiBold"/>
              <a:buNone/>
              <a:defRPr sz="4000" b="0" i="0" u="none" strike="noStrike" cap="none">
                <a:solidFill>
                  <a:srgbClr val="6E152E"/>
                </a:solidFill>
                <a:latin typeface="Montserrat SemiBold"/>
                <a:ea typeface="Montserrat SemiBold"/>
                <a:cs typeface="Montserrat SemiBold"/>
                <a:sym typeface="Montserrat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3" name="Google Shape;93;p27"/>
          <p:cNvSpPr txBox="1">
            <a:spLocks noGrp="1"/>
          </p:cNvSpPr>
          <p:nvPr>
            <p:ph type="body" idx="1"/>
          </p:nvPr>
        </p:nvSpPr>
        <p:spPr>
          <a:xfrm>
            <a:off x="381002" y="1865811"/>
            <a:ext cx="5532119" cy="410432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404040"/>
              </a:buClr>
              <a:buSzPts val="2400"/>
              <a:buFont typeface="Arial"/>
              <a:buNone/>
              <a:defRPr sz="2400" b="0" i="0" u="none" strike="noStrike" cap="none">
                <a:solidFill>
                  <a:srgbClr val="404040"/>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27"/>
          <p:cNvSpPr txBox="1">
            <a:spLocks noGrp="1"/>
          </p:cNvSpPr>
          <p:nvPr>
            <p:ph type="body" idx="2"/>
          </p:nvPr>
        </p:nvSpPr>
        <p:spPr>
          <a:xfrm>
            <a:off x="6233160" y="1865811"/>
            <a:ext cx="5572760" cy="410432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404040"/>
              </a:buClr>
              <a:buSzPts val="2400"/>
              <a:buFont typeface="Arial"/>
              <a:buNone/>
              <a:defRPr sz="2400" b="0" i="0" u="none" strike="noStrike" cap="none">
                <a:solidFill>
                  <a:srgbClr val="404040"/>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ncabezado de sección">
  <p:cSld name="Encabezado de sección">
    <p:bg>
      <p:bgPr>
        <a:solidFill>
          <a:srgbClr val="FFFFFF"/>
        </a:solidFill>
        <a:effectLst/>
      </p:bgPr>
    </p:bg>
    <p:spTree>
      <p:nvGrpSpPr>
        <p:cNvPr id="1" name="Shape 95"/>
        <p:cNvGrpSpPr/>
        <p:nvPr/>
      </p:nvGrpSpPr>
      <p:grpSpPr>
        <a:xfrm>
          <a:off x="0" y="0"/>
          <a:ext cx="0" cy="0"/>
          <a:chOff x="0" y="0"/>
          <a:chExt cx="0" cy="0"/>
        </a:xfrm>
      </p:grpSpPr>
      <p:sp>
        <p:nvSpPr>
          <p:cNvPr id="96" name="Google Shape;96;p28"/>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28"/>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2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99" name="Google Shape;99;p28"/>
          <p:cNvSpPr txBox="1">
            <a:spLocks noGrp="1"/>
          </p:cNvSpPr>
          <p:nvPr>
            <p:ph type="title"/>
          </p:nvPr>
        </p:nvSpPr>
        <p:spPr>
          <a:xfrm>
            <a:off x="831850" y="784707"/>
            <a:ext cx="10521951" cy="1806095"/>
          </a:xfrm>
          <a:prstGeom prst="rect">
            <a:avLst/>
          </a:prstGeom>
          <a:noFill/>
          <a:ln>
            <a:noFill/>
          </a:ln>
        </p:spPr>
        <p:txBody>
          <a:bodyPr spcFirstLastPara="1" wrap="square" lIns="91425" tIns="45700" rIns="91425" bIns="45700" anchor="b" anchorCtr="0">
            <a:normAutofit/>
          </a:bodyPr>
          <a:lstStyle>
            <a:lvl1pPr marR="0" lvl="0" algn="ctr" rtl="0">
              <a:lnSpc>
                <a:spcPct val="90000"/>
              </a:lnSpc>
              <a:spcBef>
                <a:spcPts val="0"/>
              </a:spcBef>
              <a:spcAft>
                <a:spcPts val="0"/>
              </a:spcAft>
              <a:buClr>
                <a:srgbClr val="6E152E"/>
              </a:buClr>
              <a:buSzPts val="4400"/>
              <a:buFont typeface="Montserrat SemiBold"/>
              <a:buNone/>
              <a:defRPr sz="4400" b="1" i="0" u="none" strike="noStrike" cap="none">
                <a:solidFill>
                  <a:srgbClr val="6E152E"/>
                </a:solidFill>
                <a:latin typeface="Montserrat SemiBold"/>
                <a:ea typeface="Montserrat SemiBold"/>
                <a:cs typeface="Montserrat SemiBold"/>
                <a:sym typeface="Montserrat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0" name="Google Shape;100;p28"/>
          <p:cNvSpPr txBox="1">
            <a:spLocks noGrp="1"/>
          </p:cNvSpPr>
          <p:nvPr>
            <p:ph type="body" idx="1"/>
          </p:nvPr>
        </p:nvSpPr>
        <p:spPr>
          <a:xfrm>
            <a:off x="831851" y="2956561"/>
            <a:ext cx="10515600" cy="220805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Montserrat"/>
                <a:ea typeface="Montserrat"/>
                <a:cs typeface="Montserrat"/>
                <a:sym typeface="Montserrat"/>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ítulo y objetos">
  <p:cSld name="Título y objetos">
    <p:bg>
      <p:bgPr>
        <a:blipFill>
          <a:blip r:embed="rId2">
            <a:alphaModFix/>
          </a:blip>
          <a:stretch>
            <a:fillRect/>
          </a:stretch>
        </a:blipFill>
        <a:effectLst/>
      </p:bgPr>
    </p:bg>
    <p:spTree>
      <p:nvGrpSpPr>
        <p:cNvPr id="1" name="Shape 42"/>
        <p:cNvGrpSpPr/>
        <p:nvPr/>
      </p:nvGrpSpPr>
      <p:grpSpPr>
        <a:xfrm>
          <a:off x="0" y="0"/>
          <a:ext cx="0" cy="0"/>
          <a:chOff x="0" y="0"/>
          <a:chExt cx="0" cy="0"/>
        </a:xfrm>
      </p:grpSpPr>
      <p:sp>
        <p:nvSpPr>
          <p:cNvPr id="43" name="Google Shape;43;p20"/>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rgbClr val="6E152E"/>
              </a:buClr>
              <a:buSzPts val="4000"/>
              <a:buFont typeface="Montserrat SemiBold"/>
              <a:buNone/>
              <a:defRPr sz="4000" b="0" i="0" u="none" strike="noStrike" cap="none">
                <a:solidFill>
                  <a:srgbClr val="6E152E"/>
                </a:solidFill>
                <a:latin typeface="Montserrat SemiBold"/>
                <a:ea typeface="Montserrat SemiBold"/>
                <a:cs typeface="Montserrat SemiBold"/>
                <a:sym typeface="Montserrat SemiBol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20"/>
          <p:cNvSpPr txBox="1">
            <a:spLocks noGrp="1"/>
          </p:cNvSpPr>
          <p:nvPr>
            <p:ph type="body" idx="1"/>
          </p:nvPr>
        </p:nvSpPr>
        <p:spPr>
          <a:xfrm>
            <a:off x="381002" y="2072640"/>
            <a:ext cx="5532119" cy="410432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404040"/>
              </a:buClr>
              <a:buSzPts val="2400"/>
              <a:buFont typeface="Arial"/>
              <a:buNone/>
              <a:defRPr sz="2400" b="0" i="0" u="none" strike="noStrike" cap="none">
                <a:solidFill>
                  <a:srgbClr val="404040"/>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20"/>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0"/>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0"/>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
        <p:nvSpPr>
          <p:cNvPr id="48" name="Google Shape;48;p20"/>
          <p:cNvSpPr txBox="1">
            <a:spLocks noGrp="1"/>
          </p:cNvSpPr>
          <p:nvPr>
            <p:ph type="body" idx="2"/>
          </p:nvPr>
        </p:nvSpPr>
        <p:spPr>
          <a:xfrm>
            <a:off x="6233160" y="2072640"/>
            <a:ext cx="5572760" cy="410432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404040"/>
              </a:buClr>
              <a:buSzPts val="2400"/>
              <a:buFont typeface="Arial"/>
              <a:buNone/>
              <a:defRPr sz="2400" b="0" i="0" u="none" strike="noStrike" cap="none">
                <a:solidFill>
                  <a:srgbClr val="404040"/>
                </a:solidFill>
                <a:latin typeface="Montserrat SemiBold"/>
                <a:ea typeface="Montserrat SemiBold"/>
                <a:cs typeface="Montserrat SemiBold"/>
                <a:sym typeface="Montserrat SemiBol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420991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4"/>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hyperlink" Target="http://www.sistemas.dgrh.salud.gob.mx/DMAP/PanelArT74/"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hyperlink" Target="http://www.sistemas.dgrh.salud.gob.mx/DMAP/webArT74/"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
          <p:cNvSpPr txBox="1">
            <a:spLocks noGrp="1"/>
          </p:cNvSpPr>
          <p:nvPr>
            <p:ph type="title"/>
          </p:nvPr>
        </p:nvSpPr>
        <p:spPr>
          <a:xfrm>
            <a:off x="430075" y="1635675"/>
            <a:ext cx="11465560" cy="1714194"/>
          </a:xfrm>
          <a:prstGeom prst="rect">
            <a:avLst/>
          </a:prstGeom>
          <a:noFill/>
          <a:ln>
            <a:noFill/>
          </a:ln>
        </p:spPr>
        <p:txBody>
          <a:bodyPr spcFirstLastPara="1" wrap="square" lIns="91425" tIns="45700" rIns="91425" bIns="45700" anchor="t" anchorCtr="0">
            <a:noAutofit/>
          </a:bodyPr>
          <a:lstStyle/>
          <a:p>
            <a:r>
              <a:rPr lang="es-MX" sz="2800" dirty="0" smtClean="0"/>
              <a:t>ACTUALIZACIÓN </a:t>
            </a:r>
            <a:r>
              <a:rPr lang="es-MX" sz="2800" dirty="0"/>
              <a:t>DE LA NORMATIVIDAD EN MATERIA DE SERVICIOS PERSONALES Y EL PROCESO DE INTEGRACIÓN DE LA INFORMACIÓN EN CUMPLIMIENTO DEL ART. 74 DE LA LEY GENERAL DE CONTABILIDAD GUBERNAMENTAL</a:t>
            </a:r>
          </a:p>
        </p:txBody>
      </p:sp>
      <p:sp>
        <p:nvSpPr>
          <p:cNvPr id="107" name="Google Shape;107;p1"/>
          <p:cNvSpPr txBox="1">
            <a:spLocks noGrp="1"/>
          </p:cNvSpPr>
          <p:nvPr>
            <p:ph type="body" idx="1"/>
          </p:nvPr>
        </p:nvSpPr>
        <p:spPr>
          <a:xfrm>
            <a:off x="430075" y="3828329"/>
            <a:ext cx="11465560" cy="1137921"/>
          </a:xfrm>
          <a:prstGeom prst="rect">
            <a:avLst/>
          </a:prstGeom>
          <a:noFill/>
          <a:ln>
            <a:noFill/>
          </a:ln>
        </p:spPr>
        <p:txBody>
          <a:bodyPr spcFirstLastPara="1" wrap="square" lIns="91425" tIns="45700" rIns="91425" bIns="45700" anchor="t" anchorCtr="0">
            <a:normAutofit/>
          </a:bodyPr>
          <a:lstStyle/>
          <a:p>
            <a:r>
              <a:rPr lang="es-MX" dirty="0"/>
              <a:t>DIRECCION GENERAL DE RECURSOS </a:t>
            </a:r>
            <a:r>
              <a:rPr lang="es-MX" dirty="0" smtClean="0"/>
              <a:t>HUMANOS </a:t>
            </a:r>
            <a:r>
              <a:rPr lang="es-MX" dirty="0"/>
              <a:t>Y ORGANIZACIÓN</a:t>
            </a:r>
          </a:p>
        </p:txBody>
      </p:sp>
      <p:pic>
        <p:nvPicPr>
          <p:cNvPr id="108" name="Google Shape;108;p1"/>
          <p:cNvPicPr preferRelativeResize="0"/>
          <p:nvPr/>
        </p:nvPicPr>
        <p:blipFill rotWithShape="1">
          <a:blip r:embed="rId3">
            <a:alphaModFix/>
          </a:blip>
          <a:srcRect/>
          <a:stretch/>
        </p:blipFill>
        <p:spPr>
          <a:xfrm>
            <a:off x="5009261" y="4966255"/>
            <a:ext cx="0" cy="0"/>
          </a:xfrm>
          <a:prstGeom prst="rect">
            <a:avLst/>
          </a:prstGeom>
          <a:noFill/>
          <a:ln>
            <a:noFill/>
          </a:ln>
        </p:spPr>
      </p:pic>
      <p:pic>
        <p:nvPicPr>
          <p:cNvPr id="109" name="Google Shape;109;p1"/>
          <p:cNvPicPr preferRelativeResize="0"/>
          <p:nvPr/>
        </p:nvPicPr>
        <p:blipFill>
          <a:blip r:embed="rId4">
            <a:alphaModFix/>
          </a:blip>
          <a:stretch>
            <a:fillRect/>
          </a:stretch>
        </p:blipFill>
        <p:spPr>
          <a:xfrm>
            <a:off x="430075" y="4966250"/>
            <a:ext cx="3283277" cy="14380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48407"/>
            <a:ext cx="10199076" cy="603740"/>
          </a:xfrm>
        </p:spPr>
        <p:txBody>
          <a:bodyPr>
            <a:noAutofit/>
          </a:bodyPr>
          <a:lstStyle/>
          <a:p>
            <a:pPr algn="l"/>
            <a:r>
              <a:rPr lang="es-MX" sz="2800" dirty="0"/>
              <a:t>Acciones de la Secretaría </a:t>
            </a:r>
            <a:br>
              <a:rPr lang="es-MX" sz="2800" dirty="0"/>
            </a:br>
            <a:r>
              <a:rPr lang="es-MX" sz="2800" dirty="0"/>
              <a:t>(Quincenales</a:t>
            </a:r>
            <a:r>
              <a:rPr lang="es-MX" sz="2800" dirty="0" smtClean="0"/>
              <a:t>)</a:t>
            </a:r>
            <a:endParaRPr lang="es-MX" sz="2800" dirty="0"/>
          </a:p>
        </p:txBody>
      </p:sp>
      <p:sp>
        <p:nvSpPr>
          <p:cNvPr id="3" name="Rectángulo 2"/>
          <p:cNvSpPr/>
          <p:nvPr/>
        </p:nvSpPr>
        <p:spPr>
          <a:xfrm>
            <a:off x="685799" y="1206256"/>
            <a:ext cx="10286999" cy="4708981"/>
          </a:xfrm>
          <a:prstGeom prst="rect">
            <a:avLst/>
          </a:prstGeom>
        </p:spPr>
        <p:txBody>
          <a:bodyPr wrap="square">
            <a:spAutoFit/>
          </a:bodyPr>
          <a:lstStyle/>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Recepción de la nomina de 410 mil trabajadores con el detalle de sus conceptos de pago, Lo que representa de manera anualizada aproximadamente 13 millones de registros de nómina</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Adicionalmente se reciben los siguientes archivos</a:t>
            </a:r>
          </a:p>
          <a:p>
            <a:pPr marL="800100" lvl="1"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La vacancia</a:t>
            </a:r>
          </a:p>
          <a:p>
            <a:pPr marL="800100" lvl="1" indent="-342900">
              <a:buFont typeface="Arial" panose="020B0604020202020204" pitchFamily="34" charset="0"/>
              <a:buChar char="•"/>
            </a:pPr>
            <a:r>
              <a:rPr lang="es-MX" sz="2000" dirty="0">
                <a:solidFill>
                  <a:schemeClr val="tx1"/>
                </a:solidFill>
                <a:latin typeface="Montserrat"/>
                <a:ea typeface="Montserrat"/>
                <a:cs typeface="Montserrat"/>
                <a:sym typeface="Montserrat"/>
              </a:rPr>
              <a:t>El analítico de plazas</a:t>
            </a:r>
          </a:p>
          <a:p>
            <a:pPr marL="800100" lvl="1" indent="-342900">
              <a:buFont typeface="Arial" panose="020B0604020202020204" pitchFamily="34" charset="0"/>
              <a:buChar char="•"/>
            </a:pPr>
            <a:r>
              <a:rPr lang="es-MX" sz="2000" dirty="0">
                <a:solidFill>
                  <a:schemeClr val="tx1"/>
                </a:solidFill>
                <a:latin typeface="Montserrat"/>
                <a:ea typeface="Montserrat"/>
                <a:cs typeface="Montserrat"/>
                <a:sym typeface="Montserrat"/>
              </a:rPr>
              <a:t>Tabulador</a:t>
            </a:r>
          </a:p>
          <a:p>
            <a:pPr marL="800100" lvl="1" indent="-342900">
              <a:buFont typeface="Arial" panose="020B0604020202020204" pitchFamily="34" charset="0"/>
              <a:buChar char="•"/>
            </a:pPr>
            <a:r>
              <a:rPr lang="es-MX" sz="2000" dirty="0">
                <a:solidFill>
                  <a:schemeClr val="tx1"/>
                </a:solidFill>
                <a:latin typeface="Montserrat"/>
                <a:ea typeface="Montserrat"/>
                <a:cs typeface="Montserrat"/>
                <a:sym typeface="Montserrat"/>
              </a:rPr>
              <a:t>Catalogo de conceptos</a:t>
            </a:r>
          </a:p>
          <a:p>
            <a:pPr marL="800100" lvl="1" indent="-342900">
              <a:buFont typeface="Arial" panose="020B0604020202020204" pitchFamily="34" charset="0"/>
              <a:buChar char="•"/>
            </a:pPr>
            <a:r>
              <a:rPr lang="es-MX" sz="2000" dirty="0">
                <a:solidFill>
                  <a:schemeClr val="tx1"/>
                </a:solidFill>
                <a:latin typeface="Montserrat"/>
                <a:ea typeface="Montserrat"/>
                <a:cs typeface="Montserrat"/>
                <a:sym typeface="Montserrat"/>
              </a:rPr>
              <a:t>Los movimientos de personal</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De los cuales se valida la estructura de la información y se reporta a la entidad vía correo electrónico el resultado de la misma, lo que representa la generación de aproximadamente 6 mil correos al año.</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Una vez validada se generan los formatos establecidos en la norma para establecer la estructura de la información que las entidades federativas deberán presentar relativa a las aportaciones federales en materia de salud </a:t>
            </a:r>
          </a:p>
        </p:txBody>
      </p:sp>
    </p:spTree>
    <p:extLst>
      <p:ext uri="{BB962C8B-B14F-4D97-AF65-F5344CB8AC3E}">
        <p14:creationId xmlns:p14="http://schemas.microsoft.com/office/powerpoint/2010/main" val="3479780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48407"/>
            <a:ext cx="10199076" cy="603740"/>
          </a:xfrm>
        </p:spPr>
        <p:txBody>
          <a:bodyPr>
            <a:noAutofit/>
          </a:bodyPr>
          <a:lstStyle/>
          <a:p>
            <a:pPr algn="l"/>
            <a:r>
              <a:rPr lang="es-MX" sz="2800" dirty="0"/>
              <a:t>Acciones de la Secretaría </a:t>
            </a:r>
            <a:br>
              <a:rPr lang="es-MX" sz="2800" dirty="0"/>
            </a:br>
            <a:r>
              <a:rPr lang="es-MX" sz="2800" dirty="0"/>
              <a:t>(Trimestrales</a:t>
            </a:r>
            <a:r>
              <a:rPr lang="es-MX" sz="2800" dirty="0" smtClean="0"/>
              <a:t>)</a:t>
            </a:r>
            <a:endParaRPr lang="es-MX" sz="2800" dirty="0"/>
          </a:p>
        </p:txBody>
      </p:sp>
      <p:sp>
        <p:nvSpPr>
          <p:cNvPr id="4" name="Marcador de texto 1"/>
          <p:cNvSpPr>
            <a:spLocks noGrp="1"/>
          </p:cNvSpPr>
          <p:nvPr>
            <p:ph type="body" idx="1"/>
          </p:nvPr>
        </p:nvSpPr>
        <p:spPr>
          <a:xfrm>
            <a:off x="831850" y="1249101"/>
            <a:ext cx="10515600" cy="4175318"/>
          </a:xfrm>
        </p:spPr>
        <p:txBody>
          <a:bodyPr/>
          <a:lstStyle/>
          <a:p>
            <a:pPr algn="just"/>
            <a:r>
              <a:rPr lang="es-MX" sz="2000" dirty="0" smtClean="0">
                <a:solidFill>
                  <a:schemeClr val="tx1"/>
                </a:solidFill>
              </a:rPr>
              <a:t>Se reciben de las 32 entidades federativas los archivos de:</a:t>
            </a:r>
          </a:p>
          <a:p>
            <a:pPr marL="800100" lvl="1" indent="-342900" algn="just">
              <a:buFont typeface="Arial" panose="020B0604020202020204" pitchFamily="34" charset="0"/>
              <a:buChar char="•"/>
            </a:pPr>
            <a:r>
              <a:rPr lang="es-MX" sz="1600" dirty="0" smtClean="0">
                <a:solidFill>
                  <a:schemeClr val="tx1"/>
                </a:solidFill>
              </a:rPr>
              <a:t>Personal comisionado</a:t>
            </a:r>
          </a:p>
          <a:p>
            <a:pPr marL="800100" lvl="1" indent="-342900" algn="just">
              <a:buFont typeface="Arial" panose="020B0604020202020204" pitchFamily="34" charset="0"/>
              <a:buChar char="•"/>
            </a:pPr>
            <a:r>
              <a:rPr lang="es-MX" sz="1600" dirty="0" smtClean="0">
                <a:solidFill>
                  <a:schemeClr val="tx1"/>
                </a:solidFill>
              </a:rPr>
              <a:t>Pagos Retroactivos</a:t>
            </a:r>
          </a:p>
          <a:p>
            <a:pPr marL="800100" lvl="1" indent="-342900" algn="just">
              <a:buFont typeface="Arial" panose="020B0604020202020204" pitchFamily="34" charset="0"/>
              <a:buChar char="•"/>
            </a:pPr>
            <a:r>
              <a:rPr lang="es-MX" sz="1600" dirty="0" smtClean="0">
                <a:solidFill>
                  <a:schemeClr val="tx1"/>
                </a:solidFill>
              </a:rPr>
              <a:t>Pagos diferentes al costo asociado a la plaza</a:t>
            </a:r>
          </a:p>
          <a:p>
            <a:pPr algn="just"/>
            <a:r>
              <a:rPr lang="es-MX" sz="2000" dirty="0" smtClean="0">
                <a:solidFill>
                  <a:schemeClr val="tx1"/>
                </a:solidFill>
              </a:rPr>
              <a:t>Estos son analizados en cuanto estructura y congruencia de la información, para hacer de conocimiento al estado las diferencias detectadas fin de que estos las subsanen previo a su publicación, este proceso se realiza el mes siguiente al cierre del trimestre.</a:t>
            </a:r>
          </a:p>
          <a:p>
            <a:pPr algn="just"/>
            <a:r>
              <a:rPr lang="es-MX" sz="2000" dirty="0" smtClean="0">
                <a:solidFill>
                  <a:schemeClr val="tx1"/>
                </a:solidFill>
              </a:rPr>
              <a:t>Se revisa al cierre del trimestre la ubicación de acuerdo a la nomina de los 410 mil trabajadores por Clave Única de Establecimiento de Salud (CLUES) y se reporta aquellos en los que no se cuenta con personal, así como  los establecimientos que tienen personal superior o inferior al requerido por  los modelos de recursos para la planeación de unidades medicas de la Secretaría de Salud.</a:t>
            </a:r>
          </a:p>
          <a:p>
            <a:pPr algn="just"/>
            <a:r>
              <a:rPr lang="es-MX" sz="2000" dirty="0" smtClean="0">
                <a:solidFill>
                  <a:schemeClr val="tx1"/>
                </a:solidFill>
              </a:rPr>
              <a:t>Se examina el monto de las remuneraciones tabulares y se informa a la H. Cámara de Diputados los casos que superan los ingresos promedio</a:t>
            </a:r>
          </a:p>
          <a:p>
            <a:pPr algn="just"/>
            <a:endParaRPr lang="es-MX" sz="2000" dirty="0" smtClean="0">
              <a:solidFill>
                <a:schemeClr val="tx1"/>
              </a:solidFill>
            </a:endParaRPr>
          </a:p>
          <a:p>
            <a:pPr algn="just"/>
            <a:endParaRPr lang="es-MX" sz="2000" dirty="0" smtClean="0">
              <a:solidFill>
                <a:schemeClr val="tx1"/>
              </a:solidFill>
            </a:endParaRPr>
          </a:p>
        </p:txBody>
      </p:sp>
    </p:spTree>
    <p:extLst>
      <p:ext uri="{BB962C8B-B14F-4D97-AF65-F5344CB8AC3E}">
        <p14:creationId xmlns:p14="http://schemas.microsoft.com/office/powerpoint/2010/main" val="667745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48407"/>
            <a:ext cx="10199076" cy="603740"/>
          </a:xfrm>
        </p:spPr>
        <p:txBody>
          <a:bodyPr>
            <a:noAutofit/>
          </a:bodyPr>
          <a:lstStyle/>
          <a:p>
            <a:pPr algn="l"/>
            <a:r>
              <a:rPr lang="es-MX" sz="2800" dirty="0"/>
              <a:t>Acciones de la Secretaría </a:t>
            </a:r>
            <a:br>
              <a:rPr lang="es-MX" sz="2800" dirty="0"/>
            </a:br>
            <a:r>
              <a:rPr lang="es-MX" sz="2800" dirty="0" smtClean="0"/>
              <a:t>(Semestrales)</a:t>
            </a:r>
            <a:endParaRPr lang="es-MX" sz="2800" dirty="0"/>
          </a:p>
        </p:txBody>
      </p:sp>
      <p:sp>
        <p:nvSpPr>
          <p:cNvPr id="5" name="Marcador de texto 1"/>
          <p:cNvSpPr>
            <a:spLocks noGrp="1"/>
          </p:cNvSpPr>
          <p:nvPr>
            <p:ph type="body" idx="1"/>
          </p:nvPr>
        </p:nvSpPr>
        <p:spPr>
          <a:xfrm>
            <a:off x="831850" y="1380985"/>
            <a:ext cx="10515600" cy="2726133"/>
          </a:xfrm>
        </p:spPr>
        <p:txBody>
          <a:bodyPr/>
          <a:lstStyle/>
          <a:p>
            <a:pPr algn="just"/>
            <a:r>
              <a:rPr lang="es-MX" sz="2000" dirty="0" smtClean="0">
                <a:solidFill>
                  <a:schemeClr val="tx1"/>
                </a:solidFill>
              </a:rPr>
              <a:t>Se revisa que los pagos quincenales coincidan con el tabulador por zona económica y se reportan las irregularidades a las entidades y a la H. Cámara de Diputados.</a:t>
            </a:r>
          </a:p>
          <a:p>
            <a:pPr algn="just"/>
            <a:r>
              <a:rPr lang="es-MX" sz="2000" dirty="0" smtClean="0">
                <a:solidFill>
                  <a:schemeClr val="tx1"/>
                </a:solidFill>
              </a:rPr>
              <a:t>Se revisa el monto de las remuneraciones pagadas al personal de los servicios estatales de salud en reuniones de trabajo</a:t>
            </a:r>
          </a:p>
          <a:p>
            <a:pPr algn="just"/>
            <a:r>
              <a:rPr lang="es-MX" sz="2000" dirty="0" smtClean="0">
                <a:solidFill>
                  <a:schemeClr val="tx1"/>
                </a:solidFill>
              </a:rPr>
              <a:t>Se concilia en reuniones de trabajo la plantilla de personal y se informa a la entidad federativa las diferencia en plazas y costos con respecto a los registros de la Secretaría de Salud</a:t>
            </a:r>
          </a:p>
          <a:p>
            <a:pPr algn="just"/>
            <a:endParaRPr lang="es-MX" sz="2000" dirty="0">
              <a:solidFill>
                <a:schemeClr val="tx1"/>
              </a:solidFill>
            </a:endParaRPr>
          </a:p>
          <a:p>
            <a:pPr algn="just"/>
            <a:r>
              <a:rPr lang="es-MX" sz="2000" dirty="0" smtClean="0">
                <a:solidFill>
                  <a:schemeClr val="tx1"/>
                </a:solidFill>
              </a:rPr>
              <a:t>De conformidad con la norma esta información se encuentra publicada en la pagina de la Dirección General de Recursos Humanos y Organización.</a:t>
            </a:r>
          </a:p>
          <a:p>
            <a:pPr algn="just"/>
            <a:endParaRPr lang="es-MX" sz="2000" dirty="0" smtClean="0">
              <a:solidFill>
                <a:schemeClr val="tx1"/>
              </a:solidFill>
            </a:endParaRPr>
          </a:p>
          <a:p>
            <a:pPr algn="just"/>
            <a:endParaRPr lang="es-MX" sz="2000" dirty="0" smtClean="0">
              <a:solidFill>
                <a:schemeClr val="tx1"/>
              </a:solidFill>
            </a:endParaRPr>
          </a:p>
        </p:txBody>
      </p:sp>
    </p:spTree>
    <p:extLst>
      <p:ext uri="{BB962C8B-B14F-4D97-AF65-F5344CB8AC3E}">
        <p14:creationId xmlns:p14="http://schemas.microsoft.com/office/powerpoint/2010/main" val="436619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48407"/>
            <a:ext cx="10199076" cy="603740"/>
          </a:xfrm>
        </p:spPr>
        <p:txBody>
          <a:bodyPr>
            <a:noAutofit/>
          </a:bodyPr>
          <a:lstStyle/>
          <a:p>
            <a:pPr algn="l"/>
            <a:r>
              <a:rPr lang="es-MX" sz="2800" dirty="0" smtClean="0"/>
              <a:t>Calendario de entrega de la información</a:t>
            </a:r>
            <a:endParaRPr lang="es-MX" sz="2800" dirty="0"/>
          </a:p>
        </p:txBody>
      </p:sp>
      <p:pic>
        <p:nvPicPr>
          <p:cNvPr id="4" name="Imagen 3"/>
          <p:cNvPicPr>
            <a:picLocks noChangeAspect="1"/>
          </p:cNvPicPr>
          <p:nvPr/>
        </p:nvPicPr>
        <p:blipFill>
          <a:blip r:embed="rId2"/>
          <a:stretch>
            <a:fillRect/>
          </a:stretch>
        </p:blipFill>
        <p:spPr>
          <a:xfrm>
            <a:off x="2505806" y="1241409"/>
            <a:ext cx="6049474" cy="4938484"/>
          </a:xfrm>
          <a:prstGeom prst="rect">
            <a:avLst/>
          </a:prstGeom>
        </p:spPr>
      </p:pic>
    </p:spTree>
    <p:extLst>
      <p:ext uri="{BB962C8B-B14F-4D97-AF65-F5344CB8AC3E}">
        <p14:creationId xmlns:p14="http://schemas.microsoft.com/office/powerpoint/2010/main" val="2210027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48407"/>
            <a:ext cx="10199076" cy="603740"/>
          </a:xfrm>
        </p:spPr>
        <p:txBody>
          <a:bodyPr>
            <a:noAutofit/>
          </a:bodyPr>
          <a:lstStyle/>
          <a:p>
            <a:pPr algn="l"/>
            <a:r>
              <a:rPr lang="es-MX" sz="2800" dirty="0" smtClean="0"/>
              <a:t>Portal electrónico: Oficios, circulares y formatos</a:t>
            </a:r>
            <a:endParaRPr lang="es-MX" sz="2800" dirty="0"/>
          </a:p>
        </p:txBody>
      </p:sp>
      <p:sp>
        <p:nvSpPr>
          <p:cNvPr id="3" name="Rectángulo 2"/>
          <p:cNvSpPr/>
          <p:nvPr/>
        </p:nvSpPr>
        <p:spPr>
          <a:xfrm>
            <a:off x="1310054" y="2444261"/>
            <a:ext cx="9504484" cy="461665"/>
          </a:xfrm>
          <a:prstGeom prst="rect">
            <a:avLst/>
          </a:prstGeom>
        </p:spPr>
        <p:txBody>
          <a:bodyPr wrap="square">
            <a:spAutoFit/>
          </a:bodyPr>
          <a:lstStyle/>
          <a:p>
            <a:r>
              <a:rPr lang="es-MX" sz="2400" dirty="0">
                <a:latin typeface="Montserrat" panose="00000500000000000000" pitchFamily="2" charset="0"/>
              </a:rPr>
              <a:t>http://www.sistemas.dgrh.salud.gob.mx/DMAP/PanelArT74/</a:t>
            </a:r>
          </a:p>
        </p:txBody>
      </p:sp>
    </p:spTree>
    <p:extLst>
      <p:ext uri="{BB962C8B-B14F-4D97-AF65-F5344CB8AC3E}">
        <p14:creationId xmlns:p14="http://schemas.microsoft.com/office/powerpoint/2010/main" val="2076953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
          <p:cNvSpPr txBox="1">
            <a:spLocks noGrp="1"/>
          </p:cNvSpPr>
          <p:nvPr>
            <p:ph type="title"/>
          </p:nvPr>
        </p:nvSpPr>
        <p:spPr>
          <a:xfrm>
            <a:off x="363220" y="2013745"/>
            <a:ext cx="11465560" cy="1325563"/>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DEC9A2"/>
              </a:buClr>
              <a:buSzPts val="4400"/>
              <a:buFont typeface="Montserrat SemiBold"/>
              <a:buNone/>
            </a:pPr>
            <a:r>
              <a:rPr lang="es-MX" dirty="0" smtClean="0"/>
              <a:t>Recepción de Art.74</a:t>
            </a:r>
            <a:endParaRPr dirty="0"/>
          </a:p>
        </p:txBody>
      </p:sp>
      <p:pic>
        <p:nvPicPr>
          <p:cNvPr id="108" name="Google Shape;108;p1"/>
          <p:cNvPicPr preferRelativeResize="0"/>
          <p:nvPr/>
        </p:nvPicPr>
        <p:blipFill rotWithShape="1">
          <a:blip r:embed="rId3">
            <a:alphaModFix/>
          </a:blip>
          <a:srcRect/>
          <a:stretch/>
        </p:blipFill>
        <p:spPr>
          <a:xfrm>
            <a:off x="5009261" y="4966255"/>
            <a:ext cx="0" cy="0"/>
          </a:xfrm>
          <a:prstGeom prst="rect">
            <a:avLst/>
          </a:prstGeom>
          <a:noFill/>
          <a:ln>
            <a:noFill/>
          </a:ln>
        </p:spPr>
      </p:pic>
      <p:pic>
        <p:nvPicPr>
          <p:cNvPr id="109" name="Google Shape;109;p1"/>
          <p:cNvPicPr preferRelativeResize="0"/>
          <p:nvPr/>
        </p:nvPicPr>
        <p:blipFill>
          <a:blip r:embed="rId4">
            <a:alphaModFix/>
          </a:blip>
          <a:stretch>
            <a:fillRect/>
          </a:stretch>
        </p:blipFill>
        <p:spPr>
          <a:xfrm>
            <a:off x="430075" y="4966250"/>
            <a:ext cx="3283277" cy="1438026"/>
          </a:xfrm>
          <a:prstGeom prst="rect">
            <a:avLst/>
          </a:prstGeom>
          <a:noFill/>
          <a:ln>
            <a:noFill/>
          </a:ln>
        </p:spPr>
      </p:pic>
    </p:spTree>
    <p:extLst>
      <p:ext uri="{BB962C8B-B14F-4D97-AF65-F5344CB8AC3E}">
        <p14:creationId xmlns:p14="http://schemas.microsoft.com/office/powerpoint/2010/main" val="14003521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6E152E"/>
              </a:buClr>
              <a:buSzPts val="4000"/>
              <a:buFont typeface="Montserrat SemiBold"/>
              <a:buNone/>
            </a:pPr>
            <a:r>
              <a:rPr lang="es-MX" dirty="0" smtClean="0"/>
              <a:t>Portales de consulta y ayuda</a:t>
            </a:r>
            <a:endParaRPr dirty="0"/>
          </a:p>
        </p:txBody>
      </p:sp>
      <p:sp>
        <p:nvSpPr>
          <p:cNvPr id="142" name="Google Shape;142;p6"/>
          <p:cNvSpPr txBox="1">
            <a:spLocks noGrp="1"/>
          </p:cNvSpPr>
          <p:nvPr>
            <p:ph type="body" idx="2"/>
          </p:nvPr>
        </p:nvSpPr>
        <p:spPr>
          <a:xfrm>
            <a:off x="381000" y="1888491"/>
            <a:ext cx="11424921" cy="4441288"/>
          </a:xfrm>
          <a:prstGeom prst="rect">
            <a:avLst/>
          </a:prstGeom>
          <a:noFill/>
          <a:ln>
            <a:noFill/>
          </a:ln>
        </p:spPr>
        <p:txBody>
          <a:bodyPr spcFirstLastPara="1" wrap="square" lIns="91425" tIns="45700" rIns="91425" bIns="45700" anchor="t" anchorCtr="0">
            <a:normAutofit/>
          </a:bodyPr>
          <a:lstStyle/>
          <a:p>
            <a:pPr marL="0" lvl="0" indent="0">
              <a:spcBef>
                <a:spcPts val="0"/>
              </a:spcBef>
            </a:pPr>
            <a:r>
              <a:rPr lang="es-MX" dirty="0">
                <a:hlinkClick r:id="rId3"/>
              </a:rPr>
              <a:t>http://</a:t>
            </a:r>
            <a:r>
              <a:rPr lang="es-MX" dirty="0" smtClean="0">
                <a:hlinkClick r:id="rId3"/>
              </a:rPr>
              <a:t>www.sistemas.dgrh.salud.gob.mx/DMAP/PanelArT74/</a:t>
            </a:r>
            <a:endParaRPr lang="es-MX" dirty="0" smtClean="0"/>
          </a:p>
          <a:p>
            <a:pPr marL="0" lvl="0" indent="0">
              <a:spcBef>
                <a:spcPts val="0"/>
              </a:spcBef>
            </a:pPr>
            <a:endParaRPr lang="es-MX" dirty="0"/>
          </a:p>
          <a:p>
            <a:pPr marL="342900" indent="-342900">
              <a:spcBef>
                <a:spcPts val="0"/>
              </a:spcBef>
              <a:buFont typeface="Arial" panose="020B0604020202020204" pitchFamily="34" charset="0"/>
              <a:buChar char="•"/>
            </a:pPr>
            <a:r>
              <a:rPr lang="es-MX" dirty="0" smtClean="0"/>
              <a:t>Calendarios</a:t>
            </a:r>
          </a:p>
          <a:p>
            <a:pPr marL="800100" lvl="1" indent="-342900">
              <a:spcBef>
                <a:spcPts val="0"/>
              </a:spcBef>
              <a:buFont typeface="Arial" panose="020B0604020202020204" pitchFamily="34" charset="0"/>
              <a:buChar char="•"/>
            </a:pPr>
            <a:r>
              <a:rPr lang="es-MX" dirty="0" smtClean="0"/>
              <a:t>Fechas de recepción </a:t>
            </a:r>
            <a:endParaRPr lang="es-MX" dirty="0"/>
          </a:p>
          <a:p>
            <a:pPr marL="342900" indent="-342900">
              <a:spcBef>
                <a:spcPts val="0"/>
              </a:spcBef>
              <a:buFont typeface="Arial" panose="020B0604020202020204" pitchFamily="34" charset="0"/>
              <a:buChar char="•"/>
            </a:pPr>
            <a:r>
              <a:rPr lang="es-MX" dirty="0" smtClean="0"/>
              <a:t>Catálogos</a:t>
            </a:r>
          </a:p>
          <a:p>
            <a:pPr marL="800100" lvl="1" indent="-342900">
              <a:spcBef>
                <a:spcPts val="0"/>
              </a:spcBef>
              <a:buFont typeface="Arial" panose="020B0604020202020204" pitchFamily="34" charset="0"/>
              <a:buChar char="•"/>
            </a:pPr>
            <a:r>
              <a:rPr lang="es-MX" dirty="0" smtClean="0"/>
              <a:t>Utilizados para realizar las validaciones</a:t>
            </a:r>
            <a:endParaRPr lang="es-MX" dirty="0"/>
          </a:p>
          <a:p>
            <a:pPr marL="342900" lvl="0" indent="-342900">
              <a:spcBef>
                <a:spcPts val="0"/>
              </a:spcBef>
              <a:buFont typeface="Arial" panose="020B0604020202020204" pitchFamily="34" charset="0"/>
              <a:buChar char="•"/>
            </a:pPr>
            <a:r>
              <a:rPr lang="es-MX" dirty="0" smtClean="0"/>
              <a:t>Estructuras de envío (</a:t>
            </a:r>
            <a:r>
              <a:rPr lang="es-MX" dirty="0" err="1" smtClean="0"/>
              <a:t>Layout</a:t>
            </a:r>
            <a:r>
              <a:rPr lang="es-MX" dirty="0" smtClean="0"/>
              <a:t>)</a:t>
            </a:r>
          </a:p>
          <a:p>
            <a:pPr marL="800100" lvl="1" indent="-342900">
              <a:spcBef>
                <a:spcPts val="0"/>
              </a:spcBef>
              <a:buFont typeface="Arial" panose="020B0604020202020204" pitchFamily="34" charset="0"/>
              <a:buChar char="•"/>
            </a:pPr>
            <a:r>
              <a:rPr lang="es-MX" dirty="0" smtClean="0"/>
              <a:t>Longitudes</a:t>
            </a:r>
          </a:p>
          <a:p>
            <a:pPr marL="800100" lvl="1" indent="-342900">
              <a:spcBef>
                <a:spcPts val="0"/>
              </a:spcBef>
              <a:buFont typeface="Arial" panose="020B0604020202020204" pitchFamily="34" charset="0"/>
              <a:buChar char="•"/>
            </a:pPr>
            <a:r>
              <a:rPr lang="es-MX" dirty="0" smtClean="0"/>
              <a:t>Formatos </a:t>
            </a:r>
          </a:p>
          <a:p>
            <a:pPr marL="800100" lvl="1" indent="-342900">
              <a:spcBef>
                <a:spcPts val="0"/>
              </a:spcBef>
              <a:buFont typeface="Arial" panose="020B0604020202020204" pitchFamily="34" charset="0"/>
              <a:buChar char="•"/>
            </a:pPr>
            <a:r>
              <a:rPr lang="es-MX" dirty="0" smtClean="0"/>
              <a:t>Validaciones</a:t>
            </a:r>
          </a:p>
          <a:p>
            <a:pPr marL="800100" lvl="1" indent="-342900">
              <a:spcBef>
                <a:spcPts val="0"/>
              </a:spcBef>
              <a:buFont typeface="Arial" panose="020B0604020202020204" pitchFamily="34" charset="0"/>
              <a:buChar char="•"/>
            </a:pPr>
            <a:r>
              <a:rPr lang="es-MX" dirty="0" smtClean="0"/>
              <a:t>Términos técnicos</a:t>
            </a:r>
          </a:p>
          <a:p>
            <a:pPr marL="800100" lvl="1" indent="-342900">
              <a:spcBef>
                <a:spcPts val="0"/>
              </a:spcBef>
              <a:buFont typeface="Arial" panose="020B0604020202020204" pitchFamily="34" charset="0"/>
              <a:buChar char="•"/>
            </a:pPr>
            <a:r>
              <a:rPr lang="es-MX" dirty="0" smtClean="0"/>
              <a:t>Estructura del nombre del archivo</a:t>
            </a:r>
            <a:endParaRPr lang="es-MX" dirty="0"/>
          </a:p>
          <a:p>
            <a:pPr marL="342900" indent="-342900">
              <a:spcBef>
                <a:spcPts val="0"/>
              </a:spcBef>
              <a:buFont typeface="Arial" panose="020B0604020202020204" pitchFamily="34" charset="0"/>
              <a:buChar char="•"/>
            </a:pPr>
            <a:r>
              <a:rPr lang="es-MX" dirty="0" smtClean="0"/>
              <a:t>Tablero de Control</a:t>
            </a:r>
          </a:p>
        </p:txBody>
      </p:sp>
      <p:pic>
        <p:nvPicPr>
          <p:cNvPr id="146" name="Google Shape;146;p6"/>
          <p:cNvPicPr preferRelativeResize="0"/>
          <p:nvPr/>
        </p:nvPicPr>
        <p:blipFill>
          <a:blip r:embed="rId4">
            <a:alphaModFix/>
          </a:blip>
          <a:stretch>
            <a:fillRect/>
          </a:stretch>
        </p:blipFill>
        <p:spPr>
          <a:xfrm>
            <a:off x="10076823" y="173421"/>
            <a:ext cx="1780977" cy="706999"/>
          </a:xfrm>
          <a:prstGeom prst="rect">
            <a:avLst/>
          </a:prstGeom>
          <a:noFill/>
          <a:ln>
            <a:noFill/>
          </a:ln>
        </p:spPr>
      </p:pic>
    </p:spTree>
    <p:extLst>
      <p:ext uri="{BB962C8B-B14F-4D97-AF65-F5344CB8AC3E}">
        <p14:creationId xmlns:p14="http://schemas.microsoft.com/office/powerpoint/2010/main" val="129934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6E152E"/>
              </a:buClr>
              <a:buSzPts val="4000"/>
              <a:buFont typeface="Montserrat SemiBold"/>
              <a:buNone/>
            </a:pPr>
            <a:r>
              <a:rPr lang="es-MX" dirty="0" err="1" smtClean="0"/>
              <a:t>Layout</a:t>
            </a:r>
            <a:r>
              <a:rPr lang="es-MX" dirty="0" smtClean="0"/>
              <a:t/>
            </a:r>
            <a:br>
              <a:rPr lang="es-MX" dirty="0" smtClean="0"/>
            </a:br>
            <a:endParaRPr dirty="0"/>
          </a:p>
        </p:txBody>
      </p:sp>
      <p:sp>
        <p:nvSpPr>
          <p:cNvPr id="142" name="Google Shape;142;p6"/>
          <p:cNvSpPr txBox="1">
            <a:spLocks noGrp="1"/>
          </p:cNvSpPr>
          <p:nvPr>
            <p:ph type="body" idx="2"/>
          </p:nvPr>
        </p:nvSpPr>
        <p:spPr>
          <a:xfrm>
            <a:off x="7457243" y="2072639"/>
            <a:ext cx="4348678" cy="3620179"/>
          </a:xfrm>
          <a:prstGeom prst="rect">
            <a:avLst/>
          </a:prstGeom>
          <a:noFill/>
          <a:ln>
            <a:noFill/>
          </a:ln>
        </p:spPr>
        <p:txBody>
          <a:bodyPr spcFirstLastPara="1" wrap="square" lIns="91425" tIns="45700" rIns="91425" bIns="45700" anchor="t" anchorCtr="0">
            <a:normAutofit/>
          </a:bodyPr>
          <a:lstStyle/>
          <a:p>
            <a:pPr marL="342900" indent="-342900">
              <a:spcBef>
                <a:spcPts val="0"/>
              </a:spcBef>
              <a:buFont typeface="Arial" panose="020B0604020202020204" pitchFamily="34" charset="0"/>
              <a:buChar char="•"/>
            </a:pPr>
            <a:r>
              <a:rPr lang="es-MX" dirty="0" smtClean="0"/>
              <a:t>Nombre de Campo</a:t>
            </a:r>
          </a:p>
          <a:p>
            <a:pPr marL="342900" indent="-342900">
              <a:spcBef>
                <a:spcPts val="0"/>
              </a:spcBef>
              <a:buFont typeface="Arial" panose="020B0604020202020204" pitchFamily="34" charset="0"/>
              <a:buChar char="•"/>
            </a:pPr>
            <a:r>
              <a:rPr lang="es-MX" dirty="0" smtClean="0"/>
              <a:t>Descripción</a:t>
            </a:r>
          </a:p>
          <a:p>
            <a:pPr marL="342900" indent="-342900">
              <a:spcBef>
                <a:spcPts val="0"/>
              </a:spcBef>
              <a:buFont typeface="Arial" panose="020B0604020202020204" pitchFamily="34" charset="0"/>
              <a:buChar char="•"/>
            </a:pPr>
            <a:r>
              <a:rPr lang="es-MX" dirty="0" smtClean="0"/>
              <a:t>Tipo</a:t>
            </a:r>
          </a:p>
          <a:p>
            <a:pPr marL="342900" indent="-342900">
              <a:spcBef>
                <a:spcPts val="0"/>
              </a:spcBef>
              <a:buFont typeface="Arial" panose="020B0604020202020204" pitchFamily="34" charset="0"/>
              <a:buChar char="•"/>
            </a:pPr>
            <a:r>
              <a:rPr lang="es-MX" dirty="0" smtClean="0"/>
              <a:t>Longitud</a:t>
            </a:r>
          </a:p>
          <a:p>
            <a:pPr marL="342900" indent="-342900">
              <a:spcBef>
                <a:spcPts val="0"/>
              </a:spcBef>
              <a:buFont typeface="Arial" panose="020B0604020202020204" pitchFamily="34" charset="0"/>
              <a:buChar char="•"/>
            </a:pPr>
            <a:r>
              <a:rPr lang="es-MX" dirty="0" smtClean="0"/>
              <a:t>Unidades que aplica</a:t>
            </a:r>
          </a:p>
          <a:p>
            <a:pPr marL="342900" indent="-342900">
              <a:spcBef>
                <a:spcPts val="0"/>
              </a:spcBef>
              <a:buFont typeface="Arial" panose="020B0604020202020204" pitchFamily="34" charset="0"/>
              <a:buChar char="•"/>
            </a:pPr>
            <a:r>
              <a:rPr lang="es-MX" dirty="0" smtClean="0">
                <a:solidFill>
                  <a:schemeClr val="accent2">
                    <a:lumMod val="75000"/>
                  </a:schemeClr>
                </a:solidFill>
              </a:rPr>
              <a:t>Observaciones</a:t>
            </a:r>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pic>
        <p:nvPicPr>
          <p:cNvPr id="4" name="Imagen 3"/>
          <p:cNvPicPr>
            <a:picLocks noChangeAspect="1"/>
          </p:cNvPicPr>
          <p:nvPr/>
        </p:nvPicPr>
        <p:blipFill>
          <a:blip r:embed="rId4"/>
          <a:stretch>
            <a:fillRect/>
          </a:stretch>
        </p:blipFill>
        <p:spPr>
          <a:xfrm>
            <a:off x="197693" y="1225709"/>
            <a:ext cx="7259550" cy="4758959"/>
          </a:xfrm>
          <a:prstGeom prst="rect">
            <a:avLst/>
          </a:prstGeom>
        </p:spPr>
      </p:pic>
    </p:spTree>
    <p:extLst>
      <p:ext uri="{BB962C8B-B14F-4D97-AF65-F5344CB8AC3E}">
        <p14:creationId xmlns:p14="http://schemas.microsoft.com/office/powerpoint/2010/main" val="2484868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lvl="0"/>
            <a:r>
              <a:rPr lang="es-MX" dirty="0" smtClean="0"/>
              <a:t>Validaciones</a:t>
            </a:r>
            <a:r>
              <a:rPr lang="es-MX" dirty="0"/>
              <a:t/>
            </a:r>
            <a:br>
              <a:rPr lang="es-MX" dirty="0"/>
            </a:br>
            <a:endParaRPr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pic>
        <p:nvPicPr>
          <p:cNvPr id="5" name="Imagen 4"/>
          <p:cNvPicPr>
            <a:picLocks noChangeAspect="1"/>
          </p:cNvPicPr>
          <p:nvPr/>
        </p:nvPicPr>
        <p:blipFill>
          <a:blip r:embed="rId4"/>
          <a:stretch>
            <a:fillRect/>
          </a:stretch>
        </p:blipFill>
        <p:spPr>
          <a:xfrm>
            <a:off x="114301" y="2398299"/>
            <a:ext cx="12002062" cy="2191285"/>
          </a:xfrm>
          <a:prstGeom prst="rect">
            <a:avLst/>
          </a:prstGeom>
        </p:spPr>
      </p:pic>
    </p:spTree>
    <p:extLst>
      <p:ext uri="{BB962C8B-B14F-4D97-AF65-F5344CB8AC3E}">
        <p14:creationId xmlns:p14="http://schemas.microsoft.com/office/powerpoint/2010/main" val="29686459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lvl="0"/>
            <a:r>
              <a:rPr lang="es-MX" dirty="0" smtClean="0"/>
              <a:t>Validaciones</a:t>
            </a:r>
            <a:endParaRPr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pic>
        <p:nvPicPr>
          <p:cNvPr id="2" name="Imagen 1"/>
          <p:cNvPicPr>
            <a:picLocks noChangeAspect="1"/>
          </p:cNvPicPr>
          <p:nvPr/>
        </p:nvPicPr>
        <p:blipFill>
          <a:blip r:embed="rId4"/>
          <a:stretch>
            <a:fillRect/>
          </a:stretch>
        </p:blipFill>
        <p:spPr>
          <a:xfrm>
            <a:off x="329119" y="1728761"/>
            <a:ext cx="8366473" cy="4582908"/>
          </a:xfrm>
          <a:prstGeom prst="rect">
            <a:avLst/>
          </a:prstGeom>
        </p:spPr>
      </p:pic>
    </p:spTree>
    <p:extLst>
      <p:ext uri="{BB962C8B-B14F-4D97-AF65-F5344CB8AC3E}">
        <p14:creationId xmlns:p14="http://schemas.microsoft.com/office/powerpoint/2010/main" val="60315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30823"/>
            <a:ext cx="4668715" cy="603740"/>
          </a:xfrm>
        </p:spPr>
        <p:txBody>
          <a:bodyPr>
            <a:normAutofit fontScale="90000"/>
          </a:bodyPr>
          <a:lstStyle/>
          <a:p>
            <a:pPr algn="l"/>
            <a:r>
              <a:rPr lang="es-MX" dirty="0" smtClean="0"/>
              <a:t>I. Antecedentes</a:t>
            </a:r>
            <a:endParaRPr lang="es-MX" dirty="0"/>
          </a:p>
        </p:txBody>
      </p:sp>
      <p:sp>
        <p:nvSpPr>
          <p:cNvPr id="5" name="Marcador de texto 2"/>
          <p:cNvSpPr>
            <a:spLocks noGrp="1"/>
          </p:cNvSpPr>
          <p:nvPr>
            <p:ph type="body" idx="1"/>
          </p:nvPr>
        </p:nvSpPr>
        <p:spPr>
          <a:xfrm>
            <a:off x="717549" y="1136893"/>
            <a:ext cx="10515600" cy="3349592"/>
          </a:xfrm>
        </p:spPr>
        <p:txBody>
          <a:bodyPr/>
          <a:lstStyle/>
          <a:p>
            <a:pPr marL="342900" lvl="0" indent="-342900" algn="just" defTabSz="1066800">
              <a:spcBef>
                <a:spcPct val="0"/>
              </a:spcBef>
              <a:spcAft>
                <a:spcPct val="35000"/>
              </a:spcAft>
              <a:buFont typeface="Arial" panose="020B0604020202020204" pitchFamily="34" charset="0"/>
              <a:buChar char="•"/>
            </a:pPr>
            <a:r>
              <a:rPr lang="es-MX" sz="2200" dirty="0">
                <a:solidFill>
                  <a:schemeClr val="tx1"/>
                </a:solidFill>
              </a:rPr>
              <a:t>1995 </a:t>
            </a:r>
            <a:r>
              <a:rPr lang="es-MX" sz="2200" dirty="0" smtClean="0">
                <a:solidFill>
                  <a:schemeClr val="tx1"/>
                </a:solidFill>
              </a:rPr>
              <a:t>se expide el Decreto </a:t>
            </a:r>
            <a:r>
              <a:rPr lang="es-MX" sz="2200" dirty="0">
                <a:solidFill>
                  <a:schemeClr val="tx1"/>
                </a:solidFill>
              </a:rPr>
              <a:t>que establece que el Consejo Nacional de Salud, coordinará la programación, presupuestación y evaluación de la salud pública</a:t>
            </a:r>
          </a:p>
          <a:p>
            <a:pPr marL="342900" indent="-342900" algn="just" defTabSz="1066800">
              <a:spcBef>
                <a:spcPct val="0"/>
              </a:spcBef>
              <a:spcAft>
                <a:spcPct val="35000"/>
              </a:spcAft>
              <a:buFont typeface="Arial" panose="020B0604020202020204" pitchFamily="34" charset="0"/>
              <a:buChar char="•"/>
            </a:pPr>
            <a:r>
              <a:rPr lang="es-MX" sz="2200" dirty="0">
                <a:solidFill>
                  <a:schemeClr val="tx1"/>
                </a:solidFill>
              </a:rPr>
              <a:t>1996 </a:t>
            </a:r>
            <a:r>
              <a:rPr lang="es-MX" sz="2200" dirty="0" smtClean="0">
                <a:solidFill>
                  <a:schemeClr val="tx1"/>
                </a:solidFill>
              </a:rPr>
              <a:t>se publica el Acuerdo </a:t>
            </a:r>
            <a:r>
              <a:rPr lang="es-MX" sz="2200" dirty="0">
                <a:solidFill>
                  <a:schemeClr val="tx1"/>
                </a:solidFill>
              </a:rPr>
              <a:t>Nacional para la Descentralización de los Servicios de </a:t>
            </a:r>
            <a:r>
              <a:rPr lang="es-MX" sz="2200" dirty="0" smtClean="0">
                <a:solidFill>
                  <a:schemeClr val="tx1"/>
                </a:solidFill>
              </a:rPr>
              <a:t>Salud</a:t>
            </a:r>
          </a:p>
          <a:p>
            <a:pPr marL="342900" lvl="0" indent="-342900" algn="just" defTabSz="1066800">
              <a:spcBef>
                <a:spcPct val="0"/>
              </a:spcBef>
              <a:spcAft>
                <a:spcPct val="35000"/>
              </a:spcAft>
              <a:buFont typeface="Arial" panose="020B0604020202020204" pitchFamily="34" charset="0"/>
              <a:buChar char="•"/>
            </a:pPr>
            <a:r>
              <a:rPr lang="es-MX" sz="2200" dirty="0" smtClean="0">
                <a:solidFill>
                  <a:schemeClr val="tx1"/>
                </a:solidFill>
              </a:rPr>
              <a:t>1997 se </a:t>
            </a:r>
            <a:r>
              <a:rPr lang="es-MX" sz="2200" dirty="0">
                <a:solidFill>
                  <a:schemeClr val="tx1"/>
                </a:solidFill>
              </a:rPr>
              <a:t>integra el Capítulo </a:t>
            </a:r>
            <a:r>
              <a:rPr lang="es-MX" sz="2200" dirty="0" smtClean="0">
                <a:solidFill>
                  <a:schemeClr val="tx1"/>
                </a:solidFill>
              </a:rPr>
              <a:t>V </a:t>
            </a:r>
            <a:r>
              <a:rPr lang="es-MX" sz="2200" dirty="0">
                <a:solidFill>
                  <a:schemeClr val="tx1"/>
                </a:solidFill>
              </a:rPr>
              <a:t>a la Ley de Coordinación Fiscal: Arts. 25, 29, 30 y 31 </a:t>
            </a:r>
            <a:r>
              <a:rPr lang="es-MX" sz="2200" dirty="0" smtClean="0">
                <a:solidFill>
                  <a:schemeClr val="tx1"/>
                </a:solidFill>
              </a:rPr>
              <a:t>donde se </a:t>
            </a:r>
            <a:r>
              <a:rPr lang="es-MX" sz="2200" dirty="0">
                <a:solidFill>
                  <a:schemeClr val="tx1"/>
                </a:solidFill>
              </a:rPr>
              <a:t>crea el Fondo de Aportaciones para los Servicios de Salud (FASSA)</a:t>
            </a:r>
          </a:p>
          <a:p>
            <a:pPr marL="342900" lvl="0" indent="-342900" algn="just" defTabSz="1066800">
              <a:spcBef>
                <a:spcPct val="0"/>
              </a:spcBef>
              <a:spcAft>
                <a:spcPct val="35000"/>
              </a:spcAft>
              <a:buFont typeface="Arial" panose="020B0604020202020204" pitchFamily="34" charset="0"/>
              <a:buChar char="•"/>
            </a:pPr>
            <a:r>
              <a:rPr lang="es-MX" sz="2200" dirty="0" smtClean="0">
                <a:solidFill>
                  <a:schemeClr val="tx1"/>
                </a:solidFill>
              </a:rPr>
              <a:t>1998 </a:t>
            </a:r>
            <a:r>
              <a:rPr lang="es-MX" sz="2200" dirty="0">
                <a:solidFill>
                  <a:schemeClr val="tx1"/>
                </a:solidFill>
              </a:rPr>
              <a:t>Se incorpora el Ramo 33 en el PEF </a:t>
            </a:r>
            <a:endParaRPr lang="es-ES" sz="2200" dirty="0">
              <a:solidFill>
                <a:schemeClr val="tx1"/>
              </a:solidFill>
            </a:endParaRPr>
          </a:p>
          <a:p>
            <a:pPr algn="just"/>
            <a:r>
              <a:rPr lang="es-MX" sz="2200" dirty="0" smtClean="0">
                <a:solidFill>
                  <a:schemeClr val="tx1"/>
                </a:solidFill>
              </a:rPr>
              <a:t>Con la Descentralización los Estados </a:t>
            </a:r>
            <a:r>
              <a:rPr lang="es-MX" sz="2200" dirty="0">
                <a:solidFill>
                  <a:schemeClr val="tx1"/>
                </a:solidFill>
              </a:rPr>
              <a:t>asumen la obligación de prestar los servicios de salud pública y recibirán recursos para ello, considerando como base las plazas que la federación pagaba directamente (“plazas transferidas”) y las contratadas por los estados “homologadas”</a:t>
            </a:r>
          </a:p>
        </p:txBody>
      </p:sp>
    </p:spTree>
    <p:extLst>
      <p:ext uri="{BB962C8B-B14F-4D97-AF65-F5344CB8AC3E}">
        <p14:creationId xmlns:p14="http://schemas.microsoft.com/office/powerpoint/2010/main" val="1526064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6E152E"/>
              </a:buClr>
              <a:buSzPts val="4000"/>
              <a:buFont typeface="Montserrat SemiBold"/>
              <a:buNone/>
            </a:pPr>
            <a:r>
              <a:rPr lang="es-MX" dirty="0" smtClean="0"/>
              <a:t>Panel de Control</a:t>
            </a:r>
            <a:endParaRPr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pic>
        <p:nvPicPr>
          <p:cNvPr id="2" name="Imagen 1"/>
          <p:cNvPicPr>
            <a:picLocks noChangeAspect="1"/>
          </p:cNvPicPr>
          <p:nvPr/>
        </p:nvPicPr>
        <p:blipFill>
          <a:blip r:embed="rId4"/>
          <a:stretch>
            <a:fillRect/>
          </a:stretch>
        </p:blipFill>
        <p:spPr>
          <a:xfrm>
            <a:off x="1175995" y="1269927"/>
            <a:ext cx="9351113" cy="3646105"/>
          </a:xfrm>
          <a:prstGeom prst="rect">
            <a:avLst/>
          </a:prstGeom>
        </p:spPr>
      </p:pic>
      <p:pic>
        <p:nvPicPr>
          <p:cNvPr id="5" name="Imagen 4"/>
          <p:cNvPicPr>
            <a:picLocks noChangeAspect="1"/>
          </p:cNvPicPr>
          <p:nvPr/>
        </p:nvPicPr>
        <p:blipFill>
          <a:blip r:embed="rId5"/>
          <a:stretch>
            <a:fillRect/>
          </a:stretch>
        </p:blipFill>
        <p:spPr>
          <a:xfrm>
            <a:off x="7327137" y="4009442"/>
            <a:ext cx="3130315" cy="2592190"/>
          </a:xfrm>
          <a:prstGeom prst="rect">
            <a:avLst/>
          </a:prstGeom>
        </p:spPr>
      </p:pic>
    </p:spTree>
    <p:extLst>
      <p:ext uri="{BB962C8B-B14F-4D97-AF65-F5344CB8AC3E}">
        <p14:creationId xmlns:p14="http://schemas.microsoft.com/office/powerpoint/2010/main" val="3537302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8"/>
            <a:ext cx="11424920" cy="132556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6E152E"/>
              </a:buClr>
              <a:buSzPts val="4000"/>
              <a:buFont typeface="Montserrat SemiBold"/>
              <a:buNone/>
            </a:pPr>
            <a:r>
              <a:rPr lang="es-MX" dirty="0" smtClean="0"/>
              <a:t>Portales de consulta y ayuda</a:t>
            </a:r>
            <a:endParaRPr dirty="0"/>
          </a:p>
        </p:txBody>
      </p:sp>
      <p:sp>
        <p:nvSpPr>
          <p:cNvPr id="142" name="Google Shape;142;p6"/>
          <p:cNvSpPr txBox="1">
            <a:spLocks noGrp="1"/>
          </p:cNvSpPr>
          <p:nvPr>
            <p:ph type="body" idx="2"/>
          </p:nvPr>
        </p:nvSpPr>
        <p:spPr>
          <a:xfrm>
            <a:off x="432879" y="5022309"/>
            <a:ext cx="11424921" cy="1706965"/>
          </a:xfrm>
          <a:prstGeom prst="rect">
            <a:avLst/>
          </a:prstGeom>
          <a:noFill/>
          <a:ln>
            <a:noFill/>
          </a:ln>
        </p:spPr>
        <p:txBody>
          <a:bodyPr spcFirstLastPara="1" wrap="square" lIns="91425" tIns="45700" rIns="91425" bIns="45700" anchor="t" anchorCtr="0">
            <a:normAutofit lnSpcReduction="10000"/>
          </a:bodyPr>
          <a:lstStyle/>
          <a:p>
            <a:pPr marL="0" lvl="0" indent="0">
              <a:spcBef>
                <a:spcPts val="0"/>
              </a:spcBef>
            </a:pPr>
            <a:r>
              <a:rPr lang="es-MX" dirty="0">
                <a:hlinkClick r:id="rId3"/>
              </a:rPr>
              <a:t>http://www.sistemas.dgrh.salud.gob.mx/DMAP/webArT74</a:t>
            </a:r>
            <a:r>
              <a:rPr lang="es-MX" dirty="0" smtClean="0">
                <a:hlinkClick r:id="rId3"/>
              </a:rPr>
              <a:t>/</a:t>
            </a:r>
            <a:r>
              <a:rPr lang="es-MX" dirty="0" smtClean="0"/>
              <a:t> </a:t>
            </a:r>
          </a:p>
          <a:p>
            <a:pPr marL="0" lvl="0" indent="0">
              <a:spcBef>
                <a:spcPts val="0"/>
              </a:spcBef>
            </a:pPr>
            <a:endParaRPr lang="es-MX" dirty="0"/>
          </a:p>
          <a:p>
            <a:pPr marL="342900" indent="-342900">
              <a:spcBef>
                <a:spcPts val="0"/>
              </a:spcBef>
              <a:buFont typeface="Arial" panose="020B0604020202020204" pitchFamily="34" charset="0"/>
              <a:buChar char="•"/>
            </a:pPr>
            <a:r>
              <a:rPr lang="es-MX" dirty="0" smtClean="0"/>
              <a:t>Descargas</a:t>
            </a:r>
          </a:p>
          <a:p>
            <a:pPr marL="800100" lvl="1" indent="-342900">
              <a:spcBef>
                <a:spcPts val="0"/>
              </a:spcBef>
              <a:buFont typeface="Arial" panose="020B0604020202020204" pitchFamily="34" charset="0"/>
              <a:buChar char="•"/>
            </a:pPr>
            <a:r>
              <a:rPr lang="es-MX" dirty="0" smtClean="0"/>
              <a:t>CLUES </a:t>
            </a:r>
          </a:p>
          <a:p>
            <a:pPr marL="800100" lvl="1" indent="-342900">
              <a:spcBef>
                <a:spcPts val="0"/>
              </a:spcBef>
              <a:buFont typeface="Arial" panose="020B0604020202020204" pitchFamily="34" charset="0"/>
              <a:buChar char="•"/>
            </a:pPr>
            <a:r>
              <a:rPr lang="es-MX" dirty="0" smtClean="0"/>
              <a:t>Conceptos</a:t>
            </a:r>
          </a:p>
        </p:txBody>
      </p:sp>
      <p:pic>
        <p:nvPicPr>
          <p:cNvPr id="146" name="Google Shape;146;p6"/>
          <p:cNvPicPr preferRelativeResize="0"/>
          <p:nvPr/>
        </p:nvPicPr>
        <p:blipFill>
          <a:blip r:embed="rId4">
            <a:alphaModFix/>
          </a:blip>
          <a:stretch>
            <a:fillRect/>
          </a:stretch>
        </p:blipFill>
        <p:spPr>
          <a:xfrm>
            <a:off x="10076823" y="173421"/>
            <a:ext cx="1780977" cy="706999"/>
          </a:xfrm>
          <a:prstGeom prst="rect">
            <a:avLst/>
          </a:prstGeom>
          <a:noFill/>
          <a:ln>
            <a:noFill/>
          </a:ln>
        </p:spPr>
      </p:pic>
      <p:pic>
        <p:nvPicPr>
          <p:cNvPr id="2" name="Imagen 1"/>
          <p:cNvPicPr>
            <a:picLocks noChangeAspect="1"/>
          </p:cNvPicPr>
          <p:nvPr/>
        </p:nvPicPr>
        <p:blipFill>
          <a:blip r:embed="rId5"/>
          <a:stretch>
            <a:fillRect/>
          </a:stretch>
        </p:blipFill>
        <p:spPr>
          <a:xfrm>
            <a:off x="234201" y="1664745"/>
            <a:ext cx="11441671" cy="2871040"/>
          </a:xfrm>
          <a:prstGeom prst="rect">
            <a:avLst/>
          </a:prstGeom>
        </p:spPr>
      </p:pic>
    </p:spTree>
    <p:extLst>
      <p:ext uri="{BB962C8B-B14F-4D97-AF65-F5344CB8AC3E}">
        <p14:creationId xmlns:p14="http://schemas.microsoft.com/office/powerpoint/2010/main" val="10039525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Estadísticos </a:t>
            </a:r>
            <a:r>
              <a:rPr lang="es-MX" sz="2000" dirty="0" smtClean="0"/>
              <a:t>(Rechazos)</a:t>
            </a:r>
            <a:r>
              <a:rPr lang="es-MX" dirty="0"/>
              <a:t/>
            </a:r>
            <a:br>
              <a:rPr lang="es-MX" dirty="0"/>
            </a:br>
            <a:endParaRPr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13" name="Tabla 12"/>
          <p:cNvGraphicFramePr>
            <a:graphicFrameLocks noGrp="1"/>
          </p:cNvGraphicFramePr>
          <p:nvPr>
            <p:extLst/>
          </p:nvPr>
        </p:nvGraphicFramePr>
        <p:xfrm>
          <a:off x="676991" y="1285167"/>
          <a:ext cx="11128928" cy="4201232"/>
        </p:xfrm>
        <a:graphic>
          <a:graphicData uri="http://schemas.openxmlformats.org/drawingml/2006/table">
            <a:tbl>
              <a:tblPr firstRow="1" bandRow="1">
                <a:tableStyleId>{93296810-A885-4BE3-A3E7-6D5BEEA58F35}</a:tableStyleId>
              </a:tblPr>
              <a:tblGrid>
                <a:gridCol w="3226000">
                  <a:extLst>
                    <a:ext uri="{9D8B030D-6E8A-4147-A177-3AD203B41FA5}">
                      <a16:colId xmlns:a16="http://schemas.microsoft.com/office/drawing/2014/main" val="4233609873"/>
                    </a:ext>
                  </a:extLst>
                </a:gridCol>
                <a:gridCol w="1975732">
                  <a:extLst>
                    <a:ext uri="{9D8B030D-6E8A-4147-A177-3AD203B41FA5}">
                      <a16:colId xmlns:a16="http://schemas.microsoft.com/office/drawing/2014/main" val="3193055585"/>
                    </a:ext>
                  </a:extLst>
                </a:gridCol>
                <a:gridCol w="1975732">
                  <a:extLst>
                    <a:ext uri="{9D8B030D-6E8A-4147-A177-3AD203B41FA5}">
                      <a16:colId xmlns:a16="http://schemas.microsoft.com/office/drawing/2014/main" val="3925486667"/>
                    </a:ext>
                  </a:extLst>
                </a:gridCol>
                <a:gridCol w="1975732">
                  <a:extLst>
                    <a:ext uri="{9D8B030D-6E8A-4147-A177-3AD203B41FA5}">
                      <a16:colId xmlns:a16="http://schemas.microsoft.com/office/drawing/2014/main" val="2860768304"/>
                    </a:ext>
                  </a:extLst>
                </a:gridCol>
                <a:gridCol w="1975732">
                  <a:extLst>
                    <a:ext uri="{9D8B030D-6E8A-4147-A177-3AD203B41FA5}">
                      <a16:colId xmlns:a16="http://schemas.microsoft.com/office/drawing/2014/main" val="2228924299"/>
                    </a:ext>
                  </a:extLst>
                </a:gridCol>
              </a:tblGrid>
              <a:tr h="600176">
                <a:tc>
                  <a:txBody>
                    <a:bodyPr/>
                    <a:lstStyle/>
                    <a:p>
                      <a:pPr algn="ctr"/>
                      <a:r>
                        <a:rPr lang="es-MX" sz="1600" dirty="0" smtClean="0">
                          <a:latin typeface="Montserrat" panose="00000500000000000000" pitchFamily="2" charset="0"/>
                        </a:rPr>
                        <a:t>Archivo</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2020</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2021</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2022</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2023</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600176">
                <a:tc>
                  <a:txBody>
                    <a:bodyPr/>
                    <a:lstStyle/>
                    <a:p>
                      <a:pPr algn="l" fontAlgn="b"/>
                      <a:r>
                        <a:rPr lang="es-MX" sz="1600" u="none" strike="noStrike" dirty="0">
                          <a:effectLst/>
                        </a:rPr>
                        <a:t>Movimientos de Personal</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10,703</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7,337</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6,617</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5,801</a:t>
                      </a:r>
                      <a:endParaRPr lang="es-MX" sz="1600" b="0" i="0" u="none" strike="noStrike">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3094134584"/>
                  </a:ext>
                </a:extLst>
              </a:tr>
              <a:tr h="600176">
                <a:tc>
                  <a:txBody>
                    <a:bodyPr/>
                    <a:lstStyle/>
                    <a:p>
                      <a:pPr algn="l" fontAlgn="b"/>
                      <a:r>
                        <a:rPr lang="es-MX" sz="1600" u="none" strike="noStrike" dirty="0">
                          <a:effectLst/>
                        </a:rPr>
                        <a:t>Vacancia</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1,505</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1,167</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971</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798</a:t>
                      </a:r>
                      <a:endParaRPr lang="es-MX" sz="1600" b="0" i="0" u="none" strike="noStrike">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500607856"/>
                  </a:ext>
                </a:extLst>
              </a:tr>
              <a:tr h="600176">
                <a:tc>
                  <a:txBody>
                    <a:bodyPr/>
                    <a:lstStyle/>
                    <a:p>
                      <a:pPr algn="l" fontAlgn="b"/>
                      <a:r>
                        <a:rPr lang="es-MX" sz="1600" u="none" strike="noStrike" dirty="0" smtClean="0">
                          <a:effectLst/>
                        </a:rPr>
                        <a:t>Analítico </a:t>
                      </a:r>
                      <a:r>
                        <a:rPr lang="es-MX" sz="1600" u="none" strike="noStrike" dirty="0">
                          <a:effectLst/>
                        </a:rPr>
                        <a:t>de plazas</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933</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569</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569</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489</a:t>
                      </a:r>
                      <a:endParaRPr lang="es-MX" sz="1600" b="0" i="0" u="none" strike="noStrike">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3266071771"/>
                  </a:ext>
                </a:extLst>
              </a:tr>
              <a:tr h="600176">
                <a:tc>
                  <a:txBody>
                    <a:bodyPr/>
                    <a:lstStyle/>
                    <a:p>
                      <a:pPr algn="l" fontAlgn="b"/>
                      <a:r>
                        <a:rPr lang="es-MX" sz="1600" u="none" strike="noStrike">
                          <a:effectLst/>
                        </a:rPr>
                        <a:t>Tabulador</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959</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736</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571</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385</a:t>
                      </a:r>
                      <a:endParaRPr lang="es-MX" sz="1600" b="0" i="0" u="none" strike="noStrike">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1168384187"/>
                  </a:ext>
                </a:extLst>
              </a:tr>
              <a:tr h="600176">
                <a:tc>
                  <a:txBody>
                    <a:bodyPr/>
                    <a:lstStyle/>
                    <a:p>
                      <a:pPr algn="l" fontAlgn="b"/>
                      <a:r>
                        <a:rPr lang="es-MX" sz="1600" u="none" strike="noStrike">
                          <a:effectLst/>
                        </a:rPr>
                        <a:t>Catálogo de Conceptos</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41,920</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26,417</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30,314</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78,590</a:t>
                      </a:r>
                      <a:endParaRPr lang="es-MX" sz="16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4063939930"/>
                  </a:ext>
                </a:extLst>
              </a:tr>
              <a:tr h="600176">
                <a:tc>
                  <a:txBody>
                    <a:bodyPr/>
                    <a:lstStyle/>
                    <a:p>
                      <a:pPr algn="l" fontAlgn="b"/>
                      <a:r>
                        <a:rPr lang="es-MX" sz="1600" u="none" strike="noStrike">
                          <a:effectLst/>
                        </a:rPr>
                        <a:t>Justificaciones</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7</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a:effectLst/>
                        </a:rPr>
                        <a:t>8</a:t>
                      </a:r>
                      <a:endParaRPr lang="es-MX" sz="1600" b="0" i="0" u="none" strike="noStrike">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5</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u="none" strike="noStrike" dirty="0">
                          <a:effectLst/>
                        </a:rPr>
                        <a:t>11</a:t>
                      </a:r>
                      <a:endParaRPr lang="es-MX" sz="16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374311246"/>
                  </a:ext>
                </a:extLst>
              </a:tr>
            </a:tbl>
          </a:graphicData>
        </a:graphic>
      </p:graphicFrame>
    </p:spTree>
    <p:extLst>
      <p:ext uri="{BB962C8B-B14F-4D97-AF65-F5344CB8AC3E}">
        <p14:creationId xmlns:p14="http://schemas.microsoft.com/office/powerpoint/2010/main" val="4255901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Vacancia </a:t>
            </a:r>
            <a:r>
              <a:rPr lang="es-MX" sz="2000" dirty="0" smtClean="0"/>
              <a:t>(Quincenal)</a:t>
            </a:r>
            <a:endParaRPr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40792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600" b="0" i="0" u="none" strike="noStrike" dirty="0" smtClean="0">
                          <a:solidFill>
                            <a:srgbClr val="000000"/>
                          </a:solidFill>
                          <a:effectLst/>
                          <a:latin typeface="Montserrat" panose="00000500000000000000" pitchFamily="2" charset="0"/>
                        </a:rPr>
                        <a:t>Número </a:t>
                      </a:r>
                      <a:r>
                        <a:rPr lang="es-MX" sz="1600" b="0" i="0" u="none" strike="noStrike" dirty="0">
                          <a:solidFill>
                            <a:srgbClr val="000000"/>
                          </a:solidFill>
                          <a:effectLst/>
                          <a:latin typeface="Montserrat" panose="00000500000000000000" pitchFamily="2" charset="0"/>
                        </a:rPr>
                        <a:t>de Campos</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162</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600" b="0" i="0" u="none" strike="noStrike">
                          <a:solidFill>
                            <a:srgbClr val="000000"/>
                          </a:solidFill>
                          <a:effectLst/>
                          <a:latin typeface="Montserrat" panose="00000500000000000000" pitchFamily="2" charset="0"/>
                        </a:rPr>
                        <a:t>El campo tiene que ser cero o vacio (valida Recepcion) </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110</a:t>
                      </a:r>
                    </a:p>
                  </a:txBody>
                  <a:tcPr marL="9525" marR="9525" marT="9525" marB="0" anchor="b"/>
                </a:tc>
                <a:extLst>
                  <a:ext uri="{0D108BD9-81ED-4DB2-BD59-A6C34878D82A}">
                    <a16:rowId xmlns:a16="http://schemas.microsoft.com/office/drawing/2014/main" val="1435012594"/>
                  </a:ext>
                </a:extLst>
              </a:tr>
              <a:tr h="370840">
                <a:tc>
                  <a:txBody>
                    <a:bodyPr/>
                    <a:lstStyle/>
                    <a:p>
                      <a:pPr algn="l" fontAlgn="b"/>
                      <a:r>
                        <a:rPr lang="es-MX" sz="1600" b="0" i="0" u="none" strike="noStrike" dirty="0" err="1">
                          <a:solidFill>
                            <a:srgbClr val="000000"/>
                          </a:solidFill>
                          <a:effectLst/>
                          <a:latin typeface="Montserrat" panose="00000500000000000000" pitchFamily="2" charset="0"/>
                        </a:rPr>
                        <a:t>Clues</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74</a:t>
                      </a:r>
                    </a:p>
                  </a:txBody>
                  <a:tcPr marL="9525" marR="9525" marT="9525" marB="0" anchor="b"/>
                </a:tc>
                <a:extLst>
                  <a:ext uri="{0D108BD9-81ED-4DB2-BD59-A6C34878D82A}">
                    <a16:rowId xmlns:a16="http://schemas.microsoft.com/office/drawing/2014/main" val="711553501"/>
                  </a:ext>
                </a:extLst>
              </a:tr>
              <a:tr h="370840">
                <a:tc>
                  <a:txBody>
                    <a:bodyPr/>
                    <a:lstStyle/>
                    <a:p>
                      <a:pPr algn="l" fontAlgn="b"/>
                      <a:r>
                        <a:rPr lang="es-MX" sz="1600" b="0" i="0" u="none" strike="noStrike" dirty="0" smtClean="0">
                          <a:solidFill>
                            <a:srgbClr val="000000"/>
                          </a:solidFill>
                          <a:effectLst/>
                          <a:latin typeface="Montserrat" panose="00000500000000000000" pitchFamily="2" charset="0"/>
                        </a:rPr>
                        <a:t>Carácter </a:t>
                      </a:r>
                      <a:r>
                        <a:rPr lang="es-MX" sz="1600" b="0" i="0" u="none" strike="noStrike" dirty="0">
                          <a:solidFill>
                            <a:srgbClr val="000000"/>
                          </a:solidFill>
                          <a:effectLst/>
                          <a:latin typeface="Montserrat" panose="00000500000000000000" pitchFamily="2" charset="0"/>
                        </a:rPr>
                        <a:t>no valido </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72</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600" b="0" i="0" u="none" strike="noStrike">
                          <a:solidFill>
                            <a:srgbClr val="000000"/>
                          </a:solidFill>
                          <a:effectLst/>
                          <a:latin typeface="Montserrat" panose="00000500000000000000" pitchFamily="2" charset="0"/>
                        </a:rPr>
                        <a:t>Longitud de partida no válida </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61</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600" b="0" i="0" u="none" strike="noStrike" dirty="0">
                          <a:solidFill>
                            <a:srgbClr val="000000"/>
                          </a:solidFill>
                          <a:effectLst/>
                          <a:latin typeface="Montserrat" panose="00000500000000000000" pitchFamily="2" charset="0"/>
                        </a:rPr>
                        <a:t>El Campo no es </a:t>
                      </a:r>
                      <a:r>
                        <a:rPr lang="es-MX" sz="1600" b="0" i="0" u="none" strike="noStrike" dirty="0" smtClean="0">
                          <a:solidFill>
                            <a:srgbClr val="000000"/>
                          </a:solidFill>
                          <a:effectLst/>
                          <a:latin typeface="Montserrat" panose="00000500000000000000" pitchFamily="2" charset="0"/>
                        </a:rPr>
                        <a:t>numérico</a:t>
                      </a:r>
                      <a:endParaRPr lang="es-MX" sz="16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47</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600" b="0" i="0" u="none" strike="noStrike" dirty="0">
                          <a:solidFill>
                            <a:srgbClr val="000000"/>
                          </a:solidFill>
                          <a:effectLst/>
                          <a:latin typeface="Montserrat" panose="00000500000000000000" pitchFamily="2" charset="0"/>
                        </a:rPr>
                        <a:t>Quincena diferente a la del archivo</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37</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es-MX" sz="1600" b="0" i="0" u="none" strike="noStrike">
                          <a:solidFill>
                            <a:srgbClr val="000000"/>
                          </a:solidFill>
                          <a:effectLst/>
                          <a:latin typeface="Montserrat" panose="00000500000000000000" pitchFamily="2" charset="0"/>
                        </a:rPr>
                        <a:t>Fuente de Financiamiento no está el catálogo </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33</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600" b="0" i="0" u="none" strike="noStrike">
                          <a:solidFill>
                            <a:srgbClr val="000000"/>
                          </a:solidFill>
                          <a:effectLst/>
                          <a:latin typeface="Montserrat" panose="00000500000000000000" pitchFamily="2" charset="0"/>
                        </a:rPr>
                        <a:t>Año diferente al del archivo</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29</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600" b="0" i="0" u="none" strike="noStrike">
                          <a:solidFill>
                            <a:srgbClr val="000000"/>
                          </a:solidFill>
                          <a:effectLst/>
                          <a:latin typeface="Montserrat" panose="00000500000000000000" pitchFamily="2" charset="0"/>
                        </a:rPr>
                        <a:t>Año no valido </a:t>
                      </a:r>
                    </a:p>
                  </a:txBody>
                  <a:tcPr marL="9525" marR="9525" marT="9525" marB="0" anchor="b"/>
                </a:tc>
                <a:tc>
                  <a:txBody>
                    <a:bodyPr/>
                    <a:lstStyle/>
                    <a:p>
                      <a:pPr algn="ctr" fontAlgn="b"/>
                      <a:r>
                        <a:rPr lang="es-MX" sz="1600" b="0" i="0" u="none" strike="noStrike" dirty="0">
                          <a:solidFill>
                            <a:srgbClr val="000000"/>
                          </a:solidFill>
                          <a:effectLst/>
                          <a:latin typeface="Montserrat" panose="00000500000000000000" pitchFamily="2" charset="0"/>
                        </a:rPr>
                        <a:t>29</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9326910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Analítico </a:t>
            </a:r>
            <a:r>
              <a:rPr lang="es-MX" dirty="0"/>
              <a:t>de </a:t>
            </a:r>
            <a:r>
              <a:rPr lang="es-MX" dirty="0" smtClean="0"/>
              <a:t>plazas</a:t>
            </a:r>
            <a:r>
              <a:rPr lang="es-MX" sz="2000" dirty="0"/>
              <a:t> (Quincenal)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333756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a:solidFill>
                            <a:srgbClr val="000000"/>
                          </a:solidFill>
                          <a:effectLst/>
                          <a:latin typeface="Montserrat" panose="00000500000000000000" pitchFamily="2" charset="0"/>
                        </a:rPr>
                        <a:t>Quincena diferente a la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149</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dirty="0">
                          <a:solidFill>
                            <a:srgbClr val="000000"/>
                          </a:solidFill>
                          <a:effectLst/>
                          <a:latin typeface="Montserrat" panose="00000500000000000000" pitchFamily="2" charset="0"/>
                        </a:rPr>
                        <a:t>Entidad UR Puesto y </a:t>
                      </a:r>
                      <a:r>
                        <a:rPr lang="es-MX" sz="1400" b="0" i="0" u="none" strike="noStrike" dirty="0" smtClean="0">
                          <a:solidFill>
                            <a:srgbClr val="000000"/>
                          </a:solidFill>
                          <a:effectLst/>
                          <a:latin typeface="Montserrat" panose="00000500000000000000" pitchFamily="2" charset="0"/>
                        </a:rPr>
                        <a:t>Descripción </a:t>
                      </a:r>
                      <a:r>
                        <a:rPr lang="es-MX" sz="1400" b="0" i="0" u="none" strike="noStrike" dirty="0">
                          <a:solidFill>
                            <a:srgbClr val="000000"/>
                          </a:solidFill>
                          <a:effectLst/>
                          <a:latin typeface="Montserrat" panose="00000500000000000000" pitchFamily="2" charset="0"/>
                        </a:rPr>
                        <a:t>duplicada solo debe de ser un registro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124</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dirty="0">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57</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dirty="0">
                          <a:solidFill>
                            <a:srgbClr val="000000"/>
                          </a:solidFill>
                          <a:effectLst/>
                          <a:latin typeface="Montserrat" panose="00000500000000000000" pitchFamily="2" charset="0"/>
                        </a:rPr>
                        <a:t>El campo tiene que ser cero o </a:t>
                      </a:r>
                      <a:r>
                        <a:rPr lang="es-MX" sz="1400" b="0" i="0" u="none" strike="noStrike" dirty="0" smtClean="0">
                          <a:solidFill>
                            <a:srgbClr val="000000"/>
                          </a:solidFill>
                          <a:effectLst/>
                          <a:latin typeface="Montserrat" panose="00000500000000000000" pitchFamily="2" charset="0"/>
                        </a:rPr>
                        <a:t>vacío </a:t>
                      </a:r>
                      <a:r>
                        <a:rPr lang="es-MX" sz="1400" b="0" i="0" u="none" strike="noStrike" dirty="0">
                          <a:solidFill>
                            <a:srgbClr val="000000"/>
                          </a:solidFill>
                          <a:effectLst/>
                          <a:latin typeface="Montserrat" panose="00000500000000000000" pitchFamily="2" charset="0"/>
                        </a:rPr>
                        <a:t>(valida </a:t>
                      </a:r>
                      <a:r>
                        <a:rPr lang="es-MX" sz="1400" b="0" i="0" u="none" strike="noStrike" dirty="0" smtClean="0">
                          <a:solidFill>
                            <a:srgbClr val="000000"/>
                          </a:solidFill>
                          <a:effectLst/>
                          <a:latin typeface="Montserrat" panose="00000500000000000000" pitchFamily="2" charset="0"/>
                        </a:rPr>
                        <a:t>Recepción) </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56</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dirty="0">
                          <a:solidFill>
                            <a:srgbClr val="000000"/>
                          </a:solidFill>
                          <a:effectLst/>
                          <a:latin typeface="Montserrat" panose="00000500000000000000" pitchFamily="2" charset="0"/>
                        </a:rPr>
                        <a:t>Año diferente al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44</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es-MX" sz="1400" b="0" i="0" u="none" strike="noStrike" dirty="0" smtClean="0">
                          <a:solidFill>
                            <a:srgbClr val="000000"/>
                          </a:solidFill>
                          <a:effectLst/>
                          <a:latin typeface="Montserrat" panose="00000500000000000000" pitchFamily="2" charset="0"/>
                        </a:rPr>
                        <a:t>Carácter </a:t>
                      </a:r>
                      <a:r>
                        <a:rPr lang="es-MX" sz="1400" b="0" i="0" u="none" strike="noStrike" dirty="0">
                          <a:solidFill>
                            <a:srgbClr val="000000"/>
                          </a:solidFill>
                          <a:effectLst/>
                          <a:latin typeface="Montserrat" panose="00000500000000000000" pitchFamily="2" charset="0"/>
                        </a:rPr>
                        <a:t>no valido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18</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a:solidFill>
                            <a:srgbClr val="000000"/>
                          </a:solidFill>
                          <a:effectLst/>
                          <a:latin typeface="Montserrat" panose="00000500000000000000" pitchFamily="2" charset="0"/>
                        </a:rPr>
                        <a:t>Longitud invalida de la Descripcion de la Plaza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7</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a:solidFill>
                            <a:srgbClr val="000000"/>
                          </a:solidFill>
                          <a:effectLst/>
                          <a:latin typeface="Montserrat" panose="00000500000000000000" pitchFamily="2" charset="0"/>
                        </a:rPr>
                        <a:t>Puesto no existe en el catálogo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4</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3523555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Tabulador</a:t>
            </a:r>
            <a:r>
              <a:rPr lang="es-MX" dirty="0"/>
              <a:t> </a:t>
            </a:r>
            <a:r>
              <a:rPr lang="es-MX" sz="2000" dirty="0"/>
              <a:t>(Quincenal)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22504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2000" dirty="0" smtClean="0">
                          <a:latin typeface="Montserrat" panose="00000500000000000000" pitchFamily="2" charset="0"/>
                        </a:rPr>
                        <a:t>Error</a:t>
                      </a:r>
                      <a:endParaRPr lang="es-MX" sz="2000" dirty="0">
                        <a:latin typeface="Montserrat" panose="00000500000000000000" pitchFamily="2" charset="0"/>
                      </a:endParaRPr>
                    </a:p>
                  </a:txBody>
                  <a:tcPr/>
                </a:tc>
                <a:tc>
                  <a:txBody>
                    <a:bodyPr/>
                    <a:lstStyle/>
                    <a:p>
                      <a:pPr algn="ctr"/>
                      <a:r>
                        <a:rPr lang="es-MX" sz="2000" dirty="0" smtClean="0">
                          <a:latin typeface="Montserrat" panose="00000500000000000000" pitchFamily="2" charset="0"/>
                        </a:rPr>
                        <a:t>Registros</a:t>
                      </a:r>
                      <a:endParaRPr lang="es-MX" sz="20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a:solidFill>
                            <a:srgbClr val="000000"/>
                          </a:solidFill>
                          <a:effectLst/>
                          <a:latin typeface="Montserrat" panose="00000500000000000000" pitchFamily="2" charset="0"/>
                        </a:rPr>
                        <a:t>Quincena diferente a la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266</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a:solidFill>
                            <a:srgbClr val="000000"/>
                          </a:solidFill>
                          <a:effectLst/>
                          <a:latin typeface="Montserrat" panose="00000500000000000000" pitchFamily="2" charset="0"/>
                        </a:rPr>
                        <a:t>El campo tiene que ser cero o vacio (valida Recepcion)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75</a:t>
                      </a:r>
                    </a:p>
                  </a:txBody>
                  <a:tcPr marL="9525" marR="9525" marT="9525" marB="0" anchor="b"/>
                </a:tc>
                <a:extLst>
                  <a:ext uri="{0D108BD9-81ED-4DB2-BD59-A6C34878D82A}">
                    <a16:rowId xmlns:a16="http://schemas.microsoft.com/office/drawing/2014/main" val="1435012594"/>
                  </a:ext>
                </a:extLst>
              </a:tr>
              <a:tr h="370840">
                <a:tc>
                  <a:txBody>
                    <a:bodyPr/>
                    <a:lstStyle/>
                    <a:p>
                      <a:pPr algn="l" fontAlgn="b"/>
                      <a:r>
                        <a:rPr lang="es-MX" sz="1400" b="0" i="0" u="none" strike="noStrike" dirty="0">
                          <a:solidFill>
                            <a:srgbClr val="000000"/>
                          </a:solidFill>
                          <a:effectLst/>
                          <a:latin typeface="Montserrat" panose="00000500000000000000" pitchFamily="2" charset="0"/>
                        </a:rPr>
                        <a:t>Año diferente al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13</a:t>
                      </a:r>
                    </a:p>
                  </a:txBody>
                  <a:tcPr marL="9525" marR="9525" marT="9525" marB="0" anchor="b"/>
                </a:tc>
                <a:extLst>
                  <a:ext uri="{0D108BD9-81ED-4DB2-BD59-A6C34878D82A}">
                    <a16:rowId xmlns:a16="http://schemas.microsoft.com/office/drawing/2014/main" val="711553501"/>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4</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a:solidFill>
                            <a:srgbClr val="000000"/>
                          </a:solidFill>
                          <a:effectLst/>
                          <a:latin typeface="Montserrat" panose="00000500000000000000" pitchFamily="2" charset="0"/>
                        </a:rPr>
                        <a:t>Grupo-Rama-Puesto Incorrecto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a:t>
                      </a:r>
                    </a:p>
                  </a:txBody>
                  <a:tcPr marL="9525" marR="9525" marT="9525" marB="0" anchor="b"/>
                </a:tc>
                <a:extLst>
                  <a:ext uri="{0D108BD9-81ED-4DB2-BD59-A6C34878D82A}">
                    <a16:rowId xmlns:a16="http://schemas.microsoft.com/office/drawing/2014/main" val="1915528982"/>
                  </a:ext>
                </a:extLst>
              </a:tr>
            </a:tbl>
          </a:graphicData>
        </a:graphic>
      </p:graphicFrame>
    </p:spTree>
    <p:extLst>
      <p:ext uri="{BB962C8B-B14F-4D97-AF65-F5344CB8AC3E}">
        <p14:creationId xmlns:p14="http://schemas.microsoft.com/office/powerpoint/2010/main" val="1032076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a:t>Catálogo de </a:t>
            </a:r>
            <a:r>
              <a:rPr lang="es-MX" dirty="0" smtClean="0"/>
              <a:t>Conceptos</a:t>
            </a:r>
            <a:r>
              <a:rPr lang="es-MX" dirty="0"/>
              <a:t> </a:t>
            </a:r>
            <a:r>
              <a:rPr lang="es-MX" sz="2000" dirty="0"/>
              <a:t>(Quincenal)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333756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a:solidFill>
                            <a:srgbClr val="000000"/>
                          </a:solidFill>
                          <a:effectLst/>
                          <a:latin typeface="Montserrat" panose="00000500000000000000" pitchFamily="2" charset="0"/>
                        </a:rPr>
                        <a:t>El campo tiene que ser cero o vacio (valida Recepcion) </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40,945</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dirty="0">
                          <a:solidFill>
                            <a:srgbClr val="000000"/>
                          </a:solidFill>
                          <a:effectLst/>
                          <a:latin typeface="Montserrat" panose="00000500000000000000" pitchFamily="2" charset="0"/>
                        </a:rPr>
                        <a:t>Quincena diferente a la del archivo</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15,742</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8,806</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dirty="0" smtClean="0">
                          <a:solidFill>
                            <a:srgbClr val="000000"/>
                          </a:solidFill>
                          <a:effectLst/>
                          <a:latin typeface="Montserrat" panose="00000500000000000000" pitchFamily="2" charset="0"/>
                        </a:rPr>
                        <a:t>Conceptos (Reportado</a:t>
                      </a:r>
                      <a:r>
                        <a:rPr lang="es-MX" sz="1400" b="0" i="0" u="none" strike="noStrike" baseline="0" dirty="0" smtClean="0">
                          <a:solidFill>
                            <a:srgbClr val="000000"/>
                          </a:solidFill>
                          <a:effectLst/>
                          <a:latin typeface="Montserrat" panose="00000500000000000000" pitchFamily="2" charset="0"/>
                        </a:rPr>
                        <a:t> en nómina y no en el archivo)</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4,860</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dirty="0" smtClean="0">
                          <a:solidFill>
                            <a:srgbClr val="000000"/>
                          </a:solidFill>
                          <a:effectLst/>
                          <a:latin typeface="Montserrat" panose="00000500000000000000" pitchFamily="2" charset="0"/>
                        </a:rPr>
                        <a:t>Carácter </a:t>
                      </a:r>
                      <a:r>
                        <a:rPr lang="es-MX" sz="1400" b="0" i="0" u="none" strike="noStrike" dirty="0">
                          <a:solidFill>
                            <a:srgbClr val="000000"/>
                          </a:solidFill>
                          <a:effectLst/>
                          <a:latin typeface="Montserrat" panose="00000500000000000000" pitchFamily="2" charset="0"/>
                        </a:rPr>
                        <a:t>no valido </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2,844</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es-MX" sz="1400" b="0" i="0" u="none" strike="noStrike">
                          <a:solidFill>
                            <a:srgbClr val="000000"/>
                          </a:solidFill>
                          <a:effectLst/>
                          <a:latin typeface="Montserrat" panose="00000500000000000000" pitchFamily="2" charset="0"/>
                        </a:rPr>
                        <a:t>Registro Duplicado</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2,076</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dirty="0">
                          <a:solidFill>
                            <a:srgbClr val="000000"/>
                          </a:solidFill>
                          <a:effectLst/>
                          <a:latin typeface="Montserrat" panose="00000500000000000000" pitchFamily="2" charset="0"/>
                        </a:rPr>
                        <a:t>El Campo no es </a:t>
                      </a:r>
                      <a:r>
                        <a:rPr lang="es-MX" sz="1400" b="0" i="0" u="none" strike="noStrike" dirty="0" smtClean="0">
                          <a:solidFill>
                            <a:srgbClr val="000000"/>
                          </a:solidFill>
                          <a:effectLst/>
                          <a:latin typeface="Montserrat" panose="00000500000000000000" pitchFamily="2" charset="0"/>
                        </a:rPr>
                        <a:t>numérico</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1,607</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dirty="0">
                          <a:solidFill>
                            <a:srgbClr val="000000"/>
                          </a:solidFill>
                          <a:effectLst/>
                          <a:latin typeface="Montserrat" panose="00000500000000000000" pitchFamily="2" charset="0"/>
                        </a:rPr>
                        <a:t>Año diferente al del archivo</a:t>
                      </a:r>
                    </a:p>
                  </a:txBody>
                  <a:tcPr marL="9525" marR="9525" marT="9525" marB="0" anchor="b"/>
                </a:tc>
                <a:tc>
                  <a:txBody>
                    <a:bodyPr/>
                    <a:lstStyle/>
                    <a:p>
                      <a:pPr algn="ctr" fontAlgn="b"/>
                      <a:r>
                        <a:rPr lang="es-MX" sz="1400" b="0" i="0" u="none" strike="noStrike" dirty="0" smtClean="0">
                          <a:solidFill>
                            <a:srgbClr val="000000"/>
                          </a:solidFill>
                          <a:effectLst/>
                          <a:latin typeface="Montserrat" panose="00000500000000000000" pitchFamily="2" charset="0"/>
                        </a:rPr>
                        <a:t>1,607</a:t>
                      </a:r>
                      <a:endParaRPr lang="es-MX" sz="1400" b="0" i="0" u="none" strike="noStrike" dirty="0">
                        <a:solidFill>
                          <a:srgbClr val="000000"/>
                        </a:solidFill>
                        <a:effectLst/>
                        <a:latin typeface="Montserrat" panose="00000500000000000000" pitchFamily="2" charset="0"/>
                      </a:endParaRP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4086576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a:t>Movimientos de </a:t>
            </a:r>
            <a:r>
              <a:rPr lang="es-MX" dirty="0" smtClean="0"/>
              <a:t>Personal</a:t>
            </a:r>
            <a:r>
              <a:rPr lang="es-MX" sz="2000" dirty="0"/>
              <a:t> (Quincenal)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40792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a:solidFill>
                            <a:srgbClr val="000000"/>
                          </a:solidFill>
                          <a:effectLst/>
                          <a:latin typeface="Montserrat" panose="00000500000000000000" pitchFamily="2" charset="0"/>
                        </a:rPr>
                        <a:t>El campo tiene que ser cero o </a:t>
                      </a:r>
                      <a:r>
                        <a:rPr lang="es-MX" sz="1400" b="0" i="0" u="none" strike="noStrike" dirty="0" smtClean="0">
                          <a:solidFill>
                            <a:srgbClr val="000000"/>
                          </a:solidFill>
                          <a:effectLst/>
                          <a:latin typeface="Montserrat" panose="00000500000000000000" pitchFamily="2" charset="0"/>
                        </a:rPr>
                        <a:t>vacío </a:t>
                      </a:r>
                      <a:r>
                        <a:rPr lang="es-MX" sz="1400" b="0" i="0" u="none" strike="noStrike" dirty="0">
                          <a:solidFill>
                            <a:srgbClr val="000000"/>
                          </a:solidFill>
                          <a:effectLst/>
                          <a:latin typeface="Montserrat" panose="00000500000000000000" pitchFamily="2" charset="0"/>
                        </a:rPr>
                        <a:t>(valida </a:t>
                      </a:r>
                      <a:r>
                        <a:rPr lang="es-MX" sz="1400" b="0" i="0" u="none" strike="noStrike" dirty="0" smtClean="0">
                          <a:solidFill>
                            <a:srgbClr val="000000"/>
                          </a:solidFill>
                          <a:effectLst/>
                          <a:latin typeface="Montserrat" panose="00000500000000000000" pitchFamily="2" charset="0"/>
                        </a:rPr>
                        <a:t>Recepción) </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827</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a:solidFill>
                            <a:srgbClr val="000000"/>
                          </a:solidFill>
                          <a:effectLst/>
                          <a:latin typeface="Montserrat" panose="00000500000000000000" pitchFamily="2" charset="0"/>
                        </a:rPr>
                        <a:t>El Campo no es númerico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580</a:t>
                      </a:r>
                    </a:p>
                  </a:txBody>
                  <a:tcPr marL="9525" marR="9525" marT="9525" marB="0" anchor="b"/>
                </a:tc>
                <a:extLst>
                  <a:ext uri="{0D108BD9-81ED-4DB2-BD59-A6C34878D82A}">
                    <a16:rowId xmlns:a16="http://schemas.microsoft.com/office/drawing/2014/main" val="2519295878"/>
                  </a:ext>
                </a:extLst>
              </a:tr>
              <a:tr h="370840">
                <a:tc>
                  <a:txBody>
                    <a:bodyPr/>
                    <a:lstStyle/>
                    <a:p>
                      <a:pPr algn="l" fontAlgn="b"/>
                      <a:r>
                        <a:rPr lang="es-MX" sz="1400" b="0" i="0" u="none" strike="noStrike">
                          <a:solidFill>
                            <a:srgbClr val="000000"/>
                          </a:solidFill>
                          <a:effectLst/>
                          <a:latin typeface="Montserrat" panose="00000500000000000000" pitchFamily="2" charset="0"/>
                        </a:rPr>
                        <a:t>Clues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558</a:t>
                      </a:r>
                    </a:p>
                  </a:txBody>
                  <a:tcPr marL="9525" marR="9525" marT="9525" marB="0" anchor="b"/>
                </a:tc>
                <a:extLst>
                  <a:ext uri="{0D108BD9-81ED-4DB2-BD59-A6C34878D82A}">
                    <a16:rowId xmlns:a16="http://schemas.microsoft.com/office/drawing/2014/main" val="331636405"/>
                  </a:ext>
                </a:extLst>
              </a:tr>
              <a:tr h="370840">
                <a:tc>
                  <a:txBody>
                    <a:bodyPr/>
                    <a:lstStyle/>
                    <a:p>
                      <a:pPr algn="l" fontAlgn="b"/>
                      <a:r>
                        <a:rPr lang="es-MX" sz="1400" b="0" i="0" u="none" strike="noStrike">
                          <a:solidFill>
                            <a:srgbClr val="000000"/>
                          </a:solidFill>
                          <a:effectLst/>
                          <a:latin typeface="Montserrat" panose="00000500000000000000" pitchFamily="2" charset="0"/>
                        </a:rPr>
                        <a:t>El campo es obligatorio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235</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a:solidFill>
                            <a:srgbClr val="000000"/>
                          </a:solidFill>
                          <a:effectLst/>
                          <a:latin typeface="Montserrat" panose="00000500000000000000" pitchFamily="2" charset="0"/>
                        </a:rPr>
                        <a:t>Fecha mayor al de la quincena de envio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192</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190</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a:solidFill>
                            <a:srgbClr val="000000"/>
                          </a:solidFill>
                          <a:effectLst/>
                          <a:latin typeface="Montserrat" panose="00000500000000000000" pitchFamily="2" charset="0"/>
                        </a:rPr>
                        <a:t>La longitud del campo es erronea</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163</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es-MX" sz="1400" b="0" i="0" u="none" strike="noStrike">
                          <a:solidFill>
                            <a:srgbClr val="000000"/>
                          </a:solidFill>
                          <a:effectLst/>
                          <a:latin typeface="Montserrat" panose="00000500000000000000" pitchFamily="2" charset="0"/>
                        </a:rPr>
                        <a:t>Longitud de partida no válida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162</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a:solidFill>
                            <a:srgbClr val="000000"/>
                          </a:solidFill>
                          <a:effectLst/>
                          <a:latin typeface="Montserrat" panose="00000500000000000000" pitchFamily="2" charset="0"/>
                        </a:rPr>
                        <a:t>Movimiento no está en el catálogo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146</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dirty="0">
                          <a:solidFill>
                            <a:srgbClr val="000000"/>
                          </a:solidFill>
                          <a:effectLst/>
                          <a:latin typeface="Montserrat" panose="00000500000000000000" pitchFamily="2" charset="0"/>
                        </a:rPr>
                        <a:t>Clave de quien lo solicito no está en el catálogo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140</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23605987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Comisionados</a:t>
            </a:r>
            <a:r>
              <a:rPr lang="es-MX" sz="2000" dirty="0"/>
              <a:t> </a:t>
            </a:r>
            <a:r>
              <a:rPr lang="es-MX" sz="2000" dirty="0" smtClean="0"/>
              <a:t>(Trimestral)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40792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a:solidFill>
                            <a:srgbClr val="000000"/>
                          </a:solidFill>
                          <a:effectLst/>
                          <a:latin typeface="Montserrat" panose="00000500000000000000" pitchFamily="2" charset="0"/>
                        </a:rPr>
                        <a:t>El campo tiene que ser cero o </a:t>
                      </a:r>
                      <a:r>
                        <a:rPr lang="es-MX" sz="1400" b="0" i="0" u="none" strike="noStrike" dirty="0" smtClean="0">
                          <a:solidFill>
                            <a:srgbClr val="000000"/>
                          </a:solidFill>
                          <a:effectLst/>
                          <a:latin typeface="Montserrat" panose="00000500000000000000" pitchFamily="2" charset="0"/>
                        </a:rPr>
                        <a:t>vacío </a:t>
                      </a:r>
                      <a:r>
                        <a:rPr lang="es-MX" sz="1400" b="0" i="0" u="none" strike="noStrike" dirty="0">
                          <a:solidFill>
                            <a:srgbClr val="000000"/>
                          </a:solidFill>
                          <a:effectLst/>
                          <a:latin typeface="Montserrat" panose="00000500000000000000" pitchFamily="2" charset="0"/>
                        </a:rPr>
                        <a:t>(</a:t>
                      </a:r>
                      <a:r>
                        <a:rPr lang="es-MX" sz="1400" b="0" i="0" u="none" strike="noStrike" dirty="0" err="1">
                          <a:solidFill>
                            <a:srgbClr val="000000"/>
                          </a:solidFill>
                          <a:effectLst/>
                          <a:latin typeface="Montserrat" panose="00000500000000000000" pitchFamily="2" charset="0"/>
                        </a:rPr>
                        <a:t>validaUR</a:t>
                      </a:r>
                      <a:r>
                        <a:rPr lang="es-MX" sz="1400" b="0" i="0" u="none" strike="noStrike" dirty="0">
                          <a:solidFill>
                            <a:srgbClr val="000000"/>
                          </a:solidFill>
                          <a:effectLst/>
                          <a:latin typeface="Montserrat" panose="00000500000000000000" pitchFamily="2" charset="0"/>
                        </a:rPr>
                        <a:t>)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170</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a:solidFill>
                            <a:srgbClr val="000000"/>
                          </a:solidFill>
                          <a:effectLst/>
                          <a:latin typeface="Montserrat" panose="00000500000000000000" pitchFamily="2" charset="0"/>
                        </a:rPr>
                        <a:t>Clues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139</a:t>
                      </a:r>
                    </a:p>
                  </a:txBody>
                  <a:tcPr marL="9525" marR="9525" marT="9525" marB="0" anchor="b"/>
                </a:tc>
                <a:extLst>
                  <a:ext uri="{0D108BD9-81ED-4DB2-BD59-A6C34878D82A}">
                    <a16:rowId xmlns:a16="http://schemas.microsoft.com/office/drawing/2014/main" val="1435012594"/>
                  </a:ext>
                </a:extLst>
              </a:tr>
              <a:tr h="370840">
                <a:tc>
                  <a:txBody>
                    <a:bodyPr/>
                    <a:lstStyle/>
                    <a:p>
                      <a:pPr algn="l" fontAlgn="b"/>
                      <a:r>
                        <a:rPr lang="pt-BR" sz="1400" b="0" i="0" u="none" strike="noStrike">
                          <a:solidFill>
                            <a:srgbClr val="000000"/>
                          </a:solidFill>
                          <a:effectLst/>
                          <a:latin typeface="Montserrat" panose="00000500000000000000" pitchFamily="2" charset="0"/>
                        </a:rPr>
                        <a:t>Longitud Invalida caracter invalido o formato incorrecto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109</a:t>
                      </a:r>
                    </a:p>
                  </a:txBody>
                  <a:tcPr marL="9525" marR="9525" marT="9525" marB="0" anchor="b"/>
                </a:tc>
                <a:extLst>
                  <a:ext uri="{0D108BD9-81ED-4DB2-BD59-A6C34878D82A}">
                    <a16:rowId xmlns:a16="http://schemas.microsoft.com/office/drawing/2014/main" val="711553501"/>
                  </a:ext>
                </a:extLst>
              </a:tr>
              <a:tr h="370840">
                <a:tc>
                  <a:txBody>
                    <a:bodyPr/>
                    <a:lstStyle/>
                    <a:p>
                      <a:pPr algn="l" fontAlgn="b"/>
                      <a:r>
                        <a:rPr lang="es-MX" sz="1400" b="0" i="0" u="none" strike="noStrike" dirty="0">
                          <a:solidFill>
                            <a:srgbClr val="000000"/>
                          </a:solidFill>
                          <a:effectLst/>
                          <a:latin typeface="Montserrat" panose="00000500000000000000" pitchFamily="2" charset="0"/>
                        </a:rPr>
                        <a:t>Fecha mayor al de la quincena de </a:t>
                      </a:r>
                      <a:r>
                        <a:rPr lang="es-MX" sz="1400" b="0" i="0" u="none" strike="noStrike" dirty="0" smtClean="0">
                          <a:solidFill>
                            <a:srgbClr val="000000"/>
                          </a:solidFill>
                          <a:effectLst/>
                          <a:latin typeface="Montserrat" panose="00000500000000000000" pitchFamily="2" charset="0"/>
                        </a:rPr>
                        <a:t>envío </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99</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76</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a:solidFill>
                            <a:srgbClr val="000000"/>
                          </a:solidFill>
                          <a:effectLst/>
                          <a:latin typeface="Montserrat" panose="00000500000000000000" pitchFamily="2" charset="0"/>
                        </a:rPr>
                        <a:t>Longitud Invalida en Jornada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75</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a:solidFill>
                            <a:srgbClr val="000000"/>
                          </a:solidFill>
                          <a:effectLst/>
                          <a:latin typeface="Montserrat" panose="00000500000000000000" pitchFamily="2" charset="0"/>
                        </a:rPr>
                        <a:t>inconsistencia entre fecha de inicio y fin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57</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it-IT" sz="1400" b="0" i="0" u="none" strike="noStrike">
                          <a:solidFill>
                            <a:srgbClr val="000000"/>
                          </a:solidFill>
                          <a:effectLst/>
                          <a:latin typeface="Montserrat" panose="00000500000000000000" pitchFamily="2" charset="0"/>
                        </a:rPr>
                        <a:t>Trimestre diferente al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36</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a:solidFill>
                            <a:srgbClr val="000000"/>
                          </a:solidFill>
                          <a:effectLst/>
                          <a:latin typeface="Montserrat" panose="00000500000000000000" pitchFamily="2" charset="0"/>
                        </a:rPr>
                        <a:t>Fecha invalida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32</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a:solidFill>
                            <a:srgbClr val="000000"/>
                          </a:solidFill>
                          <a:effectLst/>
                          <a:latin typeface="Montserrat" panose="00000500000000000000" pitchFamily="2" charset="0"/>
                        </a:rPr>
                        <a:t>Debe de ser el año corriente o anterior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27</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2254529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a:t>Pagos Diferentes al </a:t>
            </a:r>
            <a:r>
              <a:rPr lang="es-MX" dirty="0" smtClean="0"/>
              <a:t>Costo</a:t>
            </a:r>
            <a:r>
              <a:rPr lang="es-MX" sz="2000" dirty="0"/>
              <a:t> </a:t>
            </a:r>
            <a:r>
              <a:rPr lang="es-MX" sz="2000" dirty="0" smtClean="0"/>
              <a:t>(Trimestral)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40792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err="1">
                          <a:solidFill>
                            <a:srgbClr val="000000"/>
                          </a:solidFill>
                          <a:effectLst/>
                          <a:latin typeface="Montserrat" panose="00000500000000000000" pitchFamily="2" charset="0"/>
                        </a:rPr>
                        <a:t>Clues</a:t>
                      </a:r>
                      <a:endParaRPr lang="es-MX" sz="1400" b="0" i="0" u="none" strike="noStrike" dirty="0">
                        <a:solidFill>
                          <a:srgbClr val="000000"/>
                        </a:solidFill>
                        <a:effectLst/>
                        <a:latin typeface="Montserrat" panose="00000500000000000000" pitchFamily="2" charset="0"/>
                      </a:endParaRP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316</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a:solidFill>
                            <a:srgbClr val="000000"/>
                          </a:solidFill>
                          <a:effectLst/>
                          <a:latin typeface="Montserrat" panose="00000500000000000000" pitchFamily="2" charset="0"/>
                        </a:rPr>
                        <a:t>El campo tiene que ser cero o vacio (validaUR)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263</a:t>
                      </a:r>
                    </a:p>
                  </a:txBody>
                  <a:tcPr marL="9525" marR="9525" marT="9525" marB="0" anchor="b"/>
                </a:tc>
                <a:extLst>
                  <a:ext uri="{0D108BD9-81ED-4DB2-BD59-A6C34878D82A}">
                    <a16:rowId xmlns:a16="http://schemas.microsoft.com/office/drawing/2014/main" val="1435012594"/>
                  </a:ext>
                </a:extLst>
              </a:tr>
              <a:tr h="370840">
                <a:tc>
                  <a:txBody>
                    <a:bodyPr/>
                    <a:lstStyle/>
                    <a:p>
                      <a:pPr algn="l" fontAlgn="b"/>
                      <a:r>
                        <a:rPr lang="pt-BR" sz="1400" b="0" i="0" u="none" strike="noStrike">
                          <a:solidFill>
                            <a:srgbClr val="000000"/>
                          </a:solidFill>
                          <a:effectLst/>
                          <a:latin typeface="Montserrat" panose="00000500000000000000" pitchFamily="2" charset="0"/>
                        </a:rPr>
                        <a:t>Longitud Invalida caracter invalido o formato incorrecto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205</a:t>
                      </a:r>
                    </a:p>
                  </a:txBody>
                  <a:tcPr marL="9525" marR="9525" marT="9525" marB="0" anchor="b"/>
                </a:tc>
                <a:extLst>
                  <a:ext uri="{0D108BD9-81ED-4DB2-BD59-A6C34878D82A}">
                    <a16:rowId xmlns:a16="http://schemas.microsoft.com/office/drawing/2014/main" val="711553501"/>
                  </a:ext>
                </a:extLst>
              </a:tr>
              <a:tr h="370840">
                <a:tc>
                  <a:txBody>
                    <a:bodyPr/>
                    <a:lstStyle/>
                    <a:p>
                      <a:pPr algn="l" fontAlgn="b"/>
                      <a:r>
                        <a:rPr lang="es-MX" sz="1400" b="0" i="0" u="none" strike="noStrike">
                          <a:solidFill>
                            <a:srgbClr val="000000"/>
                          </a:solidFill>
                          <a:effectLst/>
                          <a:latin typeface="Montserrat" panose="00000500000000000000" pitchFamily="2" charset="0"/>
                        </a:rPr>
                        <a:t>Periodo diferente del trimestre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110</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es-MX" sz="1400" b="0" i="0" u="none" strike="noStrike">
                          <a:solidFill>
                            <a:srgbClr val="000000"/>
                          </a:solidFill>
                          <a:effectLst/>
                          <a:latin typeface="Montserrat" panose="00000500000000000000" pitchFamily="2" charset="0"/>
                        </a:rPr>
                        <a:t>Fecha invalida (año)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86</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a:solidFill>
                            <a:srgbClr val="000000"/>
                          </a:solidFill>
                          <a:effectLst/>
                          <a:latin typeface="Montserrat" panose="00000500000000000000" pitchFamily="2" charset="0"/>
                        </a:rPr>
                        <a:t>FiliacionPuesto y Ur duplicada solo debe de ser un registro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78</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49</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it-IT" sz="1400" b="0" i="0" u="none" strike="noStrike">
                          <a:solidFill>
                            <a:srgbClr val="000000"/>
                          </a:solidFill>
                          <a:effectLst/>
                          <a:latin typeface="Montserrat" panose="00000500000000000000" pitchFamily="2" charset="0"/>
                        </a:rPr>
                        <a:t>Trimestre diferente al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23</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a:solidFill>
                            <a:srgbClr val="000000"/>
                          </a:solidFill>
                          <a:effectLst/>
                          <a:latin typeface="Montserrat" panose="00000500000000000000" pitchFamily="2" charset="0"/>
                        </a:rPr>
                        <a:t>El Campo no es númerico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19</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a:solidFill>
                            <a:srgbClr val="000000"/>
                          </a:solidFill>
                          <a:effectLst/>
                          <a:latin typeface="Montserrat" panose="00000500000000000000" pitchFamily="2" charset="0"/>
                        </a:rPr>
                        <a:t>Fecha invalida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16</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3866767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30823"/>
            <a:ext cx="10199076" cy="603740"/>
          </a:xfrm>
        </p:spPr>
        <p:txBody>
          <a:bodyPr>
            <a:noAutofit/>
          </a:bodyPr>
          <a:lstStyle/>
          <a:p>
            <a:pPr algn="l"/>
            <a:r>
              <a:rPr lang="es-MX" sz="2800" dirty="0"/>
              <a:t>Tipos de personal en los Servicios Estatales de Salud</a:t>
            </a:r>
          </a:p>
        </p:txBody>
      </p:sp>
      <p:sp>
        <p:nvSpPr>
          <p:cNvPr id="6" name="Marcador de texto 1"/>
          <p:cNvSpPr txBox="1">
            <a:spLocks/>
          </p:cNvSpPr>
          <p:nvPr/>
        </p:nvSpPr>
        <p:spPr>
          <a:xfrm>
            <a:off x="457200" y="1034563"/>
            <a:ext cx="10515600" cy="367270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Montserrat"/>
                <a:ea typeface="Montserrat"/>
                <a:cs typeface="Montserrat"/>
                <a:sym typeface="Montserrat"/>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pPr marL="342900" indent="-342900" algn="just">
              <a:buFont typeface="Arial" panose="020B0604020202020204" pitchFamily="34" charset="0"/>
              <a:buChar char="•"/>
            </a:pPr>
            <a:r>
              <a:rPr lang="es-MX" sz="2200" b="1" dirty="0" smtClean="0">
                <a:solidFill>
                  <a:schemeClr val="tx1"/>
                </a:solidFill>
              </a:rPr>
              <a:t>Federalizados.</a:t>
            </a:r>
            <a:r>
              <a:rPr lang="es-MX" sz="2200" dirty="0" smtClean="0">
                <a:solidFill>
                  <a:schemeClr val="tx1"/>
                </a:solidFill>
              </a:rPr>
              <a:t>- Los trabajadores transferidos a las entidades derivado de los Acuerdos de Descentralización de los Servicios de Salud.</a:t>
            </a:r>
          </a:p>
          <a:p>
            <a:pPr marL="342900" indent="-342900" algn="just">
              <a:buFont typeface="Arial" panose="020B0604020202020204" pitchFamily="34" charset="0"/>
              <a:buChar char="•"/>
            </a:pPr>
            <a:r>
              <a:rPr lang="es-MX" sz="2200" b="1" dirty="0" smtClean="0">
                <a:solidFill>
                  <a:schemeClr val="tx1"/>
                </a:solidFill>
              </a:rPr>
              <a:t>Homologados</a:t>
            </a:r>
            <a:r>
              <a:rPr lang="es-MX" sz="2200" dirty="0" smtClean="0">
                <a:solidFill>
                  <a:schemeClr val="tx1"/>
                </a:solidFill>
              </a:rPr>
              <a:t>.- Trabajadores contratados por los estados antes de la descentralización con percepciones inferiores a los tabuladores de la Secretaría de Salud y para los que la federación otorgo recursos para homologar sus salarias.</a:t>
            </a:r>
          </a:p>
          <a:p>
            <a:pPr marL="342900" indent="-342900" algn="just">
              <a:buFont typeface="Arial" panose="020B0604020202020204" pitchFamily="34" charset="0"/>
              <a:buChar char="•"/>
            </a:pPr>
            <a:r>
              <a:rPr lang="es-MX" sz="2200" b="1" dirty="0" smtClean="0">
                <a:solidFill>
                  <a:schemeClr val="tx1"/>
                </a:solidFill>
              </a:rPr>
              <a:t>Regularizados</a:t>
            </a:r>
            <a:r>
              <a:rPr lang="es-MX" sz="2200" dirty="0" smtClean="0">
                <a:solidFill>
                  <a:schemeClr val="tx1"/>
                </a:solidFill>
              </a:rPr>
              <a:t>.- Con la creación del Seguro Popular los estados contrataron personal en condiciones de precariedad por lo que en 2008 se inicio el proceso de regulación que contemplo el pago de diferencias salariales, seguridad social y 6 prestaciones de condiciones generales de trabajo.</a:t>
            </a:r>
          </a:p>
          <a:p>
            <a:pPr marL="342900" indent="-342900" algn="just">
              <a:buFont typeface="Arial" panose="020B0604020202020204" pitchFamily="34" charset="0"/>
              <a:buChar char="•"/>
            </a:pPr>
            <a:r>
              <a:rPr lang="es-MX" sz="2200" b="1" dirty="0" smtClean="0">
                <a:solidFill>
                  <a:schemeClr val="tx1"/>
                </a:solidFill>
              </a:rPr>
              <a:t>Formalizados.</a:t>
            </a:r>
            <a:r>
              <a:rPr lang="es-MX" sz="2200" dirty="0" smtClean="0">
                <a:solidFill>
                  <a:schemeClr val="tx1"/>
                </a:solidFill>
              </a:rPr>
              <a:t>- En 2014 nuevamente se inicia un proceso de homologación salarial al que se denomina formalización y fueron trabajadores contratados entre 2008 y 2013. </a:t>
            </a:r>
            <a:endParaRPr lang="es-ES" sz="2200" dirty="0" smtClean="0"/>
          </a:p>
          <a:p>
            <a:endParaRPr lang="es-ES" dirty="0" smtClean="0"/>
          </a:p>
          <a:p>
            <a:endParaRPr lang="es-MX" dirty="0"/>
          </a:p>
        </p:txBody>
      </p:sp>
    </p:spTree>
    <p:extLst>
      <p:ext uri="{BB962C8B-B14F-4D97-AF65-F5344CB8AC3E}">
        <p14:creationId xmlns:p14="http://schemas.microsoft.com/office/powerpoint/2010/main" val="30585591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6"/>
          <p:cNvSpPr txBox="1">
            <a:spLocks noGrp="1"/>
          </p:cNvSpPr>
          <p:nvPr>
            <p:ph type="title"/>
          </p:nvPr>
        </p:nvSpPr>
        <p:spPr>
          <a:xfrm>
            <a:off x="381000" y="562929"/>
            <a:ext cx="11424920" cy="630872"/>
          </a:xfrm>
          <a:prstGeom prst="rect">
            <a:avLst/>
          </a:prstGeom>
          <a:noFill/>
          <a:ln>
            <a:noFill/>
          </a:ln>
        </p:spPr>
        <p:txBody>
          <a:bodyPr spcFirstLastPara="1" wrap="square" lIns="91425" tIns="45700" rIns="91425" bIns="45700" anchor="t" anchorCtr="0">
            <a:noAutofit/>
          </a:bodyPr>
          <a:lstStyle/>
          <a:p>
            <a:pPr lvl="0"/>
            <a:r>
              <a:rPr lang="es-MX" dirty="0" smtClean="0"/>
              <a:t>Retroactivos</a:t>
            </a:r>
            <a:r>
              <a:rPr lang="es-MX" dirty="0"/>
              <a:t> </a:t>
            </a:r>
            <a:r>
              <a:rPr lang="es-MX" sz="2000" dirty="0" smtClean="0"/>
              <a:t>(Trimestral)</a:t>
            </a:r>
            <a:endParaRPr sz="2000" dirty="0"/>
          </a:p>
        </p:txBody>
      </p:sp>
      <p:pic>
        <p:nvPicPr>
          <p:cNvPr id="146" name="Google Shape;146;p6"/>
          <p:cNvPicPr preferRelativeResize="0"/>
          <p:nvPr/>
        </p:nvPicPr>
        <p:blipFill>
          <a:blip r:embed="rId3">
            <a:alphaModFix/>
          </a:blip>
          <a:stretch>
            <a:fillRect/>
          </a:stretch>
        </p:blipFill>
        <p:spPr>
          <a:xfrm>
            <a:off x="10076823" y="173421"/>
            <a:ext cx="1780977" cy="706999"/>
          </a:xfrm>
          <a:prstGeom prst="rect">
            <a:avLst/>
          </a:prstGeom>
          <a:noFill/>
          <a:ln>
            <a:noFill/>
          </a:ln>
        </p:spPr>
      </p:pic>
      <p:graphicFrame>
        <p:nvGraphicFramePr>
          <p:cNvPr id="8" name="Tabla 7"/>
          <p:cNvGraphicFramePr>
            <a:graphicFrameLocks noGrp="1"/>
          </p:cNvGraphicFramePr>
          <p:nvPr>
            <p:extLst/>
          </p:nvPr>
        </p:nvGraphicFramePr>
        <p:xfrm>
          <a:off x="381000" y="1583309"/>
          <a:ext cx="10485268" cy="4079240"/>
        </p:xfrm>
        <a:graphic>
          <a:graphicData uri="http://schemas.openxmlformats.org/drawingml/2006/table">
            <a:tbl>
              <a:tblPr firstRow="1" bandRow="1">
                <a:tableStyleId>{5C22544A-7EE6-4342-B048-85BDC9FD1C3A}</a:tableStyleId>
              </a:tblPr>
              <a:tblGrid>
                <a:gridCol w="6530604">
                  <a:extLst>
                    <a:ext uri="{9D8B030D-6E8A-4147-A177-3AD203B41FA5}">
                      <a16:colId xmlns:a16="http://schemas.microsoft.com/office/drawing/2014/main" val="4233609873"/>
                    </a:ext>
                  </a:extLst>
                </a:gridCol>
                <a:gridCol w="3954664">
                  <a:extLst>
                    <a:ext uri="{9D8B030D-6E8A-4147-A177-3AD203B41FA5}">
                      <a16:colId xmlns:a16="http://schemas.microsoft.com/office/drawing/2014/main" val="3193055585"/>
                    </a:ext>
                  </a:extLst>
                </a:gridCol>
              </a:tblGrid>
              <a:tr h="370840">
                <a:tc>
                  <a:txBody>
                    <a:bodyPr/>
                    <a:lstStyle/>
                    <a:p>
                      <a:pPr algn="ctr"/>
                      <a:r>
                        <a:rPr lang="es-MX" sz="1600" dirty="0" smtClean="0">
                          <a:latin typeface="Montserrat" panose="00000500000000000000" pitchFamily="2" charset="0"/>
                        </a:rPr>
                        <a:t>Error</a:t>
                      </a:r>
                      <a:endParaRPr lang="es-MX" sz="1600" dirty="0">
                        <a:latin typeface="Montserrat" panose="00000500000000000000" pitchFamily="2" charset="0"/>
                      </a:endParaRPr>
                    </a:p>
                  </a:txBody>
                  <a:tcPr/>
                </a:tc>
                <a:tc>
                  <a:txBody>
                    <a:bodyPr/>
                    <a:lstStyle/>
                    <a:p>
                      <a:pPr algn="ctr"/>
                      <a:r>
                        <a:rPr lang="es-MX" sz="1600" dirty="0" smtClean="0">
                          <a:latin typeface="Montserrat" panose="00000500000000000000" pitchFamily="2" charset="0"/>
                        </a:rPr>
                        <a:t>Registros</a:t>
                      </a:r>
                      <a:endParaRPr lang="es-MX" sz="1600" dirty="0">
                        <a:latin typeface="Montserrat" panose="00000500000000000000" pitchFamily="2" charset="0"/>
                      </a:endParaRPr>
                    </a:p>
                  </a:txBody>
                  <a:tcPr/>
                </a:tc>
                <a:extLst>
                  <a:ext uri="{0D108BD9-81ED-4DB2-BD59-A6C34878D82A}">
                    <a16:rowId xmlns:a16="http://schemas.microsoft.com/office/drawing/2014/main" val="2096927661"/>
                  </a:ext>
                </a:extLst>
              </a:tr>
              <a:tr h="370840">
                <a:tc>
                  <a:txBody>
                    <a:bodyPr/>
                    <a:lstStyle/>
                    <a:p>
                      <a:pPr algn="l" fontAlgn="b"/>
                      <a:r>
                        <a:rPr lang="es-MX" sz="1400" b="0" i="0" u="none" strike="noStrike" dirty="0">
                          <a:solidFill>
                            <a:srgbClr val="000000"/>
                          </a:solidFill>
                          <a:effectLst/>
                          <a:latin typeface="Montserrat" panose="00000500000000000000" pitchFamily="2" charset="0"/>
                        </a:rPr>
                        <a:t>Periodo fuera del trimestre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88</a:t>
                      </a:r>
                    </a:p>
                  </a:txBody>
                  <a:tcPr marL="9525" marR="9525" marT="9525" marB="0" anchor="b"/>
                </a:tc>
                <a:extLst>
                  <a:ext uri="{0D108BD9-81ED-4DB2-BD59-A6C34878D82A}">
                    <a16:rowId xmlns:a16="http://schemas.microsoft.com/office/drawing/2014/main" val="3094134584"/>
                  </a:ext>
                </a:extLst>
              </a:tr>
              <a:tr h="370840">
                <a:tc>
                  <a:txBody>
                    <a:bodyPr/>
                    <a:lstStyle/>
                    <a:p>
                      <a:pPr algn="l" fontAlgn="b"/>
                      <a:r>
                        <a:rPr lang="es-MX" sz="1400" b="0" i="0" u="none" strike="noStrike">
                          <a:solidFill>
                            <a:srgbClr val="000000"/>
                          </a:solidFill>
                          <a:effectLst/>
                          <a:latin typeface="Montserrat" panose="00000500000000000000" pitchFamily="2" charset="0"/>
                        </a:rPr>
                        <a:t>Fecha invalida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86</a:t>
                      </a:r>
                    </a:p>
                  </a:txBody>
                  <a:tcPr marL="9525" marR="9525" marT="9525" marB="0" anchor="b"/>
                </a:tc>
                <a:extLst>
                  <a:ext uri="{0D108BD9-81ED-4DB2-BD59-A6C34878D82A}">
                    <a16:rowId xmlns:a16="http://schemas.microsoft.com/office/drawing/2014/main" val="1435012594"/>
                  </a:ext>
                </a:extLst>
              </a:tr>
              <a:tr h="370840">
                <a:tc>
                  <a:txBody>
                    <a:bodyPr/>
                    <a:lstStyle/>
                    <a:p>
                      <a:pPr algn="l" fontAlgn="b"/>
                      <a:r>
                        <a:rPr lang="es-MX" sz="1400" b="0" i="0" u="none" strike="noStrike">
                          <a:solidFill>
                            <a:srgbClr val="000000"/>
                          </a:solidFill>
                          <a:effectLst/>
                          <a:latin typeface="Montserrat" panose="00000500000000000000" pitchFamily="2" charset="0"/>
                        </a:rPr>
                        <a:t>El campo tiene que ser cero o vacio (validaUR)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60</a:t>
                      </a:r>
                    </a:p>
                  </a:txBody>
                  <a:tcPr marL="9525" marR="9525" marT="9525" marB="0" anchor="b"/>
                </a:tc>
                <a:extLst>
                  <a:ext uri="{0D108BD9-81ED-4DB2-BD59-A6C34878D82A}">
                    <a16:rowId xmlns:a16="http://schemas.microsoft.com/office/drawing/2014/main" val="711553501"/>
                  </a:ext>
                </a:extLst>
              </a:tr>
              <a:tr h="370840">
                <a:tc>
                  <a:txBody>
                    <a:bodyPr/>
                    <a:lstStyle/>
                    <a:p>
                      <a:pPr algn="l" fontAlgn="b"/>
                      <a:r>
                        <a:rPr lang="es-MX" sz="1400" b="0" i="0" u="none" strike="noStrike">
                          <a:solidFill>
                            <a:srgbClr val="000000"/>
                          </a:solidFill>
                          <a:effectLst/>
                          <a:latin typeface="Montserrat" panose="00000500000000000000" pitchFamily="2" charset="0"/>
                        </a:rPr>
                        <a:t>Clues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47</a:t>
                      </a:r>
                    </a:p>
                  </a:txBody>
                  <a:tcPr marL="9525" marR="9525" marT="9525" marB="0" anchor="b"/>
                </a:tc>
                <a:extLst>
                  <a:ext uri="{0D108BD9-81ED-4DB2-BD59-A6C34878D82A}">
                    <a16:rowId xmlns:a16="http://schemas.microsoft.com/office/drawing/2014/main" val="932090401"/>
                  </a:ext>
                </a:extLst>
              </a:tr>
              <a:tr h="370840">
                <a:tc>
                  <a:txBody>
                    <a:bodyPr/>
                    <a:lstStyle/>
                    <a:p>
                      <a:pPr algn="l" fontAlgn="b"/>
                      <a:r>
                        <a:rPr lang="pt-BR" sz="1400" b="0" i="0" u="none" strike="noStrike">
                          <a:solidFill>
                            <a:srgbClr val="000000"/>
                          </a:solidFill>
                          <a:effectLst/>
                          <a:latin typeface="Montserrat" panose="00000500000000000000" pitchFamily="2" charset="0"/>
                        </a:rPr>
                        <a:t>Longitud Invalida caracter invalido o formato incorrecto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38</a:t>
                      </a:r>
                    </a:p>
                  </a:txBody>
                  <a:tcPr marL="9525" marR="9525" marT="9525" marB="0" anchor="b"/>
                </a:tc>
                <a:extLst>
                  <a:ext uri="{0D108BD9-81ED-4DB2-BD59-A6C34878D82A}">
                    <a16:rowId xmlns:a16="http://schemas.microsoft.com/office/drawing/2014/main" val="1915528982"/>
                  </a:ext>
                </a:extLst>
              </a:tr>
              <a:tr h="370840">
                <a:tc>
                  <a:txBody>
                    <a:bodyPr/>
                    <a:lstStyle/>
                    <a:p>
                      <a:pPr algn="l" fontAlgn="b"/>
                      <a:r>
                        <a:rPr lang="es-MX" sz="1400" b="0" i="0" u="none" strike="noStrike">
                          <a:solidFill>
                            <a:srgbClr val="000000"/>
                          </a:solidFill>
                          <a:effectLst/>
                          <a:latin typeface="Montserrat" panose="00000500000000000000" pitchFamily="2" charset="0"/>
                        </a:rPr>
                        <a:t>Justifiación no está en el Catálogo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36</a:t>
                      </a:r>
                    </a:p>
                  </a:txBody>
                  <a:tcPr marL="9525" marR="9525" marT="9525" marB="0" anchor="b"/>
                </a:tc>
                <a:extLst>
                  <a:ext uri="{0D108BD9-81ED-4DB2-BD59-A6C34878D82A}">
                    <a16:rowId xmlns:a16="http://schemas.microsoft.com/office/drawing/2014/main" val="2684234602"/>
                  </a:ext>
                </a:extLst>
              </a:tr>
              <a:tr h="370840">
                <a:tc>
                  <a:txBody>
                    <a:bodyPr/>
                    <a:lstStyle/>
                    <a:p>
                      <a:pPr algn="l" fontAlgn="b"/>
                      <a:r>
                        <a:rPr lang="es-MX" sz="1400" b="0" i="0" u="none" strike="noStrike">
                          <a:solidFill>
                            <a:srgbClr val="000000"/>
                          </a:solidFill>
                          <a:effectLst/>
                          <a:latin typeface="Montserrat" panose="00000500000000000000" pitchFamily="2" charset="0"/>
                        </a:rPr>
                        <a:t>Numero de Campos</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32</a:t>
                      </a:r>
                    </a:p>
                  </a:txBody>
                  <a:tcPr marL="9525" marR="9525" marT="9525" marB="0" anchor="b"/>
                </a:tc>
                <a:extLst>
                  <a:ext uri="{0D108BD9-81ED-4DB2-BD59-A6C34878D82A}">
                    <a16:rowId xmlns:a16="http://schemas.microsoft.com/office/drawing/2014/main" val="220915575"/>
                  </a:ext>
                </a:extLst>
              </a:tr>
              <a:tr h="370840">
                <a:tc>
                  <a:txBody>
                    <a:bodyPr/>
                    <a:lstStyle/>
                    <a:p>
                      <a:pPr algn="l" fontAlgn="b"/>
                      <a:r>
                        <a:rPr lang="it-IT" sz="1400" b="0" i="0" u="none" strike="noStrike">
                          <a:solidFill>
                            <a:srgbClr val="000000"/>
                          </a:solidFill>
                          <a:effectLst/>
                          <a:latin typeface="Montserrat" panose="00000500000000000000" pitchFamily="2" charset="0"/>
                        </a:rPr>
                        <a:t>Trimestre diferente al del archivo</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25</a:t>
                      </a:r>
                    </a:p>
                  </a:txBody>
                  <a:tcPr marL="9525" marR="9525" marT="9525" marB="0" anchor="b"/>
                </a:tc>
                <a:extLst>
                  <a:ext uri="{0D108BD9-81ED-4DB2-BD59-A6C34878D82A}">
                    <a16:rowId xmlns:a16="http://schemas.microsoft.com/office/drawing/2014/main" val="2803467624"/>
                  </a:ext>
                </a:extLst>
              </a:tr>
              <a:tr h="370840">
                <a:tc>
                  <a:txBody>
                    <a:bodyPr/>
                    <a:lstStyle/>
                    <a:p>
                      <a:pPr algn="l" fontAlgn="b"/>
                      <a:r>
                        <a:rPr lang="es-MX" sz="1400" b="0" i="0" u="none" strike="noStrike">
                          <a:solidFill>
                            <a:srgbClr val="000000"/>
                          </a:solidFill>
                          <a:effectLst/>
                          <a:latin typeface="Montserrat" panose="00000500000000000000" pitchFamily="2" charset="0"/>
                        </a:rPr>
                        <a:t>Fecha invalida (año)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14</a:t>
                      </a:r>
                    </a:p>
                  </a:txBody>
                  <a:tcPr marL="9525" marR="9525" marT="9525" marB="0" anchor="b"/>
                </a:tc>
                <a:extLst>
                  <a:ext uri="{0D108BD9-81ED-4DB2-BD59-A6C34878D82A}">
                    <a16:rowId xmlns:a16="http://schemas.microsoft.com/office/drawing/2014/main" val="500607856"/>
                  </a:ext>
                </a:extLst>
              </a:tr>
              <a:tr h="370840">
                <a:tc>
                  <a:txBody>
                    <a:bodyPr/>
                    <a:lstStyle/>
                    <a:p>
                      <a:pPr algn="l" fontAlgn="b"/>
                      <a:r>
                        <a:rPr lang="es-MX" sz="1400" b="0" i="0" u="none" strike="noStrike">
                          <a:solidFill>
                            <a:srgbClr val="000000"/>
                          </a:solidFill>
                          <a:effectLst/>
                          <a:latin typeface="Montserrat" panose="00000500000000000000" pitchFamily="2" charset="0"/>
                        </a:rPr>
                        <a:t>Puesto no está en el Catálogo </a:t>
                      </a:r>
                    </a:p>
                  </a:txBody>
                  <a:tcPr marL="9525" marR="9525" marT="9525" marB="0" anchor="b"/>
                </a:tc>
                <a:tc>
                  <a:txBody>
                    <a:bodyPr/>
                    <a:lstStyle/>
                    <a:p>
                      <a:pPr algn="ctr" fontAlgn="b"/>
                      <a:r>
                        <a:rPr lang="es-MX" sz="1400" b="0" i="0" u="none" strike="noStrike" dirty="0">
                          <a:solidFill>
                            <a:srgbClr val="000000"/>
                          </a:solidFill>
                          <a:effectLst/>
                          <a:latin typeface="Montserrat" panose="00000500000000000000" pitchFamily="2" charset="0"/>
                        </a:rPr>
                        <a:t>13</a:t>
                      </a:r>
                    </a:p>
                  </a:txBody>
                  <a:tcPr marL="9525" marR="9525" marT="9525" marB="0" anchor="b"/>
                </a:tc>
                <a:extLst>
                  <a:ext uri="{0D108BD9-81ED-4DB2-BD59-A6C34878D82A}">
                    <a16:rowId xmlns:a16="http://schemas.microsoft.com/office/drawing/2014/main" val="3266071771"/>
                  </a:ext>
                </a:extLst>
              </a:tr>
            </a:tbl>
          </a:graphicData>
        </a:graphic>
      </p:graphicFrame>
    </p:spTree>
    <p:extLst>
      <p:ext uri="{BB962C8B-B14F-4D97-AF65-F5344CB8AC3E}">
        <p14:creationId xmlns:p14="http://schemas.microsoft.com/office/powerpoint/2010/main" val="968996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0"/>
        <p:cNvGrpSpPr/>
        <p:nvPr/>
      </p:nvGrpSpPr>
      <p:grpSpPr>
        <a:xfrm>
          <a:off x="0" y="0"/>
          <a:ext cx="0" cy="0"/>
          <a:chOff x="0" y="0"/>
          <a:chExt cx="0" cy="0"/>
        </a:xfrm>
      </p:grpSpPr>
      <p:pic>
        <p:nvPicPr>
          <p:cNvPr id="202" name="Google Shape;202;p12"/>
          <p:cNvPicPr preferRelativeResize="0"/>
          <p:nvPr/>
        </p:nvPicPr>
        <p:blipFill>
          <a:blip r:embed="rId4">
            <a:alphaModFix/>
          </a:blip>
          <a:stretch>
            <a:fillRect/>
          </a:stretch>
        </p:blipFill>
        <p:spPr>
          <a:xfrm>
            <a:off x="4766634" y="5439857"/>
            <a:ext cx="2780652" cy="1217875"/>
          </a:xfrm>
          <a:prstGeom prst="rect">
            <a:avLst/>
          </a:prstGeom>
          <a:noFill/>
          <a:ln>
            <a:noFill/>
          </a:ln>
        </p:spPr>
      </p:pic>
      <p:sp>
        <p:nvSpPr>
          <p:cNvPr id="4" name="Marcador de texto 3">
            <a:extLst>
              <a:ext uri="{FF2B5EF4-FFF2-40B4-BE49-F238E27FC236}">
                <a16:creationId xmlns:a16="http://schemas.microsoft.com/office/drawing/2014/main" id="{31646B48-8A1F-4202-88EC-2F91C2527767}"/>
              </a:ext>
            </a:extLst>
          </p:cNvPr>
          <p:cNvSpPr txBox="1">
            <a:spLocks/>
          </p:cNvSpPr>
          <p:nvPr/>
        </p:nvSpPr>
        <p:spPr>
          <a:xfrm>
            <a:off x="-1" y="3890602"/>
            <a:ext cx="12070080" cy="713412"/>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MX" sz="1200" b="1" kern="1200" dirty="0">
                <a:solidFill>
                  <a:srgbClr val="DEC8A1"/>
                </a:solidFill>
                <a:latin typeface="Montserrat" panose="00000500000000000000" pitchFamily="2" charset="0"/>
                <a:ea typeface="+mn-ea"/>
                <a:cs typeface="+mn-cs"/>
              </a:rPr>
              <a:t>EDGAR NAVARRO SALDAÑA</a:t>
            </a:r>
          </a:p>
          <a:p>
            <a:pPr algn="ctr"/>
            <a:r>
              <a:rPr lang="es-MX" sz="1200" b="1" kern="1200" dirty="0">
                <a:solidFill>
                  <a:srgbClr val="DEC8A1"/>
                </a:solidFill>
                <a:latin typeface="Montserrat" panose="00000500000000000000" pitchFamily="2" charset="0"/>
                <a:ea typeface="+mn-ea"/>
                <a:cs typeface="+mn-cs"/>
              </a:rPr>
              <a:t>Personal Adscrito a la Dirección de Análisis e Integración de Servicios Personales</a:t>
            </a:r>
          </a:p>
          <a:p>
            <a:pPr algn="ctr"/>
            <a:r>
              <a:rPr lang="es-MX" sz="1200" b="1" kern="1200" dirty="0">
                <a:solidFill>
                  <a:srgbClr val="DEC8A1"/>
                </a:solidFill>
                <a:latin typeface="Montserrat" panose="00000500000000000000" pitchFamily="2" charset="0"/>
                <a:ea typeface="+mn-ea"/>
                <a:cs typeface="+mn-cs"/>
              </a:rPr>
              <a:t>edgar.navarro@salud.gob.mx</a:t>
            </a:r>
          </a:p>
        </p:txBody>
      </p:sp>
      <p:sp>
        <p:nvSpPr>
          <p:cNvPr id="5" name="Marcador de texto 3">
            <a:extLst>
              <a:ext uri="{FF2B5EF4-FFF2-40B4-BE49-F238E27FC236}">
                <a16:creationId xmlns:a16="http://schemas.microsoft.com/office/drawing/2014/main" id="{F427F064-E296-4FDC-8B9B-BA4C4C7D1B31}"/>
              </a:ext>
            </a:extLst>
          </p:cNvPr>
          <p:cNvSpPr txBox="1">
            <a:spLocks/>
          </p:cNvSpPr>
          <p:nvPr/>
        </p:nvSpPr>
        <p:spPr>
          <a:xfrm>
            <a:off x="220348" y="3105744"/>
            <a:ext cx="11629383" cy="710398"/>
          </a:xfrm>
          <a:prstGeom prst="rect">
            <a:avLst/>
          </a:prstGeom>
        </p:spPr>
        <p:txBody>
          <a:bodyPr>
            <a:normAutofit/>
          </a:bodyPr>
          <a:lstStyle>
            <a:lvl1pPr marL="0" indent="0" algn="ctr" defTabSz="914377" rtl="0" eaLnBrk="1" latinLnBrk="0" hangingPunct="1">
              <a:lnSpc>
                <a:spcPct val="90000"/>
              </a:lnSpc>
              <a:spcBef>
                <a:spcPts val="1000"/>
              </a:spcBef>
              <a:buFont typeface="Arial" panose="020B0604020202020204" pitchFamily="34" charset="0"/>
              <a:buNone/>
              <a:defRPr sz="4000" kern="1200">
                <a:solidFill>
                  <a:srgbClr val="DEC9A2"/>
                </a:solidFill>
                <a:latin typeface="Montserrat SemiBold" panose="000007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s-MX" sz="1200" b="1" i="0" u="none" strike="noStrike" baseline="0" dirty="0">
                <a:solidFill>
                  <a:srgbClr val="DEC8A1"/>
                </a:solidFill>
                <a:latin typeface="Montserrat" panose="00000500000000000000" pitchFamily="2" charset="0"/>
              </a:rPr>
              <a:t>GUILLERMO BERNAL ALCÁNTARA</a:t>
            </a:r>
          </a:p>
          <a:p>
            <a:pPr>
              <a:lnSpc>
                <a:spcPct val="100000"/>
              </a:lnSpc>
              <a:spcBef>
                <a:spcPts val="0"/>
              </a:spcBef>
            </a:pPr>
            <a:r>
              <a:rPr lang="es-MX" sz="1200" b="1" i="0" u="none" strike="noStrike" baseline="0" dirty="0">
                <a:solidFill>
                  <a:srgbClr val="DEC8A1"/>
                </a:solidFill>
                <a:latin typeface="Montserrat" panose="00000500000000000000" pitchFamily="2" charset="0"/>
              </a:rPr>
              <a:t>Jefe de Departamento de Integración y Operación de Servicios Personales en las Entidades Federativas</a:t>
            </a:r>
          </a:p>
          <a:p>
            <a:pPr>
              <a:lnSpc>
                <a:spcPct val="100000"/>
              </a:lnSpc>
              <a:spcBef>
                <a:spcPts val="0"/>
              </a:spcBef>
            </a:pPr>
            <a:r>
              <a:rPr lang="es-MX" sz="1200" b="1" i="0" u="none" strike="noStrike" baseline="0" dirty="0">
                <a:solidFill>
                  <a:srgbClr val="DEC8A1"/>
                </a:solidFill>
                <a:latin typeface="Montserrat" panose="00000500000000000000" pitchFamily="2" charset="0"/>
              </a:rPr>
              <a:t>guillermo.bernal@salud.gob.mx</a:t>
            </a:r>
            <a:endParaRPr lang="es-MX" sz="1200" dirty="0"/>
          </a:p>
        </p:txBody>
      </p:sp>
      <p:sp>
        <p:nvSpPr>
          <p:cNvPr id="6" name="Marcador de texto 3">
            <a:extLst>
              <a:ext uri="{FF2B5EF4-FFF2-40B4-BE49-F238E27FC236}">
                <a16:creationId xmlns:a16="http://schemas.microsoft.com/office/drawing/2014/main" id="{2C0DE2B9-F8AF-4497-AEF5-4625D83A947F}"/>
              </a:ext>
            </a:extLst>
          </p:cNvPr>
          <p:cNvSpPr txBox="1">
            <a:spLocks/>
          </p:cNvSpPr>
          <p:nvPr/>
        </p:nvSpPr>
        <p:spPr>
          <a:xfrm>
            <a:off x="220348" y="2242038"/>
            <a:ext cx="11530323" cy="826477"/>
          </a:xfrm>
          <a:prstGeom prst="rect">
            <a:avLst/>
          </a:prstGeom>
        </p:spPr>
        <p:txBody>
          <a:bodyPr>
            <a:normAutofit lnSpcReduction="10000"/>
          </a:bodyPr>
          <a:lstStyle>
            <a:lvl1pPr marL="0" indent="0" algn="ctr" defTabSz="914377" rtl="0" eaLnBrk="1" latinLnBrk="0" hangingPunct="1">
              <a:lnSpc>
                <a:spcPct val="90000"/>
              </a:lnSpc>
              <a:spcBef>
                <a:spcPts val="1000"/>
              </a:spcBef>
              <a:buFont typeface="Arial" panose="020B0604020202020204" pitchFamily="34" charset="0"/>
              <a:buNone/>
              <a:defRPr sz="4000" kern="1200">
                <a:solidFill>
                  <a:srgbClr val="DEC9A2"/>
                </a:solidFill>
                <a:latin typeface="Montserrat SemiBold" panose="000007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pPr>
            <a:r>
              <a:rPr lang="es-MX" sz="1500" b="1" i="0" u="none" strike="noStrike" baseline="0" dirty="0">
                <a:solidFill>
                  <a:srgbClr val="DEC8A1"/>
                </a:solidFill>
                <a:latin typeface="Montserrat" panose="00000500000000000000" pitchFamily="2" charset="0"/>
              </a:rPr>
              <a:t>CATALINA OAXACA CRUZ</a:t>
            </a:r>
          </a:p>
          <a:p>
            <a:pPr>
              <a:lnSpc>
                <a:spcPct val="110000"/>
              </a:lnSpc>
              <a:spcBef>
                <a:spcPts val="0"/>
              </a:spcBef>
            </a:pPr>
            <a:r>
              <a:rPr lang="es-MX" sz="1500" b="1" i="0" u="none" strike="noStrike" baseline="0" dirty="0">
                <a:solidFill>
                  <a:srgbClr val="DEC8A1"/>
                </a:solidFill>
                <a:latin typeface="Montserrat" panose="00000500000000000000" pitchFamily="2" charset="0"/>
              </a:rPr>
              <a:t>Directora de Análisis e Integración de Servicios Personales</a:t>
            </a:r>
          </a:p>
          <a:p>
            <a:pPr>
              <a:lnSpc>
                <a:spcPct val="110000"/>
              </a:lnSpc>
              <a:spcBef>
                <a:spcPts val="0"/>
              </a:spcBef>
            </a:pPr>
            <a:r>
              <a:rPr lang="es-MX" sz="1500" b="1" i="0" u="none" strike="noStrike" baseline="0" dirty="0">
                <a:solidFill>
                  <a:srgbClr val="DEC8A1"/>
                </a:solidFill>
                <a:latin typeface="Montserrat" panose="00000500000000000000" pitchFamily="2" charset="0"/>
              </a:rPr>
              <a:t>catalina.oaxaca@salud.gob.mx</a:t>
            </a:r>
            <a:endParaRPr lang="es-MX" sz="800" dirty="0"/>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5462" y="430823"/>
            <a:ext cx="10199076" cy="852854"/>
          </a:xfrm>
        </p:spPr>
        <p:txBody>
          <a:bodyPr>
            <a:noAutofit/>
          </a:bodyPr>
          <a:lstStyle/>
          <a:p>
            <a:pPr algn="just"/>
            <a:r>
              <a:rPr lang="es-MX" sz="2800" dirty="0"/>
              <a:t>Tipos de personal en los Servicios Estatales de </a:t>
            </a:r>
            <a:r>
              <a:rPr lang="es-MX" sz="2800" dirty="0" smtClean="0"/>
              <a:t>Salud</a:t>
            </a:r>
            <a:br>
              <a:rPr lang="es-MX" sz="2800" dirty="0" smtClean="0"/>
            </a:br>
            <a:r>
              <a:rPr lang="es-MX" sz="2800" dirty="0" smtClean="0"/>
              <a:t>Beneficios</a:t>
            </a:r>
            <a:endParaRPr lang="es-MX" sz="2800" dirty="0"/>
          </a:p>
        </p:txBody>
      </p:sp>
      <p:pic>
        <p:nvPicPr>
          <p:cNvPr id="4" name="Imagen 3"/>
          <p:cNvPicPr>
            <a:picLocks noChangeAspect="1"/>
          </p:cNvPicPr>
          <p:nvPr/>
        </p:nvPicPr>
        <p:blipFill>
          <a:blip r:embed="rId2"/>
          <a:stretch>
            <a:fillRect/>
          </a:stretch>
        </p:blipFill>
        <p:spPr>
          <a:xfrm>
            <a:off x="750736" y="1822376"/>
            <a:ext cx="10398484" cy="3769902"/>
          </a:xfrm>
          <a:prstGeom prst="rect">
            <a:avLst/>
          </a:prstGeom>
        </p:spPr>
      </p:pic>
    </p:spTree>
    <p:extLst>
      <p:ext uri="{BB962C8B-B14F-4D97-AF65-F5344CB8AC3E}">
        <p14:creationId xmlns:p14="http://schemas.microsoft.com/office/powerpoint/2010/main" val="1443954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4930" y="258218"/>
            <a:ext cx="9328639" cy="1283676"/>
          </a:xfrm>
        </p:spPr>
        <p:txBody>
          <a:bodyPr>
            <a:noAutofit/>
          </a:bodyPr>
          <a:lstStyle/>
          <a:p>
            <a:pPr algn="l"/>
            <a:r>
              <a:rPr lang="es-MX" sz="2800" dirty="0" smtClean="0"/>
              <a:t>Normatividad:</a:t>
            </a:r>
            <a:br>
              <a:rPr lang="es-MX" sz="2800" dirty="0" smtClean="0"/>
            </a:br>
            <a:r>
              <a:rPr lang="es-MX" sz="2800" dirty="0" smtClean="0"/>
              <a:t>Antecedentes obligaciones y la Ley </a:t>
            </a:r>
            <a:r>
              <a:rPr lang="es-MX" sz="2800" dirty="0"/>
              <a:t>General de Contabilidad Gubernamental</a:t>
            </a:r>
          </a:p>
        </p:txBody>
      </p:sp>
      <p:sp>
        <p:nvSpPr>
          <p:cNvPr id="4" name="Marcador de texto 1"/>
          <p:cNvSpPr>
            <a:spLocks noGrp="1"/>
          </p:cNvSpPr>
          <p:nvPr>
            <p:ph type="body" idx="1"/>
          </p:nvPr>
        </p:nvSpPr>
        <p:spPr>
          <a:xfrm>
            <a:off x="647212" y="1755685"/>
            <a:ext cx="10515600" cy="3672703"/>
          </a:xfrm>
        </p:spPr>
        <p:txBody>
          <a:bodyPr/>
          <a:lstStyle/>
          <a:p>
            <a:pPr marL="342900" indent="-342900" algn="just">
              <a:buFont typeface="Arial" panose="020B0604020202020204" pitchFamily="34" charset="0"/>
              <a:buChar char="•"/>
            </a:pPr>
            <a:r>
              <a:rPr lang="es-MX" dirty="0">
                <a:solidFill>
                  <a:schemeClr val="tx1"/>
                </a:solidFill>
              </a:rPr>
              <a:t>2011 – </a:t>
            </a:r>
            <a:r>
              <a:rPr lang="es-MX" dirty="0" smtClean="0">
                <a:solidFill>
                  <a:schemeClr val="tx1"/>
                </a:solidFill>
              </a:rPr>
              <a:t>En el  artículo  </a:t>
            </a:r>
            <a:r>
              <a:rPr lang="es-MX" dirty="0">
                <a:solidFill>
                  <a:schemeClr val="tx1"/>
                </a:solidFill>
              </a:rPr>
              <a:t>9 Inciso </a:t>
            </a:r>
            <a:r>
              <a:rPr lang="es-MX" dirty="0" smtClean="0">
                <a:solidFill>
                  <a:schemeClr val="tx1"/>
                </a:solidFill>
              </a:rPr>
              <a:t>B, se </a:t>
            </a:r>
            <a:r>
              <a:rPr lang="es-MX" dirty="0">
                <a:solidFill>
                  <a:schemeClr val="tx1"/>
                </a:solidFill>
              </a:rPr>
              <a:t>establecen obligaciones para que los Estados reporten el uso de los recursos del FASSA en materia </a:t>
            </a:r>
            <a:r>
              <a:rPr lang="es-MX" dirty="0" smtClean="0">
                <a:solidFill>
                  <a:schemeClr val="tx1"/>
                </a:solidFill>
              </a:rPr>
              <a:t>de Salud  a </a:t>
            </a:r>
            <a:r>
              <a:rPr lang="es-MX" dirty="0">
                <a:solidFill>
                  <a:schemeClr val="tx1"/>
                </a:solidFill>
              </a:rPr>
              <a:t>la Secretaría de </a:t>
            </a:r>
            <a:r>
              <a:rPr lang="es-MX" dirty="0" smtClean="0">
                <a:solidFill>
                  <a:schemeClr val="tx1"/>
                </a:solidFill>
              </a:rPr>
              <a:t>Salud, particularmente lo relativo a </a:t>
            </a:r>
            <a:r>
              <a:rPr lang="es-MX" dirty="0">
                <a:solidFill>
                  <a:schemeClr val="tx1"/>
                </a:solidFill>
              </a:rPr>
              <a:t>a Servicios Personales </a:t>
            </a:r>
            <a:endParaRPr lang="es-MX" dirty="0" smtClean="0">
              <a:solidFill>
                <a:schemeClr val="tx1"/>
              </a:solidFill>
            </a:endParaRPr>
          </a:p>
          <a:p>
            <a:pPr marL="342900" indent="-342900" algn="just">
              <a:buFont typeface="Arial" panose="020B0604020202020204" pitchFamily="34" charset="0"/>
              <a:buChar char="•"/>
            </a:pPr>
            <a:r>
              <a:rPr lang="es-MX" dirty="0" smtClean="0">
                <a:solidFill>
                  <a:schemeClr val="tx1"/>
                </a:solidFill>
              </a:rPr>
              <a:t>Nov </a:t>
            </a:r>
            <a:r>
              <a:rPr lang="es-MX" dirty="0">
                <a:solidFill>
                  <a:schemeClr val="tx1"/>
                </a:solidFill>
              </a:rPr>
              <a:t>2012– </a:t>
            </a:r>
            <a:r>
              <a:rPr lang="es-MX" dirty="0" smtClean="0">
                <a:solidFill>
                  <a:schemeClr val="tx1"/>
                </a:solidFill>
              </a:rPr>
              <a:t>Se reforma </a:t>
            </a:r>
            <a:r>
              <a:rPr lang="es-MX" dirty="0">
                <a:solidFill>
                  <a:schemeClr val="tx1"/>
                </a:solidFill>
              </a:rPr>
              <a:t>a la Ley General de Contabilidad </a:t>
            </a:r>
            <a:r>
              <a:rPr lang="es-MX" dirty="0" smtClean="0">
                <a:solidFill>
                  <a:schemeClr val="tx1"/>
                </a:solidFill>
              </a:rPr>
              <a:t>Gubernamental, en la cual se adiciona el articulo 74 se establecen las obligaciones </a:t>
            </a:r>
            <a:r>
              <a:rPr lang="es-MX" dirty="0">
                <a:solidFill>
                  <a:schemeClr val="tx1"/>
                </a:solidFill>
              </a:rPr>
              <a:t>para que los Estados reporten el uso de los recursos de Aportaciones Federales </a:t>
            </a:r>
            <a:r>
              <a:rPr lang="es-MX" dirty="0" smtClean="0">
                <a:solidFill>
                  <a:schemeClr val="tx1"/>
                </a:solidFill>
              </a:rPr>
              <a:t>en </a:t>
            </a:r>
            <a:r>
              <a:rPr lang="es-MX" dirty="0">
                <a:solidFill>
                  <a:schemeClr val="tx1"/>
                </a:solidFill>
              </a:rPr>
              <a:t>materia de Salud  a la Secretaría de Salud, particularmente lo relativo a </a:t>
            </a:r>
            <a:r>
              <a:rPr lang="es-MX" dirty="0" smtClean="0">
                <a:solidFill>
                  <a:schemeClr val="tx1"/>
                </a:solidFill>
              </a:rPr>
              <a:t>Servicios </a:t>
            </a:r>
            <a:r>
              <a:rPr lang="es-MX" dirty="0">
                <a:solidFill>
                  <a:schemeClr val="tx1"/>
                </a:solidFill>
              </a:rPr>
              <a:t>Personales </a:t>
            </a:r>
          </a:p>
          <a:p>
            <a:pPr marL="342900" indent="-342900">
              <a:buFont typeface="Arial" panose="020B0604020202020204" pitchFamily="34" charset="0"/>
              <a:buChar char="•"/>
            </a:pPr>
            <a:endParaRPr lang="es-ES" dirty="0"/>
          </a:p>
          <a:p>
            <a:pPr lvl="0"/>
            <a:endParaRPr lang="es-ES" dirty="0"/>
          </a:p>
          <a:p>
            <a:endParaRPr lang="es-MX" dirty="0"/>
          </a:p>
        </p:txBody>
      </p:sp>
    </p:spTree>
    <p:extLst>
      <p:ext uri="{BB962C8B-B14F-4D97-AF65-F5344CB8AC3E}">
        <p14:creationId xmlns:p14="http://schemas.microsoft.com/office/powerpoint/2010/main" val="1420371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631" y="633046"/>
            <a:ext cx="10199076" cy="603740"/>
          </a:xfrm>
        </p:spPr>
        <p:txBody>
          <a:bodyPr>
            <a:noAutofit/>
          </a:bodyPr>
          <a:lstStyle/>
          <a:p>
            <a:pPr algn="l"/>
            <a:r>
              <a:rPr lang="es-MX" sz="2800" dirty="0" smtClean="0"/>
              <a:t>Obligaciones de las Entidades</a:t>
            </a:r>
            <a:endParaRPr lang="es-MX" sz="2800" dirty="0"/>
          </a:p>
        </p:txBody>
      </p:sp>
      <p:sp>
        <p:nvSpPr>
          <p:cNvPr id="5" name="Marcador de texto 1"/>
          <p:cNvSpPr>
            <a:spLocks noGrp="1"/>
          </p:cNvSpPr>
          <p:nvPr>
            <p:ph type="body" idx="1"/>
          </p:nvPr>
        </p:nvSpPr>
        <p:spPr>
          <a:xfrm>
            <a:off x="422031" y="1415562"/>
            <a:ext cx="10925419" cy="3749057"/>
          </a:xfrm>
        </p:spPr>
        <p:txBody>
          <a:bodyPr/>
          <a:lstStyle/>
          <a:p>
            <a:pPr algn="just"/>
            <a:r>
              <a:rPr lang="es-ES" dirty="0" smtClean="0">
                <a:solidFill>
                  <a:schemeClr val="tx1"/>
                </a:solidFill>
              </a:rPr>
              <a:t>Publicar y entregar a la Secretaría de Salud de manera trimestral:</a:t>
            </a:r>
          </a:p>
          <a:p>
            <a:pPr marL="342900" indent="-342900" algn="just">
              <a:buFont typeface="Arial" panose="020B0604020202020204" pitchFamily="34" charset="0"/>
              <a:buChar char="•"/>
            </a:pPr>
            <a:r>
              <a:rPr lang="es-MX" sz="2200" dirty="0">
                <a:solidFill>
                  <a:schemeClr val="tx1"/>
                </a:solidFill>
              </a:rPr>
              <a:t>El número total, nombres, códigos de plaza y funciones específicas del personal comisionado, centro de trabajo de la comisión, así como el periodo de duración de la comisión; </a:t>
            </a:r>
            <a:endParaRPr lang="es-MX" sz="2200" dirty="0" smtClean="0">
              <a:solidFill>
                <a:schemeClr val="tx1"/>
              </a:solidFill>
            </a:endParaRPr>
          </a:p>
          <a:p>
            <a:pPr marL="342900" indent="-342900" algn="just">
              <a:buFont typeface="Arial" panose="020B0604020202020204" pitchFamily="34" charset="0"/>
              <a:buChar char="•"/>
            </a:pPr>
            <a:r>
              <a:rPr lang="es-MX" sz="2200" dirty="0">
                <a:solidFill>
                  <a:schemeClr val="tx1"/>
                </a:solidFill>
              </a:rPr>
              <a:t>Los pagos realizados durante el periodo correspondiente por concepto de pagos retroactivos, los cuales no podrán ser superiores a 45 días naturales, siempre y cuando se acredite la asistencia del personal beneficiario durante dicho periodo en la plaza respectiva, debiendo precisar el tipo de plaza y el periodo que comprende, y</a:t>
            </a:r>
            <a:endParaRPr lang="es-MX" sz="2200" dirty="0" smtClean="0">
              <a:solidFill>
                <a:schemeClr val="tx1"/>
              </a:solidFill>
            </a:endParaRPr>
          </a:p>
          <a:p>
            <a:pPr marL="342900" indent="-342900" algn="just">
              <a:buFont typeface="Arial" panose="020B0604020202020204" pitchFamily="34" charset="0"/>
              <a:buChar char="•"/>
            </a:pPr>
            <a:r>
              <a:rPr lang="es-MX" sz="2200" dirty="0" smtClean="0">
                <a:solidFill>
                  <a:schemeClr val="tx1"/>
                </a:solidFill>
              </a:rPr>
              <a:t>Los </a:t>
            </a:r>
            <a:r>
              <a:rPr lang="es-MX" sz="2200" dirty="0">
                <a:solidFill>
                  <a:schemeClr val="tx1"/>
                </a:solidFill>
              </a:rPr>
              <a:t>pagos realizados, diferentes al costo asociado a la plaza, incluyendo nombres, códigos, unidad o centro de trabajo del personal al que se le cubren las remuneraciones con cargo a este fondo.</a:t>
            </a:r>
            <a:endParaRPr lang="es-ES" sz="2200" dirty="0">
              <a:solidFill>
                <a:schemeClr val="tx1"/>
              </a:solidFill>
            </a:endParaRPr>
          </a:p>
          <a:p>
            <a:pPr lvl="0"/>
            <a:endParaRPr lang="es-ES" dirty="0"/>
          </a:p>
          <a:p>
            <a:endParaRPr lang="es-MX" dirty="0"/>
          </a:p>
        </p:txBody>
      </p:sp>
    </p:spTree>
    <p:extLst>
      <p:ext uri="{BB962C8B-B14F-4D97-AF65-F5344CB8AC3E}">
        <p14:creationId xmlns:p14="http://schemas.microsoft.com/office/powerpoint/2010/main" val="1489236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631" y="633046"/>
            <a:ext cx="10199076" cy="603740"/>
          </a:xfrm>
        </p:spPr>
        <p:txBody>
          <a:bodyPr>
            <a:noAutofit/>
          </a:bodyPr>
          <a:lstStyle/>
          <a:p>
            <a:pPr algn="l"/>
            <a:r>
              <a:rPr lang="es-MX" sz="2800" dirty="0" smtClean="0"/>
              <a:t>Obligaciones de la Secretaría</a:t>
            </a:r>
            <a:endParaRPr lang="es-MX" sz="2800" dirty="0"/>
          </a:p>
        </p:txBody>
      </p:sp>
      <p:sp>
        <p:nvSpPr>
          <p:cNvPr id="7" name="Marcador de texto 1"/>
          <p:cNvSpPr>
            <a:spLocks noGrp="1"/>
          </p:cNvSpPr>
          <p:nvPr>
            <p:ph type="body" idx="1"/>
          </p:nvPr>
        </p:nvSpPr>
        <p:spPr>
          <a:xfrm>
            <a:off x="831850" y="1365661"/>
            <a:ext cx="10515600" cy="3672703"/>
          </a:xfrm>
        </p:spPr>
        <p:txBody>
          <a:bodyPr/>
          <a:lstStyle/>
          <a:p>
            <a:pPr marL="342900" indent="-342900" algn="just">
              <a:buFont typeface="Arial" panose="020B0604020202020204" pitchFamily="34" charset="0"/>
              <a:buChar char="•"/>
            </a:pPr>
            <a:r>
              <a:rPr lang="es-MX" sz="2000" dirty="0" smtClean="0">
                <a:solidFill>
                  <a:schemeClr val="tx1"/>
                </a:solidFill>
              </a:rPr>
              <a:t>Conciliar </a:t>
            </a:r>
            <a:r>
              <a:rPr lang="es-MX" sz="2000" dirty="0">
                <a:solidFill>
                  <a:schemeClr val="tx1"/>
                </a:solidFill>
              </a:rPr>
              <a:t>con las entidades federativas el número y tipo de plazas de las ramas médica, paramédica y afín por centro de trabajo identificando cuáles son de origen federal y cuáles de origen estatal; </a:t>
            </a:r>
            <a:endParaRPr lang="es-MX" sz="2000" dirty="0" smtClean="0">
              <a:solidFill>
                <a:schemeClr val="tx1"/>
              </a:solidFill>
            </a:endParaRPr>
          </a:p>
          <a:p>
            <a:pPr algn="just"/>
            <a:endParaRPr lang="es-MX" sz="2000" dirty="0" smtClean="0">
              <a:solidFill>
                <a:schemeClr val="tx1"/>
              </a:solidFill>
            </a:endParaRPr>
          </a:p>
          <a:p>
            <a:pPr marL="342900" indent="-342900" algn="just">
              <a:buFont typeface="Arial" panose="020B0604020202020204" pitchFamily="34" charset="0"/>
              <a:buChar char="•"/>
            </a:pPr>
            <a:r>
              <a:rPr lang="es-MX" sz="2000" dirty="0" smtClean="0">
                <a:solidFill>
                  <a:schemeClr val="tx1"/>
                </a:solidFill>
              </a:rPr>
              <a:t>Coordinarse </a:t>
            </a:r>
            <a:r>
              <a:rPr lang="es-MX" sz="2000" dirty="0">
                <a:solidFill>
                  <a:schemeClr val="tx1"/>
                </a:solidFill>
              </a:rPr>
              <a:t>con las entidades federativas para que los pagos de nómina se realicen solamente a personal que cuente con Registro Federal de Contribuyentes con </a:t>
            </a:r>
            <a:r>
              <a:rPr lang="es-MX" sz="2000" dirty="0" err="1">
                <a:solidFill>
                  <a:schemeClr val="tx1"/>
                </a:solidFill>
              </a:rPr>
              <a:t>Homoclave</a:t>
            </a:r>
            <a:r>
              <a:rPr lang="es-MX" sz="2000" dirty="0">
                <a:solidFill>
                  <a:schemeClr val="tx1"/>
                </a:solidFill>
              </a:rPr>
              <a:t> y Clave Única de Registro de Población, de acuerdo a las disposiciones aplicables</a:t>
            </a:r>
            <a:r>
              <a:rPr lang="es-MX" sz="2000" dirty="0" smtClean="0">
                <a:solidFill>
                  <a:schemeClr val="tx1"/>
                </a:solidFill>
              </a:rPr>
              <a:t>;</a:t>
            </a:r>
          </a:p>
          <a:p>
            <a:pPr algn="just"/>
            <a:endParaRPr lang="es-MX" sz="2000" dirty="0" smtClean="0">
              <a:solidFill>
                <a:schemeClr val="tx1"/>
              </a:solidFill>
            </a:endParaRPr>
          </a:p>
          <a:p>
            <a:pPr marL="342900" indent="-342900" algn="just">
              <a:buFont typeface="Arial" panose="020B0604020202020204" pitchFamily="34" charset="0"/>
              <a:buChar char="•"/>
            </a:pPr>
            <a:r>
              <a:rPr lang="es-MX" sz="2000" dirty="0" smtClean="0">
                <a:solidFill>
                  <a:schemeClr val="tx1"/>
                </a:solidFill>
              </a:rPr>
              <a:t>Enviar </a:t>
            </a:r>
            <a:r>
              <a:rPr lang="es-MX" sz="2000" dirty="0">
                <a:solidFill>
                  <a:schemeClr val="tx1"/>
                </a:solidFill>
              </a:rPr>
              <a:t>a la Cámara de Diputados del Congreso de la Unión durante el primer semestre del año que corresponda el listado de nombres, plazas y de entidades federativas en las que identifique que la asignación salarial no sea compatible geográficamente o temporalmente y reportar durante el tercer trimestre del año, sobre la corrección de las irregularidades detectadas</a:t>
            </a:r>
            <a:r>
              <a:rPr lang="es-MX" sz="2000" dirty="0" smtClean="0">
                <a:solidFill>
                  <a:schemeClr val="tx1"/>
                </a:solidFill>
              </a:rPr>
              <a:t>;</a:t>
            </a:r>
          </a:p>
          <a:p>
            <a:pPr marL="342900" indent="-342900" algn="just">
              <a:buFont typeface="Arial" panose="020B0604020202020204" pitchFamily="34" charset="0"/>
              <a:buChar char="•"/>
            </a:pPr>
            <a:endParaRPr lang="es-ES" dirty="0"/>
          </a:p>
          <a:p>
            <a:endParaRPr lang="es-MX" dirty="0"/>
          </a:p>
        </p:txBody>
      </p:sp>
    </p:spTree>
    <p:extLst>
      <p:ext uri="{BB962C8B-B14F-4D97-AF65-F5344CB8AC3E}">
        <p14:creationId xmlns:p14="http://schemas.microsoft.com/office/powerpoint/2010/main" val="1305944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631" y="633046"/>
            <a:ext cx="10199076" cy="603740"/>
          </a:xfrm>
        </p:spPr>
        <p:txBody>
          <a:bodyPr>
            <a:noAutofit/>
          </a:bodyPr>
          <a:lstStyle/>
          <a:p>
            <a:pPr algn="l"/>
            <a:r>
              <a:rPr lang="es-MX" sz="2800" dirty="0" smtClean="0"/>
              <a:t>Obligaciones de la Secretaría</a:t>
            </a:r>
            <a:endParaRPr lang="es-MX" sz="2800" dirty="0"/>
          </a:p>
        </p:txBody>
      </p:sp>
      <p:sp>
        <p:nvSpPr>
          <p:cNvPr id="5" name="Marcador de texto 1"/>
          <p:cNvSpPr>
            <a:spLocks noGrp="1"/>
          </p:cNvSpPr>
          <p:nvPr>
            <p:ph type="body" idx="1"/>
          </p:nvPr>
        </p:nvSpPr>
        <p:spPr>
          <a:xfrm>
            <a:off x="831850" y="1482208"/>
            <a:ext cx="10515600" cy="3672703"/>
          </a:xfrm>
        </p:spPr>
        <p:txBody>
          <a:bodyPr/>
          <a:lstStyle/>
          <a:p>
            <a:pPr marL="342900" indent="-342900" algn="just">
              <a:buFont typeface="Arial" panose="020B0604020202020204" pitchFamily="34" charset="0"/>
              <a:buChar char="•"/>
            </a:pPr>
            <a:r>
              <a:rPr lang="es-MX" sz="2000" dirty="0" smtClean="0">
                <a:solidFill>
                  <a:schemeClr val="tx1"/>
                </a:solidFill>
              </a:rPr>
              <a:t>Examinar el monto de las remuneraciones cubiertas con cargo al fondo, con base en la información que brinden los gobiernos locales, a efecto de comunicar a la Cámara de Diputados del Congreso de la Unión los casos en que superen los ingresos promedio de cada una de las categorías, conforme al tabulador salarial autorizado;</a:t>
            </a:r>
          </a:p>
          <a:p>
            <a:pPr marL="342900" indent="-342900" algn="just">
              <a:buFont typeface="Arial" panose="020B0604020202020204" pitchFamily="34" charset="0"/>
              <a:buChar char="•"/>
            </a:pPr>
            <a:r>
              <a:rPr lang="es-MX" sz="2000" dirty="0" smtClean="0">
                <a:solidFill>
                  <a:schemeClr val="tx1"/>
                </a:solidFill>
              </a:rPr>
              <a:t>Contar, a más tardar el último día hábil de julio de cada año con un registro actualizado de la totalidad del personal federalizado, sin importar su situación de ocupación o vacancia, por centro de trabajo.</a:t>
            </a:r>
          </a:p>
          <a:p>
            <a:pPr algn="just"/>
            <a:endParaRPr lang="es-ES" dirty="0">
              <a:solidFill>
                <a:schemeClr val="tx1"/>
              </a:solidFill>
            </a:endParaRPr>
          </a:p>
          <a:p>
            <a:endParaRPr lang="es-MX" dirty="0"/>
          </a:p>
        </p:txBody>
      </p:sp>
    </p:spTree>
    <p:extLst>
      <p:ext uri="{BB962C8B-B14F-4D97-AF65-F5344CB8AC3E}">
        <p14:creationId xmlns:p14="http://schemas.microsoft.com/office/powerpoint/2010/main" val="1976682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631" y="633046"/>
            <a:ext cx="10199076" cy="603740"/>
          </a:xfrm>
        </p:spPr>
        <p:txBody>
          <a:bodyPr>
            <a:noAutofit/>
          </a:bodyPr>
          <a:lstStyle/>
          <a:p>
            <a:pPr algn="l"/>
            <a:r>
              <a:rPr lang="es-MX" sz="2800" dirty="0" smtClean="0"/>
              <a:t>Obligaciones de la Secretaría</a:t>
            </a:r>
            <a:endParaRPr lang="es-MX" sz="2800" dirty="0"/>
          </a:p>
        </p:txBody>
      </p:sp>
      <p:sp>
        <p:nvSpPr>
          <p:cNvPr id="4" name="Rectángulo 3"/>
          <p:cNvSpPr/>
          <p:nvPr/>
        </p:nvSpPr>
        <p:spPr>
          <a:xfrm>
            <a:off x="1104898" y="1670357"/>
            <a:ext cx="9586547" cy="3170099"/>
          </a:xfrm>
          <a:prstGeom prst="rect">
            <a:avLst/>
          </a:prstGeom>
        </p:spPr>
        <p:txBody>
          <a:bodyPr wrap="square">
            <a:spAutoFit/>
          </a:bodyPr>
          <a:lstStyle/>
          <a:p>
            <a:pPr algn="just"/>
            <a:r>
              <a:rPr lang="es-MX" sz="2000" dirty="0">
                <a:solidFill>
                  <a:schemeClr val="tx1"/>
                </a:solidFill>
                <a:latin typeface="Montserrat"/>
                <a:ea typeface="Montserrat"/>
                <a:cs typeface="Montserrat"/>
                <a:sym typeface="Montserrat"/>
              </a:rPr>
              <a:t>Publicar en la pagina de internet:</a:t>
            </a:r>
          </a:p>
          <a:p>
            <a:pPr marL="342900" indent="-342900" algn="just">
              <a:buFont typeface="Arial" panose="020B0604020202020204" pitchFamily="34" charset="0"/>
              <a:buChar char="•"/>
            </a:pPr>
            <a:endParaRPr lang="es-MX" sz="2000" dirty="0">
              <a:solidFill>
                <a:schemeClr val="tx1"/>
              </a:solidFill>
              <a:latin typeface="Montserrat"/>
              <a:ea typeface="Montserrat"/>
              <a:cs typeface="Montserrat"/>
              <a:sym typeface="Montserrat"/>
            </a:endParaRP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Número y tipo de las plazas existentes</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Movimientos que se realicen a dichas plazas</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Relación de trabajadores comisionados por centro de trabajo</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Relación de trabajadores con licencia por centro de trabajo</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Relación de trabajadores jubilados y con licencia </a:t>
            </a:r>
            <a:r>
              <a:rPr lang="es-MX" sz="2000" dirty="0" err="1">
                <a:solidFill>
                  <a:schemeClr val="tx1"/>
                </a:solidFill>
                <a:latin typeface="Montserrat"/>
                <a:ea typeface="Montserrat"/>
                <a:cs typeface="Montserrat"/>
                <a:sym typeface="Montserrat"/>
              </a:rPr>
              <a:t>prejubilatoria</a:t>
            </a:r>
            <a:endParaRPr lang="es-MX" sz="2000" dirty="0">
              <a:solidFill>
                <a:schemeClr val="tx1"/>
              </a:solidFill>
              <a:latin typeface="Montserrat"/>
              <a:ea typeface="Montserrat"/>
              <a:cs typeface="Montserrat"/>
              <a:sym typeface="Montserrat"/>
            </a:endParaRP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Relación de personas contratadas por honorarios, por centro de trabajo</a:t>
            </a:r>
          </a:p>
          <a:p>
            <a:pPr marL="342900" indent="-342900" algn="just">
              <a:buFont typeface="Arial" panose="020B0604020202020204" pitchFamily="34" charset="0"/>
              <a:buChar char="•"/>
            </a:pPr>
            <a:r>
              <a:rPr lang="es-MX" sz="2000" dirty="0">
                <a:solidFill>
                  <a:schemeClr val="tx1"/>
                </a:solidFill>
                <a:latin typeface="Montserrat"/>
                <a:ea typeface="Montserrat"/>
                <a:cs typeface="Montserrat"/>
                <a:sym typeface="Montserrat"/>
              </a:rPr>
              <a:t>Analítico de plazas, tabuladores y catálogos de conceptos de percepciones y deducciones por cada entidad federativa</a:t>
            </a:r>
            <a:endParaRPr lang="es-ES" sz="2000" dirty="0">
              <a:solidFill>
                <a:schemeClr val="tx1"/>
              </a:solidFill>
              <a:latin typeface="Montserrat"/>
              <a:ea typeface="Montserrat"/>
              <a:cs typeface="Montserrat"/>
              <a:sym typeface="Montserrat"/>
            </a:endParaRPr>
          </a:p>
        </p:txBody>
      </p:sp>
    </p:spTree>
    <p:extLst>
      <p:ext uri="{BB962C8B-B14F-4D97-AF65-F5344CB8AC3E}">
        <p14:creationId xmlns:p14="http://schemas.microsoft.com/office/powerpoint/2010/main" val="1350337114"/>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1094</TotalTime>
  <Words>1979</Words>
  <Application>Microsoft Office PowerPoint</Application>
  <PresentationFormat>Panorámica</PresentationFormat>
  <Paragraphs>314</Paragraphs>
  <Slides>31</Slides>
  <Notes>18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Montserrat</vt:lpstr>
      <vt:lpstr>Calibri</vt:lpstr>
      <vt:lpstr>Montserrat SemiBold</vt:lpstr>
      <vt:lpstr>Tema de Office</vt:lpstr>
      <vt:lpstr>ACTUALIZACIÓN DE LA NORMATIVIDAD EN MATERIA DE SERVICIOS PERSONALES Y EL PROCESO DE INTEGRACIÓN DE LA INFORMACIÓN EN CUMPLIMIENTO DEL ART. 74 DE LA LEY GENERAL DE CONTABILIDAD GUBERNAMENTAL</vt:lpstr>
      <vt:lpstr>I. Antecedentes</vt:lpstr>
      <vt:lpstr>Tipos de personal en los Servicios Estatales de Salud</vt:lpstr>
      <vt:lpstr>Tipos de personal en los Servicios Estatales de Salud Beneficios</vt:lpstr>
      <vt:lpstr>Normatividad: Antecedentes obligaciones y la Ley General de Contabilidad Gubernamental</vt:lpstr>
      <vt:lpstr>Obligaciones de las Entidades</vt:lpstr>
      <vt:lpstr>Obligaciones de la Secretaría</vt:lpstr>
      <vt:lpstr>Obligaciones de la Secretaría</vt:lpstr>
      <vt:lpstr>Obligaciones de la Secretaría</vt:lpstr>
      <vt:lpstr>Acciones de la Secretaría  (Quincenales)</vt:lpstr>
      <vt:lpstr>Acciones de la Secretaría  (Trimestrales)</vt:lpstr>
      <vt:lpstr>Acciones de la Secretaría  (Semestrales)</vt:lpstr>
      <vt:lpstr>Calendario de entrega de la información</vt:lpstr>
      <vt:lpstr>Portal electrónico: Oficios, circulares y formatos</vt:lpstr>
      <vt:lpstr>Recepción de Art.74</vt:lpstr>
      <vt:lpstr>Portales de consulta y ayuda</vt:lpstr>
      <vt:lpstr>Layout </vt:lpstr>
      <vt:lpstr>Validaciones </vt:lpstr>
      <vt:lpstr>Validaciones</vt:lpstr>
      <vt:lpstr>Panel de Control</vt:lpstr>
      <vt:lpstr>Portales de consulta y ayuda</vt:lpstr>
      <vt:lpstr>Estadísticos (Rechazos) </vt:lpstr>
      <vt:lpstr>Vacancia (Quincenal)</vt:lpstr>
      <vt:lpstr>Analítico de plazas (Quincenal)</vt:lpstr>
      <vt:lpstr>Tabulador (Quincenal)</vt:lpstr>
      <vt:lpstr>Catálogo de Conceptos (Quincenal)</vt:lpstr>
      <vt:lpstr>Movimientos de Personal (Quincenal)</vt:lpstr>
      <vt:lpstr>Comisionados (Trimestral)</vt:lpstr>
      <vt:lpstr>Pagos Diferentes al Costo (Trimestral)</vt:lpstr>
      <vt:lpstr>Retroactivos (Trimestral)</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 PRESENTACIÓN</dc:title>
  <dc:creator>Microsoft Office User</dc:creator>
  <cp:lastModifiedBy>Abigail Garay Bernabé</cp:lastModifiedBy>
  <cp:revision>39</cp:revision>
  <dcterms:created xsi:type="dcterms:W3CDTF">2018-12-04T03:27:02Z</dcterms:created>
  <dcterms:modified xsi:type="dcterms:W3CDTF">2024-02-20T00:18:30Z</dcterms:modified>
</cp:coreProperties>
</file>