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7" r:id="rId4"/>
    <p:sldId id="281" r:id="rId5"/>
    <p:sldId id="259" r:id="rId6"/>
    <p:sldId id="261" r:id="rId7"/>
    <p:sldId id="268" r:id="rId8"/>
    <p:sldId id="278" r:id="rId9"/>
    <p:sldId id="280" r:id="rId10"/>
    <p:sldId id="279" r:id="rId11"/>
    <p:sldId id="269" r:id="rId12"/>
    <p:sldId id="282" r:id="rId13"/>
    <p:sldId id="270" r:id="rId14"/>
    <p:sldId id="271" r:id="rId15"/>
    <p:sldId id="283" r:id="rId16"/>
    <p:sldId id="272" r:id="rId17"/>
    <p:sldId id="273" r:id="rId18"/>
    <p:sldId id="284" r:id="rId19"/>
    <p:sldId id="274" r:id="rId20"/>
    <p:sldId id="285" r:id="rId21"/>
    <p:sldId id="286" r:id="rId2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90" d="100"/>
          <a:sy n="90" d="100"/>
        </p:scale>
        <p:origin x="16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MX"/>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MX"/>
          </a:p>
        </p:txBody>
      </p:sp>
      <p:sp>
        <p:nvSpPr>
          <p:cNvPr id="4" name="Marcador de fecha 3"/>
          <p:cNvSpPr>
            <a:spLocks noGrp="1"/>
          </p:cNvSpPr>
          <p:nvPr>
            <p:ph type="dt" sz="half" idx="10"/>
          </p:nvPr>
        </p:nvSpPr>
        <p:spPr/>
        <p:txBody>
          <a:bodyPr/>
          <a:lstStyle/>
          <a:p>
            <a:fld id="{F8A36ACA-B53A-4D51-9CFF-B280DF9999D3}" type="datetimeFigureOut">
              <a:rPr lang="es-MX" smtClean="0"/>
              <a:t>07/01/2015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603915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8A36ACA-B53A-4D51-9CFF-B280DF9999D3}" type="datetimeFigureOut">
              <a:rPr lang="es-MX" smtClean="0"/>
              <a:t>07/01/2015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3803026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MX"/>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8A36ACA-B53A-4D51-9CFF-B280DF9999D3}" type="datetimeFigureOut">
              <a:rPr lang="es-MX" smtClean="0"/>
              <a:t>07/01/2015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20014952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10"/>
          </p:nvPr>
        </p:nvSpPr>
        <p:spPr/>
        <p:txBody>
          <a:bodyPr/>
          <a:lstStyle/>
          <a:p>
            <a:fld id="{F8A36ACA-B53A-4D51-9CFF-B280DF9999D3}" type="datetimeFigureOut">
              <a:rPr lang="es-MX" smtClean="0"/>
              <a:t>07/01/2015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2642945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F8A36ACA-B53A-4D51-9CFF-B280DF9999D3}" type="datetimeFigureOut">
              <a:rPr lang="es-MX" smtClean="0"/>
              <a:t>07/01/2015</a:t>
            </a:fld>
            <a:endParaRPr lang="es-MX"/>
          </a:p>
        </p:txBody>
      </p:sp>
      <p:sp>
        <p:nvSpPr>
          <p:cNvPr id="5" name="Marcador de pie de página 4"/>
          <p:cNvSpPr>
            <a:spLocks noGrp="1"/>
          </p:cNvSpPr>
          <p:nvPr>
            <p:ph type="ftr" sz="quarter" idx="11"/>
          </p:nvPr>
        </p:nvSpPr>
        <p:spPr/>
        <p:txBody>
          <a:bodyPr/>
          <a:lstStyle/>
          <a:p>
            <a:endParaRPr lang="es-MX"/>
          </a:p>
        </p:txBody>
      </p:sp>
      <p:sp>
        <p:nvSpPr>
          <p:cNvPr id="6" name="Marcador de número de diapositiva 5"/>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6847163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fecha 4"/>
          <p:cNvSpPr>
            <a:spLocks noGrp="1"/>
          </p:cNvSpPr>
          <p:nvPr>
            <p:ph type="dt" sz="half" idx="10"/>
          </p:nvPr>
        </p:nvSpPr>
        <p:spPr/>
        <p:txBody>
          <a:bodyPr/>
          <a:lstStyle/>
          <a:p>
            <a:fld id="{F8A36ACA-B53A-4D51-9CFF-B280DF9999D3}" type="datetimeFigureOut">
              <a:rPr lang="es-MX" smtClean="0"/>
              <a:t>07/01/2015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41617838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Marcador de fecha 6"/>
          <p:cNvSpPr>
            <a:spLocks noGrp="1"/>
          </p:cNvSpPr>
          <p:nvPr>
            <p:ph type="dt" sz="half" idx="10"/>
          </p:nvPr>
        </p:nvSpPr>
        <p:spPr/>
        <p:txBody>
          <a:bodyPr/>
          <a:lstStyle/>
          <a:p>
            <a:fld id="{F8A36ACA-B53A-4D51-9CFF-B280DF9999D3}" type="datetimeFigureOut">
              <a:rPr lang="es-MX" smtClean="0"/>
              <a:t>07/01/2015</a:t>
            </a:fld>
            <a:endParaRPr lang="es-MX"/>
          </a:p>
        </p:txBody>
      </p:sp>
      <p:sp>
        <p:nvSpPr>
          <p:cNvPr id="8" name="Marcador de pie de página 7"/>
          <p:cNvSpPr>
            <a:spLocks noGrp="1"/>
          </p:cNvSpPr>
          <p:nvPr>
            <p:ph type="ftr" sz="quarter" idx="11"/>
          </p:nvPr>
        </p:nvSpPr>
        <p:spPr/>
        <p:txBody>
          <a:bodyPr/>
          <a:lstStyle/>
          <a:p>
            <a:endParaRPr lang="es-MX"/>
          </a:p>
        </p:txBody>
      </p:sp>
      <p:sp>
        <p:nvSpPr>
          <p:cNvPr id="9" name="Marcador de número de diapositiva 8"/>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2811819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MX"/>
          </a:p>
        </p:txBody>
      </p:sp>
      <p:sp>
        <p:nvSpPr>
          <p:cNvPr id="3" name="Marcador de fecha 2"/>
          <p:cNvSpPr>
            <a:spLocks noGrp="1"/>
          </p:cNvSpPr>
          <p:nvPr>
            <p:ph type="dt" sz="half" idx="10"/>
          </p:nvPr>
        </p:nvSpPr>
        <p:spPr/>
        <p:txBody>
          <a:bodyPr/>
          <a:lstStyle/>
          <a:p>
            <a:fld id="{F8A36ACA-B53A-4D51-9CFF-B280DF9999D3}" type="datetimeFigureOut">
              <a:rPr lang="es-MX" smtClean="0"/>
              <a:t>07/01/2015</a:t>
            </a:fld>
            <a:endParaRPr lang="es-MX"/>
          </a:p>
        </p:txBody>
      </p:sp>
      <p:sp>
        <p:nvSpPr>
          <p:cNvPr id="4" name="Marcador de pie de página 3"/>
          <p:cNvSpPr>
            <a:spLocks noGrp="1"/>
          </p:cNvSpPr>
          <p:nvPr>
            <p:ph type="ftr" sz="quarter" idx="11"/>
          </p:nvPr>
        </p:nvSpPr>
        <p:spPr/>
        <p:txBody>
          <a:bodyPr/>
          <a:lstStyle/>
          <a:p>
            <a:endParaRPr lang="es-MX"/>
          </a:p>
        </p:txBody>
      </p:sp>
      <p:sp>
        <p:nvSpPr>
          <p:cNvPr id="5" name="Marcador de número de diapositiva 4"/>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19940866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F8A36ACA-B53A-4D51-9CFF-B280DF9999D3}" type="datetimeFigureOut">
              <a:rPr lang="es-MX" smtClean="0"/>
              <a:t>07/01/2015</a:t>
            </a:fld>
            <a:endParaRPr lang="es-MX"/>
          </a:p>
        </p:txBody>
      </p:sp>
      <p:sp>
        <p:nvSpPr>
          <p:cNvPr id="3" name="Marcador de pie de página 2"/>
          <p:cNvSpPr>
            <a:spLocks noGrp="1"/>
          </p:cNvSpPr>
          <p:nvPr>
            <p:ph type="ftr" sz="quarter" idx="11"/>
          </p:nvPr>
        </p:nvSpPr>
        <p:spPr/>
        <p:txBody>
          <a:bodyPr/>
          <a:lstStyle/>
          <a:p>
            <a:endParaRPr lang="es-MX"/>
          </a:p>
        </p:txBody>
      </p:sp>
      <p:sp>
        <p:nvSpPr>
          <p:cNvPr id="4" name="Marcador de número de diapositiva 3"/>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3213030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8A36ACA-B53A-4D51-9CFF-B280DF9999D3}" type="datetimeFigureOut">
              <a:rPr lang="es-MX" smtClean="0"/>
              <a:t>07/01/2015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37327135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MX"/>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F8A36ACA-B53A-4D51-9CFF-B280DF9999D3}" type="datetimeFigureOut">
              <a:rPr lang="es-MX" smtClean="0"/>
              <a:t>07/01/2015</a:t>
            </a:fld>
            <a:endParaRPr lang="es-MX"/>
          </a:p>
        </p:txBody>
      </p:sp>
      <p:sp>
        <p:nvSpPr>
          <p:cNvPr id="6" name="Marcador de pie de página 5"/>
          <p:cNvSpPr>
            <a:spLocks noGrp="1"/>
          </p:cNvSpPr>
          <p:nvPr>
            <p:ph type="ftr" sz="quarter" idx="11"/>
          </p:nvPr>
        </p:nvSpPr>
        <p:spPr/>
        <p:txBody>
          <a:bodyPr/>
          <a:lstStyle/>
          <a:p>
            <a:endParaRPr lang="es-MX"/>
          </a:p>
        </p:txBody>
      </p:sp>
      <p:sp>
        <p:nvSpPr>
          <p:cNvPr id="7" name="Marcador de número de diapositiva 6"/>
          <p:cNvSpPr>
            <a:spLocks noGrp="1"/>
          </p:cNvSpPr>
          <p:nvPr>
            <p:ph type="sldNum" sz="quarter" idx="12"/>
          </p:nvPr>
        </p:nvSpPr>
        <p:spPr/>
        <p:txBody>
          <a:bodyPr/>
          <a:lstStyle/>
          <a:p>
            <a:fld id="{2EDAD594-3308-4B94-8B8D-BE81E6FFA452}" type="slidenum">
              <a:rPr lang="es-MX" smtClean="0"/>
              <a:t>‹Nº›</a:t>
            </a:fld>
            <a:endParaRPr lang="es-MX"/>
          </a:p>
        </p:txBody>
      </p:sp>
    </p:spTree>
    <p:extLst>
      <p:ext uri="{BB962C8B-B14F-4D97-AF65-F5344CB8AC3E}">
        <p14:creationId xmlns:p14="http://schemas.microsoft.com/office/powerpoint/2010/main" val="4070349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A36ACA-B53A-4D51-9CFF-B280DF9999D3}" type="datetimeFigureOut">
              <a:rPr lang="es-MX" smtClean="0"/>
              <a:t>07/01/2015</a:t>
            </a:fld>
            <a:endParaRPr lang="es-MX"/>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DAD594-3308-4B94-8B8D-BE81E6FFA452}" type="slidenum">
              <a:rPr lang="es-MX" smtClean="0"/>
              <a:t>‹Nº›</a:t>
            </a:fld>
            <a:endParaRPr lang="es-MX"/>
          </a:p>
        </p:txBody>
      </p:sp>
    </p:spTree>
    <p:extLst>
      <p:ext uri="{BB962C8B-B14F-4D97-AF65-F5344CB8AC3E}">
        <p14:creationId xmlns:p14="http://schemas.microsoft.com/office/powerpoint/2010/main" val="73165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2"/>
            <a:ext cx="9144000" cy="4789041"/>
          </a:xfrm>
        </p:spPr>
        <p:txBody>
          <a:bodyPr>
            <a:normAutofit fontScale="90000"/>
          </a:bodyPr>
          <a:lstStyle/>
          <a:p>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4000" b="1" dirty="0" smtClean="0">
                <a:latin typeface="Arial" panose="020B0604020202020204" pitchFamily="34" charset="0"/>
                <a:cs typeface="Arial" panose="020B0604020202020204" pitchFamily="34" charset="0"/>
              </a:rPr>
              <a:t>“</a:t>
            </a:r>
            <a:r>
              <a:rPr lang="es-MX" sz="4000" b="1" dirty="0">
                <a:latin typeface="Arial" panose="020B0604020202020204" pitchFamily="34" charset="0"/>
                <a:cs typeface="Arial" panose="020B0604020202020204" pitchFamily="34" charset="0"/>
              </a:rPr>
              <a:t>EVALUACIÓN DEL PADRÓN DE BENEFICIARIOS DEL SISTEMA DE PROTECCIÓN SOCIAL EN SALUD PARA LA CORRECTA CLASIFICACIÓN DE BENEFICIARIOS”</a:t>
            </a:r>
            <a:br>
              <a:rPr lang="es-MX" sz="4000" b="1" dirty="0">
                <a:latin typeface="Arial" panose="020B0604020202020204" pitchFamily="34" charset="0"/>
                <a:cs typeface="Arial" panose="020B0604020202020204" pitchFamily="34" charset="0"/>
              </a:rPr>
            </a:br>
            <a:endParaRPr lang="es-MX" sz="4000" b="1"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p:txBody>
          <a:bodyPr/>
          <a:lstStyle/>
          <a:p>
            <a:endParaRPr lang="es-MX" dirty="0" smtClean="0"/>
          </a:p>
          <a:p>
            <a:endParaRPr lang="es-MX" dirty="0"/>
          </a:p>
        </p:txBody>
      </p:sp>
      <p:grpSp>
        <p:nvGrpSpPr>
          <p:cNvPr id="9" name="Group 20"/>
          <p:cNvGrpSpPr>
            <a:grpSpLocks/>
          </p:cNvGrpSpPr>
          <p:nvPr/>
        </p:nvGrpSpPr>
        <p:grpSpPr bwMode="auto">
          <a:xfrm>
            <a:off x="8873544" y="562746"/>
            <a:ext cx="3097464" cy="887413"/>
            <a:chOff x="0" y="0"/>
            <a:chExt cx="28041" cy="10485"/>
          </a:xfrm>
        </p:grpSpPr>
        <p:sp>
          <p:nvSpPr>
            <p:cNvPr id="10"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11"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2"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8822787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2" y="412123"/>
            <a:ext cx="11186374" cy="824249"/>
          </a:xfrm>
        </p:spPr>
        <p:txBody>
          <a:bodyPr>
            <a:normAutofit fontScale="90000"/>
          </a:bodyPr>
          <a:lstStyle/>
          <a:p>
            <a:r>
              <a:rPr lang="es-ES" sz="4000" b="1" dirty="0" smtClean="0">
                <a:latin typeface="Arial" panose="020B0604020202020204" pitchFamily="34" charset="0"/>
                <a:cs typeface="Arial" panose="020B0604020202020204" pitchFamily="34" charset="0"/>
              </a:rPr>
              <a:t/>
            </a:r>
            <a:br>
              <a:rPr lang="es-ES" sz="4000" b="1" dirty="0" smtClean="0">
                <a:latin typeface="Arial" panose="020B0604020202020204" pitchFamily="34" charset="0"/>
                <a:cs typeface="Arial" panose="020B0604020202020204" pitchFamily="34" charset="0"/>
              </a:rPr>
            </a:br>
            <a:r>
              <a:rPr lang="es-ES" sz="4000" b="1" dirty="0" smtClean="0">
                <a:latin typeface="Arial" panose="020B0604020202020204" pitchFamily="34" charset="0"/>
                <a:cs typeface="Arial" panose="020B0604020202020204" pitchFamily="34" charset="0"/>
              </a:rPr>
              <a:t>Principales </a:t>
            </a:r>
            <a:r>
              <a:rPr lang="es-ES" sz="4000" b="1" dirty="0">
                <a:latin typeface="Arial" panose="020B0604020202020204" pitchFamily="34" charset="0"/>
                <a:cs typeface="Arial" panose="020B0604020202020204" pitchFamily="34" charset="0"/>
              </a:rPr>
              <a:t>resultados y conclusiones:</a:t>
            </a:r>
            <a:r>
              <a:rPr lang="es-MX" sz="4000" b="1" dirty="0">
                <a:latin typeface="Arial" panose="020B0604020202020204" pitchFamily="34" charset="0"/>
                <a:cs typeface="Arial" panose="020B0604020202020204" pitchFamily="34" charset="0"/>
              </a:rPr>
              <a:t/>
            </a:r>
            <a:br>
              <a:rPr lang="es-MX" sz="4000" b="1" dirty="0">
                <a:latin typeface="Arial" panose="020B0604020202020204" pitchFamily="34" charset="0"/>
                <a:cs typeface="Arial" panose="020B0604020202020204" pitchFamily="34" charset="0"/>
              </a:rPr>
            </a:br>
            <a:r>
              <a:rPr lang="es-MX" sz="4000" b="1" dirty="0" smtClean="0">
                <a:latin typeface="Arial" panose="020B0604020202020204" pitchFamily="34" charset="0"/>
                <a:cs typeface="Arial" panose="020B0604020202020204" pitchFamily="34" charset="0"/>
              </a:rPr>
              <a:t/>
            </a:r>
            <a:br>
              <a:rPr lang="es-MX" sz="4000" b="1" dirty="0" smtClean="0">
                <a:latin typeface="Arial" panose="020B0604020202020204" pitchFamily="34" charset="0"/>
                <a:cs typeface="Arial" panose="020B0604020202020204" pitchFamily="34" charset="0"/>
              </a:rPr>
            </a:br>
            <a:r>
              <a:rPr lang="es-MX" sz="3100" i="1" dirty="0" smtClean="0">
                <a:latin typeface="Arial" panose="020B0604020202020204" pitchFamily="34" charset="0"/>
                <a:cs typeface="Arial" panose="020B0604020202020204" pitchFamily="34" charset="0"/>
              </a:rPr>
              <a:t>Variables urbanas</a:t>
            </a:r>
            <a:br>
              <a:rPr lang="es-MX" sz="3100" i="1" dirty="0" smtClean="0">
                <a:latin typeface="Arial" panose="020B0604020202020204" pitchFamily="34" charset="0"/>
                <a:cs typeface="Arial" panose="020B0604020202020204" pitchFamily="34" charset="0"/>
              </a:rPr>
            </a:br>
            <a:endParaRPr lang="es-MX" sz="3100" dirty="0"/>
          </a:p>
        </p:txBody>
      </p:sp>
      <p:graphicFrame>
        <p:nvGraphicFramePr>
          <p:cNvPr id="17" name="Marcador de contenido 16"/>
          <p:cNvGraphicFramePr>
            <a:graphicFrameLocks noGrp="1"/>
          </p:cNvGraphicFramePr>
          <p:nvPr>
            <p:ph idx="1"/>
            <p:extLst>
              <p:ext uri="{D42A27DB-BD31-4B8C-83A1-F6EECF244321}">
                <p14:modId xmlns:p14="http://schemas.microsoft.com/office/powerpoint/2010/main" val="1640450501"/>
              </p:ext>
            </p:extLst>
          </p:nvPr>
        </p:nvGraphicFramePr>
        <p:xfrm>
          <a:off x="3618963" y="2177090"/>
          <a:ext cx="4536000" cy="4858402"/>
        </p:xfrm>
        <a:graphic>
          <a:graphicData uri="http://schemas.openxmlformats.org/drawingml/2006/table">
            <a:tbl>
              <a:tblPr firstRow="1" firstCol="1" bandRow="1">
                <a:tableStyleId>{5C22544A-7EE6-4342-B048-85BDC9FD1C3A}</a:tableStyleId>
              </a:tblPr>
              <a:tblGrid>
                <a:gridCol w="4536000"/>
              </a:tblGrid>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Tamaño de localidad</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excusado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Educación del jefe del hogar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Índice de dependencia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Hacinamiento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Seguro social</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Hijos que no asisten a la escuela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Hijos que trabajan</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vehículo 0, 1 o más de 2</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20925">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computadora 0, 1 o más de 2</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01679">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Número de prestaciones de todos los que trabajan en el hogar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20925">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Número de integrantes que asisten a escuela pública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93068">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Número de personas que laboran en el hogar entre el total de integrantes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393068">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Tipo de empresa en la que labora (1. Tipo independiente, familiar o personal)</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Tenencia de la vivienda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Número de miembros a los que les otorgaron beca escolar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celular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teléfono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Tipo de servicios de salud</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TV de paga </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88312">
                <a:tc>
                  <a:txBody>
                    <a:bodyPr/>
                    <a:lstStyle/>
                    <a:p>
                      <a:pPr marL="342900" lvl="0" indent="-342900" algn="just">
                        <a:lnSpc>
                          <a:spcPct val="115000"/>
                        </a:lnSpc>
                        <a:spcAft>
                          <a:spcPts val="0"/>
                        </a:spcAft>
                        <a:buFont typeface="Wingdings" panose="05000000000000000000" pitchFamily="2" charset="2"/>
                        <a:buChar char="q"/>
                      </a:pPr>
                      <a:r>
                        <a:rPr lang="es-MX" sz="1200" dirty="0">
                          <a:solidFill>
                            <a:schemeClr val="tx1"/>
                          </a:solidFill>
                          <a:effectLst/>
                          <a:latin typeface="Times New Roman" panose="02020603050405020304" pitchFamily="18" charset="0"/>
                          <a:cs typeface="Times New Roman" panose="02020603050405020304" pitchFamily="18" charset="0"/>
                        </a:rPr>
                        <a:t>Si cuenta con </a:t>
                      </a:r>
                      <a:r>
                        <a:rPr lang="es-ES" sz="1200" dirty="0">
                          <a:solidFill>
                            <a:schemeClr val="tx1"/>
                          </a:solidFill>
                          <a:effectLst/>
                          <a:latin typeface="Times New Roman" panose="02020603050405020304" pitchFamily="18" charset="0"/>
                          <a:cs typeface="Times New Roman" panose="02020603050405020304" pitchFamily="18" charset="0"/>
                        </a:rPr>
                        <a:t>conexión a internet</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372" marR="35372"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bl>
          </a:graphicData>
        </a:graphic>
      </p:graphicFrame>
      <p:grpSp>
        <p:nvGrpSpPr>
          <p:cNvPr id="4" name="Group 20"/>
          <p:cNvGrpSpPr>
            <a:grpSpLocks/>
          </p:cNvGrpSpPr>
          <p:nvPr/>
        </p:nvGrpSpPr>
        <p:grpSpPr bwMode="auto">
          <a:xfrm>
            <a:off x="9311425" y="189742"/>
            <a:ext cx="2880575"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
        <p:nvSpPr>
          <p:cNvPr id="8" name="Rectángulo 7"/>
          <p:cNvSpPr/>
          <p:nvPr/>
        </p:nvSpPr>
        <p:spPr>
          <a:xfrm>
            <a:off x="90152" y="1611886"/>
            <a:ext cx="10032642" cy="430887"/>
          </a:xfrm>
          <a:prstGeom prst="rect">
            <a:avLst/>
          </a:prstGeom>
        </p:spPr>
        <p:txBody>
          <a:bodyPr wrap="square">
            <a:spAutoFit/>
          </a:bodyPr>
          <a:lstStyle/>
          <a:p>
            <a:pPr algn="just"/>
            <a:r>
              <a:rPr lang="es-ES" sz="2200" dirty="0" smtClean="0">
                <a:latin typeface="Times New Roman" panose="02020603050405020304" pitchFamily="18" charset="0"/>
                <a:cs typeface="Times New Roman" panose="02020603050405020304" pitchFamily="18" charset="0"/>
              </a:rPr>
              <a:t> Las </a:t>
            </a:r>
            <a:r>
              <a:rPr lang="es-ES" sz="2200" dirty="0">
                <a:latin typeface="Times New Roman" panose="02020603050405020304" pitchFamily="18" charset="0"/>
                <a:cs typeface="Times New Roman" panose="02020603050405020304" pitchFamily="18" charset="0"/>
              </a:rPr>
              <a:t>variables para el sector </a:t>
            </a:r>
            <a:r>
              <a:rPr lang="es-ES" sz="2200" dirty="0" smtClean="0">
                <a:latin typeface="Times New Roman" panose="02020603050405020304" pitchFamily="18" charset="0"/>
                <a:cs typeface="Times New Roman" panose="02020603050405020304" pitchFamily="18" charset="0"/>
              </a:rPr>
              <a:t>urbano </a:t>
            </a:r>
            <a:r>
              <a:rPr lang="es-ES" sz="2200" dirty="0">
                <a:latin typeface="Times New Roman" panose="02020603050405020304" pitchFamily="18" charset="0"/>
                <a:cs typeface="Times New Roman" panose="02020603050405020304" pitchFamily="18" charset="0"/>
              </a:rPr>
              <a:t>en dicha propuesta son las siguientes:</a:t>
            </a:r>
          </a:p>
        </p:txBody>
      </p:sp>
    </p:spTree>
    <p:extLst>
      <p:ext uri="{BB962C8B-B14F-4D97-AF65-F5344CB8AC3E}">
        <p14:creationId xmlns:p14="http://schemas.microsoft.com/office/powerpoint/2010/main" val="4091414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2" y="168759"/>
            <a:ext cx="10748493" cy="887413"/>
          </a:xfrm>
        </p:spPr>
        <p:txBody>
          <a:bodyPr>
            <a:normAutofit/>
          </a:bodyPr>
          <a:lstStyle/>
          <a:p>
            <a:r>
              <a:rPr lang="es-ES" sz="3600" b="1" dirty="0" smtClean="0">
                <a:latin typeface="Arial" panose="020B0604020202020204" pitchFamily="34" charset="0"/>
                <a:cs typeface="Arial" panose="020B0604020202020204" pitchFamily="34" charset="0"/>
              </a:rPr>
              <a:t>Principales resultados y conclusiones:</a:t>
            </a:r>
            <a:endParaRPr lang="es-MX" sz="36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18942" y="1236372"/>
            <a:ext cx="11552348" cy="5228822"/>
          </a:xfrm>
        </p:spPr>
        <p:txBody>
          <a:bodyPr>
            <a:normAutofit fontScale="40000" lnSpcReduction="20000"/>
          </a:bodyPr>
          <a:lstStyle/>
          <a:p>
            <a:pPr marL="0" indent="0" algn="just">
              <a:buNone/>
            </a:pPr>
            <a:endParaRPr lang="es-ES" sz="6200" dirty="0" smtClean="0">
              <a:latin typeface="Times New Roman" panose="02020603050405020304" pitchFamily="18" charset="0"/>
              <a:cs typeface="Times New Roman" panose="02020603050405020304" pitchFamily="18" charset="0"/>
            </a:endParaRPr>
          </a:p>
          <a:p>
            <a:pPr marL="0" indent="0" algn="just">
              <a:buNone/>
            </a:pPr>
            <a:endParaRPr lang="es-ES" sz="5500" dirty="0" smtClean="0">
              <a:latin typeface="Times New Roman" panose="02020603050405020304" pitchFamily="18" charset="0"/>
              <a:cs typeface="Times New Roman" panose="02020603050405020304" pitchFamily="18" charset="0"/>
            </a:endParaRPr>
          </a:p>
          <a:p>
            <a:pPr marL="0" indent="0" algn="just">
              <a:buNone/>
            </a:pPr>
            <a:r>
              <a:rPr lang="es-ES" sz="5500" dirty="0" smtClean="0">
                <a:latin typeface="Times New Roman" panose="02020603050405020304" pitchFamily="18" charset="0"/>
                <a:cs typeface="Times New Roman" panose="02020603050405020304" pitchFamily="18" charset="0"/>
              </a:rPr>
              <a:t>Los </a:t>
            </a:r>
            <a:r>
              <a:rPr lang="es-ES" sz="5500" dirty="0">
                <a:latin typeface="Times New Roman" panose="02020603050405020304" pitchFamily="18" charset="0"/>
                <a:cs typeface="Times New Roman" panose="02020603050405020304" pitchFamily="18" charset="0"/>
              </a:rPr>
              <a:t>resultados de la aplicación de este modelo, denominado CECASOEH v 2.0, utilizando análisis discriminante, y estimando su poder de decisión por medio de la ENIGH, son</a:t>
            </a:r>
            <a:r>
              <a:rPr lang="es-ES" sz="5500" dirty="0" smtClean="0">
                <a:latin typeface="Times New Roman" panose="02020603050405020304" pitchFamily="18" charset="0"/>
                <a:cs typeface="Times New Roman" panose="02020603050405020304" pitchFamily="18" charset="0"/>
              </a:rPr>
              <a:t>:</a:t>
            </a:r>
          </a:p>
          <a:p>
            <a:pPr marL="0" indent="0" algn="just">
              <a:buNone/>
            </a:pPr>
            <a:endParaRPr lang="es-MX" sz="5500" dirty="0" smtClean="0">
              <a:latin typeface="Times New Roman" panose="02020603050405020304" pitchFamily="18" charset="0"/>
              <a:cs typeface="Times New Roman" panose="02020603050405020304" pitchFamily="18" charset="0"/>
            </a:endParaRPr>
          </a:p>
          <a:p>
            <a:pPr marL="0" indent="0" algn="just">
              <a:buNone/>
            </a:pPr>
            <a:endParaRPr lang="es-MX" sz="5500" dirty="0">
              <a:latin typeface="Times New Roman" panose="02020603050405020304" pitchFamily="18" charset="0"/>
              <a:cs typeface="Times New Roman" panose="02020603050405020304" pitchFamily="18" charset="0"/>
            </a:endParaRPr>
          </a:p>
          <a:p>
            <a:pPr lvl="0" algn="just"/>
            <a:r>
              <a:rPr lang="es-ES" sz="5500" dirty="0">
                <a:latin typeface="Times New Roman" panose="02020603050405020304" pitchFamily="18" charset="0"/>
                <a:cs typeface="Times New Roman" panose="02020603050405020304" pitchFamily="18" charset="0"/>
              </a:rPr>
              <a:t>Con la agregación en cuatro grupos y la combinación de modelos, se logra incrementar el poder de precisión a 56.6% de los hogares. Es decir, la metodología predice adecuadamente la ubicación de 56.6% de los hogares en el grupo socioeconómico que realmente le corresponde</a:t>
            </a:r>
            <a:r>
              <a:rPr lang="es-ES" sz="5500" dirty="0" smtClean="0">
                <a:latin typeface="Times New Roman" panose="02020603050405020304" pitchFamily="18" charset="0"/>
                <a:cs typeface="Times New Roman" panose="02020603050405020304" pitchFamily="18" charset="0"/>
              </a:rPr>
              <a:t>.</a:t>
            </a:r>
          </a:p>
          <a:p>
            <a:pPr marL="0" lvl="0" indent="0" algn="just">
              <a:buNone/>
            </a:pPr>
            <a:endParaRPr lang="es-MX" sz="5500" dirty="0">
              <a:latin typeface="Times New Roman" panose="02020603050405020304" pitchFamily="18" charset="0"/>
              <a:cs typeface="Times New Roman" panose="02020603050405020304" pitchFamily="18" charset="0"/>
            </a:endParaRPr>
          </a:p>
          <a:p>
            <a:pPr lvl="0" algn="just"/>
            <a:r>
              <a:rPr lang="es-ES_tradnl" sz="5500" dirty="0">
                <a:latin typeface="Times New Roman" panose="02020603050405020304" pitchFamily="18" charset="0"/>
                <a:cs typeface="Times New Roman" panose="02020603050405020304" pitchFamily="18" charset="0"/>
              </a:rPr>
              <a:t>Sin embargo, si </a:t>
            </a:r>
            <a:r>
              <a:rPr lang="es-ES" sz="5500" dirty="0">
                <a:latin typeface="Times New Roman" panose="02020603050405020304" pitchFamily="18" charset="0"/>
                <a:cs typeface="Times New Roman" panose="02020603050405020304" pitchFamily="18" charset="0"/>
              </a:rPr>
              <a:t>se hace la agregación considerando únicamente tres grupos de </a:t>
            </a:r>
            <a:r>
              <a:rPr lang="es-ES" sz="5500" dirty="0" err="1">
                <a:latin typeface="Times New Roman" panose="02020603050405020304" pitchFamily="18" charset="0"/>
                <a:cs typeface="Times New Roman" panose="02020603050405020304" pitchFamily="18" charset="0"/>
              </a:rPr>
              <a:t>deciles</a:t>
            </a:r>
            <a:r>
              <a:rPr lang="es-ES" sz="5500" dirty="0">
                <a:latin typeface="Times New Roman" panose="02020603050405020304" pitchFamily="18" charset="0"/>
                <a:cs typeface="Times New Roman" panose="02020603050405020304" pitchFamily="18" charset="0"/>
              </a:rPr>
              <a:t>, el modelo combinado </a:t>
            </a:r>
            <a:r>
              <a:rPr lang="es-ES_tradnl" sz="5500" dirty="0" smtClean="0">
                <a:latin typeface="Times New Roman" panose="02020603050405020304" pitchFamily="18" charset="0"/>
                <a:cs typeface="Times New Roman" panose="02020603050405020304" pitchFamily="18" charset="0"/>
              </a:rPr>
              <a:t>permite </a:t>
            </a:r>
            <a:r>
              <a:rPr lang="es-ES_tradnl" sz="5500" dirty="0">
                <a:latin typeface="Times New Roman" panose="02020603050405020304" pitchFamily="18" charset="0"/>
                <a:cs typeface="Times New Roman" panose="02020603050405020304" pitchFamily="18" charset="0"/>
              </a:rPr>
              <a:t>mantener el alto grado de predicción para el primer grupo de </a:t>
            </a:r>
            <a:r>
              <a:rPr lang="es-ES_tradnl" sz="5500" dirty="0" err="1">
                <a:latin typeface="Times New Roman" panose="02020603050405020304" pitchFamily="18" charset="0"/>
                <a:cs typeface="Times New Roman" panose="02020603050405020304" pitchFamily="18" charset="0"/>
              </a:rPr>
              <a:t>deciles</a:t>
            </a:r>
            <a:r>
              <a:rPr lang="es-ES_tradnl" sz="5500" dirty="0">
                <a:latin typeface="Times New Roman" panose="02020603050405020304" pitchFamily="18" charset="0"/>
                <a:cs typeface="Times New Roman" panose="02020603050405020304" pitchFamily="18" charset="0"/>
              </a:rPr>
              <a:t> (1 al 4) y mejorar significativamente el grado de predicción para el grupo de </a:t>
            </a:r>
            <a:r>
              <a:rPr lang="es-ES_tradnl" sz="5500" dirty="0" err="1" smtClean="0">
                <a:latin typeface="Times New Roman" panose="02020603050405020304" pitchFamily="18" charset="0"/>
                <a:cs typeface="Times New Roman" panose="02020603050405020304" pitchFamily="18" charset="0"/>
              </a:rPr>
              <a:t>deciles</a:t>
            </a:r>
            <a:r>
              <a:rPr lang="es-ES_tradnl" sz="5500" dirty="0" smtClean="0">
                <a:latin typeface="Times New Roman" panose="02020603050405020304" pitchFamily="18" charset="0"/>
                <a:cs typeface="Times New Roman" panose="02020603050405020304" pitchFamily="18" charset="0"/>
              </a:rPr>
              <a:t> </a:t>
            </a:r>
            <a:r>
              <a:rPr lang="es-ES_tradnl" sz="5500" dirty="0">
                <a:latin typeface="Times New Roman" panose="02020603050405020304" pitchFamily="18" charset="0"/>
                <a:cs typeface="Times New Roman" panose="02020603050405020304" pitchFamily="18" charset="0"/>
              </a:rPr>
              <a:t>intermedios (5 al 8) y para el grupo de últimos </a:t>
            </a:r>
            <a:r>
              <a:rPr lang="es-ES_tradnl" sz="5500" dirty="0" err="1">
                <a:latin typeface="Times New Roman" panose="02020603050405020304" pitchFamily="18" charset="0"/>
                <a:cs typeface="Times New Roman" panose="02020603050405020304" pitchFamily="18" charset="0"/>
              </a:rPr>
              <a:t>deciles</a:t>
            </a:r>
            <a:r>
              <a:rPr lang="es-ES_tradnl" sz="5500" dirty="0">
                <a:latin typeface="Times New Roman" panose="02020603050405020304" pitchFamily="18" charset="0"/>
                <a:cs typeface="Times New Roman" panose="02020603050405020304" pitchFamily="18" charset="0"/>
              </a:rPr>
              <a:t> (9 y 10). Con este modelo, se clasifica atinadamente al 66.36% de los hogares, siendo este el grado de predicción más alto entre los ejercicios realizados.</a:t>
            </a:r>
            <a:endParaRPr lang="es-MX" sz="5500" dirty="0">
              <a:latin typeface="Times New Roman" panose="02020603050405020304" pitchFamily="18" charset="0"/>
              <a:cs typeface="Times New Roman" panose="02020603050405020304" pitchFamily="18" charset="0"/>
            </a:endParaRPr>
          </a:p>
          <a:p>
            <a:pPr marL="0" indent="0" algn="just">
              <a:buNone/>
            </a:pPr>
            <a:endParaRPr lang="es-MX" sz="62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169758" y="168759"/>
            <a:ext cx="308761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636439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2" y="168759"/>
            <a:ext cx="10748493" cy="887413"/>
          </a:xfrm>
        </p:spPr>
        <p:txBody>
          <a:bodyPr>
            <a:normAutofit/>
          </a:bodyPr>
          <a:lstStyle/>
          <a:p>
            <a:r>
              <a:rPr lang="es-ES" sz="3600" b="1" dirty="0" smtClean="0">
                <a:latin typeface="Arial" panose="020B0604020202020204" pitchFamily="34" charset="0"/>
                <a:cs typeface="Arial" panose="020B0604020202020204" pitchFamily="34" charset="0"/>
              </a:rPr>
              <a:t>Principales resultados y conclusiones:</a:t>
            </a:r>
            <a:endParaRPr lang="es-MX" sz="36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90152" y="951985"/>
            <a:ext cx="11938716" cy="5693514"/>
          </a:xfrm>
        </p:spPr>
        <p:txBody>
          <a:bodyPr>
            <a:normAutofit fontScale="25000" lnSpcReduction="20000"/>
          </a:bodyPr>
          <a:lstStyle/>
          <a:p>
            <a:pPr marL="0" indent="0" algn="just">
              <a:buNone/>
            </a:pPr>
            <a:endParaRPr lang="es-ES" sz="8800" dirty="0" smtClean="0">
              <a:latin typeface="Times New Roman" panose="02020603050405020304" pitchFamily="18" charset="0"/>
              <a:cs typeface="Times New Roman" panose="02020603050405020304" pitchFamily="18" charset="0"/>
            </a:endParaRPr>
          </a:p>
          <a:p>
            <a:pPr marL="0" indent="0" algn="just">
              <a:buNone/>
            </a:pPr>
            <a:r>
              <a:rPr lang="es-ES" sz="8800" dirty="0" smtClean="0">
                <a:latin typeface="Times New Roman" panose="02020603050405020304" pitchFamily="18" charset="0"/>
                <a:cs typeface="Times New Roman" panose="02020603050405020304" pitchFamily="18" charset="0"/>
              </a:rPr>
              <a:t>Los análisis aquí planteados y su comparación permiten concluir lo siguiente:</a:t>
            </a:r>
          </a:p>
          <a:p>
            <a:pPr marL="0" indent="0" algn="just">
              <a:buNone/>
            </a:pPr>
            <a:endParaRPr lang="es-MX" sz="8800" dirty="0">
              <a:latin typeface="Times New Roman" panose="02020603050405020304" pitchFamily="18" charset="0"/>
              <a:cs typeface="Times New Roman" panose="02020603050405020304" pitchFamily="18" charset="0"/>
            </a:endParaRPr>
          </a:p>
          <a:p>
            <a:pPr lvl="0" algn="just"/>
            <a:r>
              <a:rPr lang="es-ES" sz="8800" dirty="0">
                <a:latin typeface="Times New Roman" panose="02020603050405020304" pitchFamily="18" charset="0"/>
                <a:cs typeface="Times New Roman" panose="02020603050405020304" pitchFamily="18" charset="0"/>
              </a:rPr>
              <a:t>Es necesario evaluar, desde la perspectiva práctica de la implementación del sistema, los objetivos que éste busca y en base al grado de precisión en la clasificación de los distintos grupos de </a:t>
            </a:r>
            <a:r>
              <a:rPr lang="es-ES" sz="8800" dirty="0" err="1">
                <a:latin typeface="Times New Roman" panose="02020603050405020304" pitchFamily="18" charset="0"/>
                <a:cs typeface="Times New Roman" panose="02020603050405020304" pitchFamily="18" charset="0"/>
              </a:rPr>
              <a:t>deciles</a:t>
            </a:r>
            <a:r>
              <a:rPr lang="es-ES" sz="8800" dirty="0">
                <a:latin typeface="Times New Roman" panose="02020603050405020304" pitchFamily="18" charset="0"/>
                <a:cs typeface="Times New Roman" panose="02020603050405020304" pitchFamily="18" charset="0"/>
              </a:rPr>
              <a:t>, si se requiere modificar los límites y condiciones de pertenencia para los regímenes contributivo y no contributivo. </a:t>
            </a:r>
            <a:endParaRPr lang="es-ES" sz="8800" dirty="0" smtClean="0">
              <a:latin typeface="Times New Roman" panose="02020603050405020304" pitchFamily="18" charset="0"/>
              <a:cs typeface="Times New Roman" panose="02020603050405020304" pitchFamily="18" charset="0"/>
            </a:endParaRPr>
          </a:p>
          <a:p>
            <a:pPr lvl="0" algn="just"/>
            <a:endParaRPr lang="es-ES" sz="8800" dirty="0">
              <a:latin typeface="Times New Roman" panose="02020603050405020304" pitchFamily="18" charset="0"/>
              <a:cs typeface="Times New Roman" panose="02020603050405020304" pitchFamily="18" charset="0"/>
            </a:endParaRPr>
          </a:p>
          <a:p>
            <a:pPr lvl="0" algn="just"/>
            <a:r>
              <a:rPr lang="es-ES" sz="8800" dirty="0" smtClean="0">
                <a:latin typeface="Times New Roman" panose="02020603050405020304" pitchFamily="18" charset="0"/>
                <a:cs typeface="Times New Roman" panose="02020603050405020304" pitchFamily="18" charset="0"/>
              </a:rPr>
              <a:t>Dado el alto grado de predicción que el modelo actual del SPSS muestra para el primer grupo de </a:t>
            </a:r>
            <a:r>
              <a:rPr lang="es-ES" sz="8800" dirty="0" err="1" smtClean="0">
                <a:latin typeface="Times New Roman" panose="02020603050405020304" pitchFamily="18" charset="0"/>
                <a:cs typeface="Times New Roman" panose="02020603050405020304" pitchFamily="18" charset="0"/>
              </a:rPr>
              <a:t>deciles</a:t>
            </a:r>
            <a:r>
              <a:rPr lang="es-ES" sz="8800" dirty="0" smtClean="0">
                <a:latin typeface="Times New Roman" panose="02020603050405020304" pitchFamily="18" charset="0"/>
                <a:cs typeface="Times New Roman" panose="02020603050405020304" pitchFamily="18" charset="0"/>
              </a:rPr>
              <a:t>, aunado al incremento en el grado de precisión para los otros dos grupos de </a:t>
            </a:r>
            <a:r>
              <a:rPr lang="es-ES" sz="8800" dirty="0" err="1" smtClean="0">
                <a:latin typeface="Times New Roman" panose="02020603050405020304" pitchFamily="18" charset="0"/>
                <a:cs typeface="Times New Roman" panose="02020603050405020304" pitchFamily="18" charset="0"/>
              </a:rPr>
              <a:t>deciles</a:t>
            </a:r>
            <a:r>
              <a:rPr lang="es-ES" sz="8800" dirty="0" smtClean="0">
                <a:latin typeface="Times New Roman" panose="02020603050405020304" pitchFamily="18" charset="0"/>
                <a:cs typeface="Times New Roman" panose="02020603050405020304" pitchFamily="18" charset="0"/>
              </a:rPr>
              <a:t> (particularmente los últimos </a:t>
            </a:r>
            <a:r>
              <a:rPr lang="es-ES" sz="8800" dirty="0" err="1" smtClean="0">
                <a:latin typeface="Times New Roman" panose="02020603050405020304" pitchFamily="18" charset="0"/>
                <a:cs typeface="Times New Roman" panose="02020603050405020304" pitchFamily="18" charset="0"/>
              </a:rPr>
              <a:t>deciles</a:t>
            </a:r>
            <a:r>
              <a:rPr lang="es-ES" sz="8800" dirty="0" smtClean="0">
                <a:latin typeface="Times New Roman" panose="02020603050405020304" pitchFamily="18" charset="0"/>
                <a:cs typeface="Times New Roman" panose="02020603050405020304" pitchFamily="18" charset="0"/>
              </a:rPr>
              <a:t>) producto del planteamiento de un modelo alternativo, la propuesta de este estudio radica en combinar ambas alternativas en un modelo que, comparado con el resto de los ejercicios realizados, permite asignar a un mayor porcentaje de los hogares atinadamente; o en otras palabras, muestra el menor margen de error.  </a:t>
            </a:r>
          </a:p>
          <a:p>
            <a:pPr lvl="0" algn="just"/>
            <a:endParaRPr lang="es-MX" sz="4000" dirty="0">
              <a:latin typeface="Times New Roman" panose="02020603050405020304" pitchFamily="18" charset="0"/>
              <a:cs typeface="Times New Roman" panose="02020603050405020304" pitchFamily="18" charset="0"/>
            </a:endParaRPr>
          </a:p>
          <a:p>
            <a:pPr lvl="0" algn="just"/>
            <a:r>
              <a:rPr lang="es-ES" sz="8800" dirty="0">
                <a:latin typeface="Times New Roman" panose="02020603050405020304" pitchFamily="18" charset="0"/>
                <a:cs typeface="Times New Roman" panose="02020603050405020304" pitchFamily="18" charset="0"/>
              </a:rPr>
              <a:t>Asimismo, la clasificación en tres grupos o estratos coincide con la lógica actual de separación de regímenes y asignación adicional a estos por consideraciones particulares (contar con un menor de 5 años en el hogar o con una embarazada o ser beneficiarios de Prospera, entre otros). </a:t>
            </a:r>
            <a:endParaRPr lang="es-ES" sz="8800" dirty="0" smtClean="0">
              <a:latin typeface="Times New Roman" panose="02020603050405020304" pitchFamily="18" charset="0"/>
              <a:cs typeface="Times New Roman" panose="02020603050405020304" pitchFamily="18" charset="0"/>
            </a:endParaRPr>
          </a:p>
          <a:p>
            <a:pPr marL="0" lvl="0" indent="0" algn="just">
              <a:buNone/>
            </a:pPr>
            <a:endParaRPr lang="es-MX" sz="4000" dirty="0">
              <a:latin typeface="Times New Roman" panose="02020603050405020304" pitchFamily="18" charset="0"/>
              <a:cs typeface="Times New Roman" panose="02020603050405020304" pitchFamily="18" charset="0"/>
            </a:endParaRPr>
          </a:p>
          <a:p>
            <a:pPr algn="just"/>
            <a:r>
              <a:rPr lang="es-ES" sz="8800" dirty="0">
                <a:latin typeface="Times New Roman" panose="02020603050405020304" pitchFamily="18" charset="0"/>
                <a:cs typeface="Times New Roman" panose="02020603050405020304" pitchFamily="18" charset="0"/>
              </a:rPr>
              <a:t>En conclusión, se propone valorar la posibilidad de utilizar este modelo combinado alternativo con tres grupos de </a:t>
            </a:r>
            <a:r>
              <a:rPr lang="es-ES" sz="8800" dirty="0" err="1">
                <a:latin typeface="Times New Roman" panose="02020603050405020304" pitchFamily="18" charset="0"/>
                <a:cs typeface="Times New Roman" panose="02020603050405020304" pitchFamily="18" charset="0"/>
              </a:rPr>
              <a:t>deciles</a:t>
            </a:r>
            <a:r>
              <a:rPr lang="es-ES" sz="8800" dirty="0">
                <a:latin typeface="Times New Roman" panose="02020603050405020304" pitchFamily="18" charset="0"/>
                <a:cs typeface="Times New Roman" panose="02020603050405020304" pitchFamily="18" charset="0"/>
              </a:rPr>
              <a:t> o de clasificación como la mejor opción para lograr los objetivos propuestos.</a:t>
            </a:r>
            <a:endParaRPr lang="es-MX" sz="88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169758" y="168759"/>
            <a:ext cx="308761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5244264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788" y="115910"/>
            <a:ext cx="11225011" cy="1107583"/>
          </a:xfrm>
        </p:spPr>
        <p:txBody>
          <a:bodyPr>
            <a:normAutofit/>
          </a:bodyPr>
          <a:lstStyle/>
          <a:p>
            <a:r>
              <a:rPr lang="es-ES" sz="3600" b="1" dirty="0" smtClean="0">
                <a:latin typeface="Arial" panose="020B0604020202020204" pitchFamily="34" charset="0"/>
                <a:cs typeface="Arial" panose="020B0604020202020204" pitchFamily="34" charset="0"/>
              </a:rPr>
              <a:t>Principales resultados y conclusiones:</a:t>
            </a: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128789" y="1319566"/>
            <a:ext cx="11887199" cy="5364569"/>
          </a:xfrm>
        </p:spPr>
        <p:txBody>
          <a:bodyPr>
            <a:normAutofit lnSpcReduction="10000"/>
          </a:bodyPr>
          <a:lstStyle/>
          <a:p>
            <a:pPr marL="0" lvl="0" indent="0">
              <a:buNone/>
            </a:pPr>
            <a:r>
              <a:rPr lang="es-ES" sz="2400" dirty="0">
                <a:latin typeface="Times New Roman" panose="02020603050405020304" pitchFamily="18" charset="0"/>
                <a:cs typeface="Times New Roman" panose="02020603050405020304" pitchFamily="18" charset="0"/>
              </a:rPr>
              <a:t>El cuadro siguiente resume los distintos modelos contemplados en el </a:t>
            </a:r>
            <a:r>
              <a:rPr lang="es-ES" sz="2400" dirty="0" smtClean="0">
                <a:latin typeface="Times New Roman" panose="02020603050405020304" pitchFamily="18" charset="0"/>
                <a:cs typeface="Times New Roman" panose="02020603050405020304" pitchFamily="18" charset="0"/>
              </a:rPr>
              <a:t>Análisis,</a:t>
            </a:r>
          </a:p>
          <a:p>
            <a:pPr marL="0" indent="0" algn="ctr">
              <a:buNone/>
            </a:pPr>
            <a:endParaRPr lang="es-ES_tradnl" sz="2200" b="1" dirty="0" smtClean="0">
              <a:latin typeface="Times New Roman" panose="02020603050405020304" pitchFamily="18" charset="0"/>
              <a:cs typeface="Times New Roman" panose="02020603050405020304" pitchFamily="18" charset="0"/>
            </a:endParaRPr>
          </a:p>
          <a:p>
            <a:pPr marL="0" indent="0" algn="ctr">
              <a:buNone/>
            </a:pPr>
            <a:r>
              <a:rPr lang="es-ES_tradnl" sz="2000" b="1" dirty="0" smtClean="0">
                <a:latin typeface="Times New Roman" panose="02020603050405020304" pitchFamily="18" charset="0"/>
                <a:cs typeface="Times New Roman" panose="02020603050405020304" pitchFamily="18" charset="0"/>
              </a:rPr>
              <a:t>Comparación </a:t>
            </a:r>
            <a:r>
              <a:rPr lang="es-ES_tradnl" sz="2000" b="1" dirty="0">
                <a:latin typeface="Times New Roman" panose="02020603050405020304" pitchFamily="18" charset="0"/>
                <a:cs typeface="Times New Roman" panose="02020603050405020304" pitchFamily="18" charset="0"/>
              </a:rPr>
              <a:t>de análisis/ejercicios realizados respecto al % de hogares asignados </a:t>
            </a:r>
            <a:r>
              <a:rPr lang="es-ES_tradnl" sz="2000" b="1" dirty="0" smtClean="0">
                <a:latin typeface="Times New Roman" panose="02020603050405020304" pitchFamily="18" charset="0"/>
                <a:cs typeface="Times New Roman" panose="02020603050405020304" pitchFamily="18" charset="0"/>
              </a:rPr>
              <a:t>atinadamente</a:t>
            </a:r>
            <a:endParaRPr lang="es-MX" sz="2000" dirty="0" smtClean="0">
              <a:latin typeface="Times New Roman" panose="02020603050405020304" pitchFamily="18" charset="0"/>
              <a:cs typeface="Times New Roman" panose="02020603050405020304" pitchFamily="18" charset="0"/>
            </a:endParaRPr>
          </a:p>
          <a:p>
            <a:pPr marL="0" indent="0">
              <a:buNone/>
            </a:pPr>
            <a:endParaRPr lang="es-ES_tradnl" sz="2000" dirty="0" smtClean="0"/>
          </a:p>
          <a:p>
            <a:pPr marL="0" indent="0">
              <a:buNone/>
            </a:pPr>
            <a:endParaRPr lang="es-ES_tradnl" dirty="0"/>
          </a:p>
          <a:p>
            <a:pPr marL="0" indent="0">
              <a:buNone/>
            </a:pPr>
            <a:endParaRPr lang="es-ES_tradnl" dirty="0" smtClean="0"/>
          </a:p>
          <a:p>
            <a:pPr marL="0" indent="0">
              <a:buNone/>
            </a:pPr>
            <a:endParaRPr lang="es-ES_tradnl" dirty="0"/>
          </a:p>
          <a:p>
            <a:pPr marL="0" indent="0">
              <a:buNone/>
            </a:pPr>
            <a:endParaRPr lang="es-ES_tradnl" dirty="0" smtClean="0"/>
          </a:p>
          <a:p>
            <a:pPr marL="0" indent="0">
              <a:buNone/>
            </a:pPr>
            <a:endParaRPr lang="es-ES_tradnl" dirty="0"/>
          </a:p>
          <a:p>
            <a:pPr marL="0" indent="0">
              <a:buNone/>
            </a:pPr>
            <a:endParaRPr lang="es-ES_tradnl" dirty="0" smtClean="0"/>
          </a:p>
          <a:p>
            <a:pPr marL="0" indent="0">
              <a:buNone/>
            </a:pPr>
            <a:endParaRPr lang="es-ES_tradnl" dirty="0" smtClean="0"/>
          </a:p>
          <a:p>
            <a:pPr marL="0" indent="0" algn="ctr">
              <a:buNone/>
            </a:pPr>
            <a:r>
              <a:rPr lang="es-ES_tradnl" sz="1500" dirty="0" smtClean="0">
                <a:latin typeface="Times New Roman" panose="02020603050405020304" pitchFamily="18" charset="0"/>
                <a:cs typeface="Times New Roman" panose="02020603050405020304" pitchFamily="18" charset="0"/>
              </a:rPr>
              <a:t>Fuente</a:t>
            </a:r>
            <a:r>
              <a:rPr lang="es-ES_tradnl" sz="1500" dirty="0">
                <a:latin typeface="Times New Roman" panose="02020603050405020304" pitchFamily="18" charset="0"/>
                <a:cs typeface="Times New Roman" panose="02020603050405020304" pitchFamily="18" charset="0"/>
              </a:rPr>
              <a:t>: Elaboración propia con resultados de ejercicios realizados</a:t>
            </a:r>
            <a:endParaRPr lang="es-MX" sz="1500" dirty="0">
              <a:latin typeface="Times New Roman" panose="02020603050405020304" pitchFamily="18" charset="0"/>
              <a:cs typeface="Times New Roman" panose="02020603050405020304" pitchFamily="18" charset="0"/>
            </a:endParaRPr>
          </a:p>
          <a:p>
            <a:pPr marL="0" lvl="0" indent="0">
              <a:buNone/>
            </a:pPr>
            <a:endParaRPr lang="es-MX" dirty="0"/>
          </a:p>
          <a:p>
            <a:endParaRPr lang="es-MX" dirty="0"/>
          </a:p>
        </p:txBody>
      </p:sp>
      <p:grpSp>
        <p:nvGrpSpPr>
          <p:cNvPr id="4" name="Group 20"/>
          <p:cNvGrpSpPr>
            <a:grpSpLocks/>
          </p:cNvGrpSpPr>
          <p:nvPr/>
        </p:nvGrpSpPr>
        <p:grpSpPr bwMode="auto">
          <a:xfrm>
            <a:off x="9066726" y="336080"/>
            <a:ext cx="3125273"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graphicFrame>
        <p:nvGraphicFramePr>
          <p:cNvPr id="10" name="Tabla 9"/>
          <p:cNvGraphicFramePr>
            <a:graphicFrameLocks noGrp="1"/>
          </p:cNvGraphicFramePr>
          <p:nvPr>
            <p:extLst>
              <p:ext uri="{D42A27DB-BD31-4B8C-83A1-F6EECF244321}">
                <p14:modId xmlns:p14="http://schemas.microsoft.com/office/powerpoint/2010/main" val="1025977477"/>
              </p:ext>
            </p:extLst>
          </p:nvPr>
        </p:nvGraphicFramePr>
        <p:xfrm>
          <a:off x="3243689" y="2704564"/>
          <a:ext cx="5655611" cy="3364992"/>
        </p:xfrm>
        <a:graphic>
          <a:graphicData uri="http://schemas.openxmlformats.org/drawingml/2006/table">
            <a:tbl>
              <a:tblPr firstRow="1" firstCol="1" bandRow="1">
                <a:tableStyleId>{5C22544A-7EE6-4342-B048-85BDC9FD1C3A}</a:tableStyleId>
              </a:tblPr>
              <a:tblGrid>
                <a:gridCol w="3678734"/>
                <a:gridCol w="1976877"/>
              </a:tblGrid>
              <a:tr h="386758">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Análisis/Ejercicio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 de hogares asignados atinadamente</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6495">
                <a:tc>
                  <a:txBody>
                    <a:bodyPr/>
                    <a:lstStyle/>
                    <a:p>
                      <a:pP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Modelo de clasificación  del SPSS actual, agregado en </a:t>
                      </a:r>
                      <a:r>
                        <a:rPr lang="es-MX" sz="1200" dirty="0" err="1">
                          <a:solidFill>
                            <a:schemeClr val="tx1"/>
                          </a:solidFill>
                          <a:effectLst/>
                          <a:latin typeface="Times New Roman" panose="02020603050405020304" pitchFamily="18" charset="0"/>
                          <a:cs typeface="Times New Roman" panose="02020603050405020304" pitchFamily="18" charset="0"/>
                        </a:rPr>
                        <a:t>deciles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14.40%</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6758">
                <a:tc>
                  <a:txBody>
                    <a:bodyPr/>
                    <a:lstStyle/>
                    <a:p>
                      <a:pP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Modelo de clasificación del SPSS actual, agregado en cuatro grupos de </a:t>
                      </a:r>
                      <a:r>
                        <a:rPr lang="es-MX" sz="1200" dirty="0" err="1">
                          <a:solidFill>
                            <a:schemeClr val="tx1"/>
                          </a:solidFill>
                          <a:effectLst/>
                          <a:latin typeface="Times New Roman" panose="02020603050405020304" pitchFamily="18" charset="0"/>
                          <a:cs typeface="Times New Roman" panose="02020603050405020304" pitchFamily="18" charset="0"/>
                        </a:rPr>
                        <a:t>deciles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41.25%</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09823">
                <a:tc>
                  <a:txBody>
                    <a:bodyPr/>
                    <a:lstStyle/>
                    <a:p>
                      <a:pP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Modelo de análisis discriminante con variables del modelo del SPSS actual, agregado en cuatro grupos de </a:t>
                      </a:r>
                      <a:r>
                        <a:rPr lang="es-MX" sz="1200" dirty="0" err="1">
                          <a:solidFill>
                            <a:schemeClr val="tx1"/>
                          </a:solidFill>
                          <a:effectLst/>
                          <a:latin typeface="Times New Roman" panose="02020603050405020304" pitchFamily="18" charset="0"/>
                          <a:cs typeface="Times New Roman" panose="02020603050405020304" pitchFamily="18" charset="0"/>
                        </a:rPr>
                        <a:t>deciles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47.37%</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5977">
                <a:tc>
                  <a:txBody>
                    <a:bodyPr/>
                    <a:lstStyle/>
                    <a:p>
                      <a:pP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Modelo combinado: algoritmo rural del modelo del SPSS actual + modelo de análisis discriminante con variables nuevas, agregado en cuatro grupos de </a:t>
                      </a:r>
                      <a:r>
                        <a:rPr lang="es-MX" sz="1200" dirty="0" err="1">
                          <a:solidFill>
                            <a:schemeClr val="tx1"/>
                          </a:solidFill>
                          <a:effectLst/>
                          <a:latin typeface="Times New Roman" panose="02020603050405020304" pitchFamily="18" charset="0"/>
                          <a:cs typeface="Times New Roman" panose="02020603050405020304" pitchFamily="18" charset="0"/>
                        </a:rPr>
                        <a:t>deciles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56.64%</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85977">
                <a:tc>
                  <a:txBody>
                    <a:bodyPr/>
                    <a:lstStyle/>
                    <a:p>
                      <a:pP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Modelo combinado: algoritmo rural del modelo del SPSS actual + modelo de análisis discriminante con variables nuevas, agregado en tres grupos de </a:t>
                      </a:r>
                      <a:r>
                        <a:rPr lang="es-MX" sz="1200" dirty="0" err="1">
                          <a:solidFill>
                            <a:schemeClr val="tx1"/>
                          </a:solidFill>
                          <a:effectLst/>
                          <a:latin typeface="Times New Roman" panose="02020603050405020304" pitchFamily="18" charset="0"/>
                          <a:cs typeface="Times New Roman" panose="02020603050405020304" pitchFamily="18" charset="0"/>
                        </a:rPr>
                        <a:t>deciles</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1000"/>
                        </a:spcAft>
                      </a:pPr>
                      <a:r>
                        <a:rPr lang="es-MX" sz="1200" dirty="0">
                          <a:solidFill>
                            <a:schemeClr val="tx1"/>
                          </a:solidFill>
                          <a:effectLst/>
                          <a:latin typeface="Times New Roman" panose="02020603050405020304" pitchFamily="18" charset="0"/>
                          <a:cs typeface="Times New Roman" panose="02020603050405020304" pitchFamily="18" charset="0"/>
                        </a:rPr>
                        <a:t>66.36%</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96563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3" y="193183"/>
            <a:ext cx="9968248" cy="1231297"/>
          </a:xfrm>
        </p:spPr>
        <p:txBody>
          <a:bodyPr>
            <a:noAutofit/>
          </a:bodyPr>
          <a:lstStyle/>
          <a:p>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3600" b="1" dirty="0" smtClean="0">
                <a:latin typeface="Arial" panose="020B0604020202020204" pitchFamily="34" charset="0"/>
                <a:cs typeface="Arial" panose="020B0604020202020204" pitchFamily="34" charset="0"/>
              </a:rPr>
              <a:t>Piloteo </a:t>
            </a:r>
            <a:r>
              <a:rPr lang="es-ES" sz="3600" b="1" dirty="0">
                <a:latin typeface="Arial" panose="020B0604020202020204" pitchFamily="34" charset="0"/>
                <a:cs typeface="Arial" panose="020B0604020202020204" pitchFamily="34" charset="0"/>
              </a:rPr>
              <a:t>de la CECASOEH v 2.0 en </a:t>
            </a:r>
            <a:r>
              <a:rPr lang="es-ES" sz="3600" b="1" dirty="0" smtClean="0">
                <a:latin typeface="Arial" panose="020B0604020202020204" pitchFamily="34" charset="0"/>
                <a:cs typeface="Arial" panose="020B0604020202020204" pitchFamily="34" charset="0"/>
              </a:rPr>
              <a:t>campo:</a:t>
            </a:r>
            <a:r>
              <a:rPr lang="es-MX" sz="3600" b="1" dirty="0">
                <a:latin typeface="Arial" panose="020B0604020202020204" pitchFamily="34" charset="0"/>
                <a:cs typeface="Arial" panose="020B0604020202020204" pitchFamily="34" charset="0"/>
              </a:rPr>
              <a:t/>
            </a:r>
            <a:br>
              <a:rPr lang="es-MX" sz="3600" b="1" dirty="0">
                <a:latin typeface="Arial" panose="020B0604020202020204" pitchFamily="34" charset="0"/>
                <a:cs typeface="Arial" panose="020B0604020202020204" pitchFamily="34" charset="0"/>
              </a:rPr>
            </a:b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31821" y="1292402"/>
            <a:ext cx="11687671" cy="5198550"/>
          </a:xfrm>
        </p:spPr>
        <p:txBody>
          <a:bodyPr>
            <a:noAutofit/>
          </a:bodyPr>
          <a:lstStyle/>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ES" sz="2200" dirty="0" smtClean="0">
              <a:latin typeface="Times New Roman" panose="02020603050405020304" pitchFamily="18" charset="0"/>
              <a:cs typeface="Times New Roman" panose="02020603050405020304" pitchFamily="18" charset="0"/>
            </a:endParaRPr>
          </a:p>
          <a:p>
            <a:pPr algn="just"/>
            <a:r>
              <a:rPr lang="es-ES" sz="2200" dirty="0" smtClean="0">
                <a:latin typeface="Times New Roman" panose="02020603050405020304" pitchFamily="18" charset="0"/>
                <a:cs typeface="Times New Roman" panose="02020603050405020304" pitchFamily="18" charset="0"/>
              </a:rPr>
              <a:t>Como </a:t>
            </a:r>
            <a:r>
              <a:rPr lang="es-ES" sz="2200" dirty="0">
                <a:latin typeface="Times New Roman" panose="02020603050405020304" pitchFamily="18" charset="0"/>
                <a:cs typeface="Times New Roman" panose="02020603050405020304" pitchFamily="18" charset="0"/>
              </a:rPr>
              <a:t>resultado del análisis, investigación y recopilación de información, se diseñó una propuesta del instrumento de clasificación socioeconómica CECASOEH v 2.0 que incorpora las variables mencionadas en el apartado anterior. </a:t>
            </a: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MX" sz="2200" dirty="0">
              <a:latin typeface="Times New Roman" panose="02020603050405020304" pitchFamily="18" charset="0"/>
              <a:cs typeface="Times New Roman" panose="02020603050405020304" pitchFamily="18" charset="0"/>
            </a:endParaRPr>
          </a:p>
          <a:p>
            <a:pPr algn="just"/>
            <a:r>
              <a:rPr lang="es-ES" sz="2200" dirty="0">
                <a:latin typeface="Times New Roman" panose="02020603050405020304" pitchFamily="18" charset="0"/>
                <a:cs typeface="Times New Roman" panose="02020603050405020304" pitchFamily="18" charset="0"/>
              </a:rPr>
              <a:t>El muestreo para la aplicación del instrumento se realizó mediante la selección de localidades representando estratos en zona urbana (78%) y rural (22%) de acuerdo con el Censo 2010 de INEGI. La muestra estará integrada por 3,000 hogares a nivel nacional. El grado de error para una muestra de tamaño 3,000 viviendas al 95% de confianza es de +1.79% considerando un procedimiento de muestreo aleatorio simple</a:t>
            </a:r>
            <a:r>
              <a:rPr lang="es-ES" sz="2200" dirty="0" smtClean="0">
                <a:latin typeface="Times New Roman" panose="02020603050405020304" pitchFamily="18" charset="0"/>
                <a:cs typeface="Times New Roman" panose="02020603050405020304" pitchFamily="18" charset="0"/>
              </a:rPr>
              <a:t>.</a:t>
            </a:r>
          </a:p>
          <a:p>
            <a:pPr marL="0" indent="0" algn="just">
              <a:buNone/>
            </a:pPr>
            <a:endParaRPr lang="es-MX" sz="22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9066724" y="365125"/>
            <a:ext cx="3125276" cy="887413"/>
            <a:chOff x="126" y="0"/>
            <a:chExt cx="27915" cy="10485"/>
          </a:xfrm>
        </p:grpSpPr>
        <p:sp>
          <p:nvSpPr>
            <p:cNvPr id="5" name="Rectangle 21"/>
            <p:cNvSpPr>
              <a:spLocks noChangeArrowheads="1"/>
            </p:cNvSpPr>
            <p:nvPr/>
          </p:nvSpPr>
          <p:spPr bwMode="auto">
            <a:xfrm>
              <a:off x="126" y="0"/>
              <a:ext cx="15207"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262486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0153" y="193183"/>
            <a:ext cx="9968248" cy="1231297"/>
          </a:xfrm>
        </p:spPr>
        <p:txBody>
          <a:bodyPr>
            <a:noAutofit/>
          </a:bodyPr>
          <a:lstStyle/>
          <a:p>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3600" b="1" dirty="0" smtClean="0">
                <a:latin typeface="Arial" panose="020B0604020202020204" pitchFamily="34" charset="0"/>
                <a:cs typeface="Arial" panose="020B0604020202020204" pitchFamily="34" charset="0"/>
              </a:rPr>
              <a:t>Piloteo </a:t>
            </a:r>
            <a:r>
              <a:rPr lang="es-ES" sz="3600" b="1" dirty="0">
                <a:latin typeface="Arial" panose="020B0604020202020204" pitchFamily="34" charset="0"/>
                <a:cs typeface="Arial" panose="020B0604020202020204" pitchFamily="34" charset="0"/>
              </a:rPr>
              <a:t>de la CECASOEH v 2.0 en </a:t>
            </a:r>
            <a:r>
              <a:rPr lang="es-ES" sz="3600" b="1" dirty="0" smtClean="0">
                <a:latin typeface="Arial" panose="020B0604020202020204" pitchFamily="34" charset="0"/>
                <a:cs typeface="Arial" panose="020B0604020202020204" pitchFamily="34" charset="0"/>
              </a:rPr>
              <a:t>campo:</a:t>
            </a:r>
            <a:r>
              <a:rPr lang="es-MX" sz="3600" b="1" dirty="0">
                <a:latin typeface="Arial" panose="020B0604020202020204" pitchFamily="34" charset="0"/>
                <a:cs typeface="Arial" panose="020B0604020202020204" pitchFamily="34" charset="0"/>
              </a:rPr>
              <a:t/>
            </a:r>
            <a:br>
              <a:rPr lang="es-MX" sz="3600" b="1" dirty="0">
                <a:latin typeface="Arial" panose="020B0604020202020204" pitchFamily="34" charset="0"/>
                <a:cs typeface="Arial" panose="020B0604020202020204" pitchFamily="34" charset="0"/>
              </a:rPr>
            </a:b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31821" y="1148351"/>
            <a:ext cx="11687671" cy="5342601"/>
          </a:xfrm>
        </p:spPr>
        <p:txBody>
          <a:bodyPr>
            <a:noAutofit/>
          </a:bodyPr>
          <a:lstStyle/>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ES" sz="2200" dirty="0" smtClean="0">
              <a:latin typeface="Times New Roman" panose="02020603050405020304" pitchFamily="18" charset="0"/>
              <a:cs typeface="Times New Roman" panose="02020603050405020304" pitchFamily="18" charset="0"/>
            </a:endParaRPr>
          </a:p>
          <a:p>
            <a:pPr algn="just"/>
            <a:r>
              <a:rPr lang="es-MX" sz="2200" dirty="0">
                <a:latin typeface="Times New Roman" panose="02020603050405020304" pitchFamily="18" charset="0"/>
                <a:cs typeface="Times New Roman" panose="02020603050405020304" pitchFamily="18" charset="0"/>
              </a:rPr>
              <a:t>El operativo de campo se realizó en la Zona Metropolitana de la Ciudad de México, Jalapa, Tuxtla Gutiérrez, Puebla, León, Oaxaca. </a:t>
            </a:r>
            <a:r>
              <a:rPr lang="es-MX" sz="2200" dirty="0" smtClean="0">
                <a:latin typeface="Times New Roman" panose="02020603050405020304" pitchFamily="18" charset="0"/>
                <a:cs typeface="Times New Roman" panose="02020603050405020304" pitchFamily="18" charset="0"/>
              </a:rPr>
              <a:t>Las </a:t>
            </a:r>
            <a:r>
              <a:rPr lang="es-MX" sz="2200" dirty="0">
                <a:latin typeface="Times New Roman" panose="02020603050405020304" pitchFamily="18" charset="0"/>
                <a:cs typeface="Times New Roman" panose="02020603050405020304" pitchFamily="18" charset="0"/>
              </a:rPr>
              <a:t>cuales cumplen con el criterio de selección y distribución urbano/rural, y conforman una muestra con representatividad de distintos niveles socioeconómicos. El levantamiento se realizó en la ciudad y la zona rural cercana a estas ciudades. El Público Objetivo  fueron Hombres y Mujeres mayores de edad del hogar seleccionado.</a:t>
            </a:r>
          </a:p>
          <a:p>
            <a:pPr marL="0" indent="0" algn="just">
              <a:buNone/>
            </a:pPr>
            <a:endParaRPr lang="es-MX" sz="2200" dirty="0" smtClean="0">
              <a:latin typeface="Times New Roman" panose="02020603050405020304" pitchFamily="18" charset="0"/>
              <a:cs typeface="Times New Roman" panose="02020603050405020304" pitchFamily="18" charset="0"/>
            </a:endParaRPr>
          </a:p>
          <a:p>
            <a:pPr algn="just"/>
            <a:r>
              <a:rPr lang="es-MX" sz="2200" dirty="0" smtClean="0">
                <a:latin typeface="Times New Roman" panose="02020603050405020304" pitchFamily="18" charset="0"/>
                <a:cs typeface="Times New Roman" panose="02020603050405020304" pitchFamily="18" charset="0"/>
              </a:rPr>
              <a:t>Durante </a:t>
            </a:r>
            <a:r>
              <a:rPr lang="es-MX" sz="2200" dirty="0">
                <a:latin typeface="Times New Roman" panose="02020603050405020304" pitchFamily="18" charset="0"/>
                <a:cs typeface="Times New Roman" panose="02020603050405020304" pitchFamily="18" charset="0"/>
              </a:rPr>
              <a:t>el levantamiento se aplicó la nueva versión de la Cédula de Características Socioeconómicas del Hogar (CECASOEH v 2.0) considerando las variables analizadas en la sección anterior. El levantamiento de campo se realizó del 06 al 19 de diciembre del 2014. Para lograr las 3000 entrevistas efectivas se realizaron 11,999 contactos, es decir el 25% de los casos se concretaron con éxito y cumplieron con los criterios de calidad. A continuación se especifica el tipo de incidencias registradas.</a:t>
            </a:r>
          </a:p>
          <a:p>
            <a:endParaRPr lang="es-MX" sz="2200" dirty="0"/>
          </a:p>
        </p:txBody>
      </p:sp>
      <p:grpSp>
        <p:nvGrpSpPr>
          <p:cNvPr id="4" name="Group 20"/>
          <p:cNvGrpSpPr>
            <a:grpSpLocks/>
          </p:cNvGrpSpPr>
          <p:nvPr/>
        </p:nvGrpSpPr>
        <p:grpSpPr bwMode="auto">
          <a:xfrm>
            <a:off x="9234152" y="260938"/>
            <a:ext cx="2827008"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488271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789" y="0"/>
            <a:ext cx="11225011" cy="1339403"/>
          </a:xfrm>
        </p:spPr>
        <p:txBody>
          <a:bodyPr>
            <a:noAutofit/>
          </a:bodyPr>
          <a:lstStyle/>
          <a:p>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3600" b="1" dirty="0" smtClean="0">
                <a:latin typeface="Arial" panose="020B0604020202020204" pitchFamily="34" charset="0"/>
                <a:cs typeface="Arial" panose="020B0604020202020204" pitchFamily="34" charset="0"/>
              </a:rPr>
              <a:t>Piloteo </a:t>
            </a:r>
            <a:r>
              <a:rPr lang="es-ES" sz="3600" b="1" dirty="0">
                <a:latin typeface="Arial" panose="020B0604020202020204" pitchFamily="34" charset="0"/>
                <a:cs typeface="Arial" panose="020B0604020202020204" pitchFamily="34" charset="0"/>
              </a:rPr>
              <a:t>de la CECASOEH v 2.0 en </a:t>
            </a:r>
            <a:r>
              <a:rPr lang="es-ES" sz="3600" b="1" dirty="0" smtClean="0">
                <a:latin typeface="Arial" panose="020B0604020202020204" pitchFamily="34" charset="0"/>
                <a:cs typeface="Arial" panose="020B0604020202020204" pitchFamily="34" charset="0"/>
              </a:rPr>
              <a:t>campo:</a:t>
            </a:r>
            <a:br>
              <a:rPr lang="es-ES" sz="3600" b="1" dirty="0" smtClean="0">
                <a:latin typeface="Arial" panose="020B0604020202020204" pitchFamily="34" charset="0"/>
                <a:cs typeface="Arial" panose="020B0604020202020204" pitchFamily="34" charset="0"/>
              </a:rPr>
            </a:br>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3200" b="1" dirty="0" smtClean="0">
                <a:latin typeface="Arial" panose="020B0604020202020204" pitchFamily="34" charset="0"/>
                <a:cs typeface="Arial" panose="020B0604020202020204" pitchFamily="34" charset="0"/>
              </a:rPr>
              <a:t>Incidencias</a:t>
            </a:r>
            <a:endParaRPr lang="es-MX" sz="3200" b="1" dirty="0"/>
          </a:p>
        </p:txBody>
      </p:sp>
      <p:graphicFrame>
        <p:nvGraphicFramePr>
          <p:cNvPr id="8" name="Marcador de contenido 7"/>
          <p:cNvGraphicFramePr>
            <a:graphicFrameLocks noGrp="1"/>
          </p:cNvGraphicFramePr>
          <p:nvPr>
            <p:ph idx="1"/>
            <p:extLst>
              <p:ext uri="{D42A27DB-BD31-4B8C-83A1-F6EECF244321}">
                <p14:modId xmlns:p14="http://schemas.microsoft.com/office/powerpoint/2010/main" val="1101512641"/>
              </p:ext>
            </p:extLst>
          </p:nvPr>
        </p:nvGraphicFramePr>
        <p:xfrm>
          <a:off x="2202286" y="2202285"/>
          <a:ext cx="7276564" cy="3195995"/>
        </p:xfrm>
        <a:graphic>
          <a:graphicData uri="http://schemas.openxmlformats.org/drawingml/2006/table">
            <a:tbl>
              <a:tblPr firstRow="1" firstCol="1" bandRow="1">
                <a:tableStyleId>{5C22544A-7EE6-4342-B048-85BDC9FD1C3A}</a:tableStyleId>
              </a:tblPr>
              <a:tblGrid>
                <a:gridCol w="5711504"/>
                <a:gridCol w="782530"/>
                <a:gridCol w="782530"/>
              </a:tblGrid>
              <a:tr h="290545">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TIPO DE INCIDENCIAS</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Total</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Entrevistas efectivas y validadas</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3000</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25.0%</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No desea participar</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2536</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21.1%</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Entrevista cortada / cancelada</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301</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2.5%</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Contacto con menor de edad / no respondiente adecuado</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590</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4.9%</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Hogar deshabilitado / abandonado</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948</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7.9%</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Predio vacío</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867</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7.2%</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Sin acceso / Restricción para ingreso</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590</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4.9%</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No abrió</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3061</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25.5%</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Otro</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106</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a:solidFill>
                            <a:schemeClr val="tx1"/>
                          </a:solidFill>
                          <a:effectLst/>
                          <a:latin typeface="Times New Roman" panose="02020603050405020304" pitchFamily="18" charset="0"/>
                          <a:cs typeface="Times New Roman" panose="02020603050405020304" pitchFamily="18" charset="0"/>
                        </a:rPr>
                        <a:t>0.8%</a:t>
                      </a:r>
                      <a:endParaRPr lang="es-MX" sz="110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0545">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TOTAL</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11,999</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s-MX" sz="1200" dirty="0">
                          <a:solidFill>
                            <a:schemeClr val="tx1"/>
                          </a:solidFill>
                          <a:effectLst/>
                          <a:latin typeface="Times New Roman" panose="02020603050405020304" pitchFamily="18" charset="0"/>
                          <a:cs typeface="Times New Roman" panose="02020603050405020304" pitchFamily="18" charset="0"/>
                        </a:rPr>
                        <a:t>100.0%</a:t>
                      </a:r>
                      <a:endParaRPr lang="es-MX" sz="11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pSp>
        <p:nvGrpSpPr>
          <p:cNvPr id="4" name="Group 20"/>
          <p:cNvGrpSpPr>
            <a:grpSpLocks/>
          </p:cNvGrpSpPr>
          <p:nvPr/>
        </p:nvGrpSpPr>
        <p:grpSpPr bwMode="auto">
          <a:xfrm>
            <a:off x="9092484" y="163984"/>
            <a:ext cx="3099515"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
        <p:nvSpPr>
          <p:cNvPr id="10" name="Rectángulo 9"/>
          <p:cNvSpPr/>
          <p:nvPr/>
        </p:nvSpPr>
        <p:spPr>
          <a:xfrm>
            <a:off x="2550330" y="5398275"/>
            <a:ext cx="6096000" cy="307777"/>
          </a:xfrm>
          <a:prstGeom prst="rect">
            <a:avLst/>
          </a:prstGeom>
        </p:spPr>
        <p:txBody>
          <a:bodyPr>
            <a:spAutoFit/>
          </a:bodyPr>
          <a:lstStyle/>
          <a:p>
            <a:pPr algn="ctr"/>
            <a:r>
              <a:rPr lang="es-ES_tradnl" sz="1400" dirty="0" smtClean="0">
                <a:latin typeface="Times New Roman" panose="02020603050405020304" pitchFamily="18" charset="0"/>
                <a:cs typeface="Times New Roman" panose="02020603050405020304" pitchFamily="18" charset="0"/>
              </a:rPr>
              <a:t>Fuente: Elaboración propia con resultados de la aplicación del instrumento</a:t>
            </a:r>
            <a:endParaRPr lang="es-MX"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04021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 y="103032"/>
            <a:ext cx="11250769" cy="894468"/>
          </a:xfrm>
        </p:spPr>
        <p:txBody>
          <a:bodyPr>
            <a:normAutofit fontScale="90000"/>
          </a:bodyPr>
          <a:lstStyle/>
          <a:p>
            <a:r>
              <a:rPr lang="es-ES" b="1" dirty="0" smtClean="0"/>
              <a:t/>
            </a:r>
            <a:br>
              <a:rPr lang="es-ES" b="1" dirty="0" smtClean="0"/>
            </a:br>
            <a:r>
              <a:rPr lang="es-ES" sz="4000" b="1" dirty="0">
                <a:latin typeface="Arial" panose="020B0604020202020204" pitchFamily="34" charset="0"/>
                <a:cs typeface="Arial" panose="020B0604020202020204" pitchFamily="34" charset="0"/>
              </a:rPr>
              <a:t>Piloteo de la CECASOEH v 2.0 en campo:</a:t>
            </a:r>
            <a:br>
              <a:rPr lang="es-ES" sz="4000" b="1" dirty="0">
                <a:latin typeface="Arial" panose="020B0604020202020204" pitchFamily="34" charset="0"/>
                <a:cs typeface="Arial" panose="020B0604020202020204" pitchFamily="34" charset="0"/>
              </a:rPr>
            </a:br>
            <a:r>
              <a:rPr lang="es-ES" sz="3100" b="1" dirty="0" smtClean="0">
                <a:latin typeface="Arial" panose="020B0604020202020204" pitchFamily="34" charset="0"/>
                <a:cs typeface="Arial" panose="020B0604020202020204" pitchFamily="34" charset="0"/>
              </a:rPr>
              <a:t>Descripción de Incidencias</a:t>
            </a:r>
            <a:endParaRPr lang="es-MX" sz="3100" dirty="0"/>
          </a:p>
        </p:txBody>
      </p:sp>
      <p:sp>
        <p:nvSpPr>
          <p:cNvPr id="3" name="Marcador de contenido 2"/>
          <p:cNvSpPr>
            <a:spLocks noGrp="1"/>
          </p:cNvSpPr>
          <p:nvPr>
            <p:ph idx="1"/>
          </p:nvPr>
        </p:nvSpPr>
        <p:spPr>
          <a:xfrm>
            <a:off x="206062" y="1390918"/>
            <a:ext cx="11745532" cy="5331854"/>
          </a:xfrm>
        </p:spPr>
        <p:txBody>
          <a:bodyPr>
            <a:noAutofit/>
          </a:bodyPr>
          <a:lstStyle/>
          <a:p>
            <a:pPr lvl="0" algn="just"/>
            <a:endParaRPr lang="es-MX" sz="1000" b="1" dirty="0" smtClean="0">
              <a:latin typeface="Times New Roman" panose="02020603050405020304" pitchFamily="18" charset="0"/>
              <a:cs typeface="Times New Roman" panose="02020603050405020304" pitchFamily="18" charset="0"/>
            </a:endParaRPr>
          </a:p>
          <a:p>
            <a:pPr lvl="0" algn="just"/>
            <a:r>
              <a:rPr lang="es-MX" sz="2200" b="1" dirty="0" smtClean="0">
                <a:latin typeface="Times New Roman" panose="02020603050405020304" pitchFamily="18" charset="0"/>
                <a:cs typeface="Times New Roman" panose="02020603050405020304" pitchFamily="18" charset="0"/>
              </a:rPr>
              <a:t>Entrevistas efectivas y validadas</a:t>
            </a:r>
            <a:r>
              <a:rPr lang="es-MX" sz="2200" dirty="0" smtClean="0">
                <a:latin typeface="Times New Roman" panose="02020603050405020304" pitchFamily="18" charset="0"/>
                <a:cs typeface="Times New Roman" panose="02020603050405020304" pitchFamily="18" charset="0"/>
              </a:rPr>
              <a:t>. Cuando se obtiene información de todos los miembros de hogar y de todas las secciones del cuestionario de manera satisfactoria.</a:t>
            </a:r>
          </a:p>
          <a:p>
            <a:pPr lvl="0" algn="just"/>
            <a:endParaRPr lang="es-MX" sz="800" dirty="0" smtClean="0">
              <a:latin typeface="Times New Roman" panose="02020603050405020304" pitchFamily="18" charset="0"/>
              <a:cs typeface="Times New Roman" panose="02020603050405020304" pitchFamily="18" charset="0"/>
            </a:endParaRPr>
          </a:p>
          <a:p>
            <a:pPr lvl="0" algn="just"/>
            <a:r>
              <a:rPr lang="es-MX" sz="2200" b="1" dirty="0" smtClean="0">
                <a:latin typeface="Times New Roman" panose="02020603050405020304" pitchFamily="18" charset="0"/>
                <a:cs typeface="Times New Roman" panose="02020603050405020304" pitchFamily="18" charset="0"/>
              </a:rPr>
              <a:t>No desea participar</a:t>
            </a:r>
            <a:r>
              <a:rPr lang="es-MX" sz="2200" dirty="0" smtClean="0">
                <a:latin typeface="Times New Roman" panose="02020603050405020304" pitchFamily="18" charset="0"/>
                <a:cs typeface="Times New Roman" panose="02020603050405020304" pitchFamily="18" charset="0"/>
              </a:rPr>
              <a:t>. Cuando se realiza algún contacto con el posible entrevistado y éste expresa que no le interesa o no quiere participar.</a:t>
            </a:r>
          </a:p>
          <a:p>
            <a:pPr lvl="0" algn="just"/>
            <a:endParaRPr lang="es-MX" sz="800" dirty="0" smtClean="0">
              <a:latin typeface="Times New Roman" panose="02020603050405020304" pitchFamily="18" charset="0"/>
              <a:cs typeface="Times New Roman" panose="02020603050405020304" pitchFamily="18" charset="0"/>
            </a:endParaRPr>
          </a:p>
          <a:p>
            <a:pPr lvl="0" algn="just"/>
            <a:r>
              <a:rPr lang="es-MX" sz="2200" b="1" dirty="0" smtClean="0">
                <a:latin typeface="Times New Roman" panose="02020603050405020304" pitchFamily="18" charset="0"/>
                <a:cs typeface="Times New Roman" panose="02020603050405020304" pitchFamily="18" charset="0"/>
              </a:rPr>
              <a:t>Entrevista cortada/ cancelada.</a:t>
            </a:r>
            <a:r>
              <a:rPr lang="es-MX" sz="2200" dirty="0" smtClean="0">
                <a:latin typeface="Times New Roman" panose="02020603050405020304" pitchFamily="18" charset="0"/>
                <a:cs typeface="Times New Roman" panose="02020603050405020304" pitchFamily="18" charset="0"/>
              </a:rPr>
              <a:t> Cuando el entrevistado, una vez aceptada la entrevista, decide ya no continuar por alguna razón. Cabe mencionar que este tipo de incidencias representan menos del 2,5% del total de contactos realizados.</a:t>
            </a:r>
          </a:p>
          <a:p>
            <a:pPr lvl="0" algn="just"/>
            <a:endParaRPr lang="es-MX" sz="800" dirty="0" smtClean="0">
              <a:latin typeface="Times New Roman" panose="02020603050405020304" pitchFamily="18" charset="0"/>
              <a:cs typeface="Times New Roman" panose="02020603050405020304" pitchFamily="18" charset="0"/>
            </a:endParaRPr>
          </a:p>
          <a:p>
            <a:pPr lvl="0" algn="just"/>
            <a:r>
              <a:rPr lang="es-MX" sz="2200" b="1" dirty="0" smtClean="0">
                <a:latin typeface="Times New Roman" panose="02020603050405020304" pitchFamily="18" charset="0"/>
                <a:cs typeface="Times New Roman" panose="02020603050405020304" pitchFamily="18" charset="0"/>
              </a:rPr>
              <a:t>Contacto </a:t>
            </a:r>
            <a:r>
              <a:rPr lang="es-MX" sz="2200" b="1" dirty="0">
                <a:latin typeface="Times New Roman" panose="02020603050405020304" pitchFamily="18" charset="0"/>
                <a:cs typeface="Times New Roman" panose="02020603050405020304" pitchFamily="18" charset="0"/>
              </a:rPr>
              <a:t>menor de edad / no es el </a:t>
            </a:r>
            <a:r>
              <a:rPr lang="es-MX" sz="2200" b="1" dirty="0" err="1">
                <a:latin typeface="Times New Roman" panose="02020603050405020304" pitchFamily="18" charset="0"/>
                <a:cs typeface="Times New Roman" panose="02020603050405020304" pitchFamily="18" charset="0"/>
              </a:rPr>
              <a:t>respondente</a:t>
            </a:r>
            <a:r>
              <a:rPr lang="es-MX" sz="2200" b="1" dirty="0">
                <a:latin typeface="Times New Roman" panose="02020603050405020304" pitchFamily="18" charset="0"/>
                <a:cs typeface="Times New Roman" panose="02020603050405020304" pitchFamily="18" charset="0"/>
              </a:rPr>
              <a:t> adecuado.</a:t>
            </a:r>
            <a:r>
              <a:rPr lang="es-MX" sz="2200" dirty="0">
                <a:latin typeface="Times New Roman" panose="02020603050405020304" pitchFamily="18" charset="0"/>
                <a:cs typeface="Times New Roman" panose="02020603050405020304" pitchFamily="18" charset="0"/>
              </a:rPr>
              <a:t> Cuando la persona que se encuentra en el hogar aún no cumple la mayoría de edad y por la tanto no es candidato para la entrevista</a:t>
            </a:r>
            <a:r>
              <a:rPr lang="es-MX" sz="2200" dirty="0" smtClean="0">
                <a:latin typeface="Times New Roman" panose="02020603050405020304" pitchFamily="18" charset="0"/>
                <a:cs typeface="Times New Roman" panose="02020603050405020304" pitchFamily="18" charset="0"/>
              </a:rPr>
              <a:t>.</a:t>
            </a:r>
          </a:p>
          <a:p>
            <a:pPr lvl="0" algn="just"/>
            <a:endParaRPr lang="es-MX" sz="800" dirty="0">
              <a:latin typeface="Times New Roman" panose="02020603050405020304" pitchFamily="18" charset="0"/>
              <a:cs typeface="Times New Roman" panose="02020603050405020304" pitchFamily="18" charset="0"/>
            </a:endParaRPr>
          </a:p>
          <a:p>
            <a:pPr lvl="0" algn="just"/>
            <a:r>
              <a:rPr lang="es-MX" sz="2200" b="1" dirty="0">
                <a:latin typeface="Times New Roman" panose="02020603050405020304" pitchFamily="18" charset="0"/>
                <a:cs typeface="Times New Roman" panose="02020603050405020304" pitchFamily="18" charset="0"/>
              </a:rPr>
              <a:t>Hogar deshabitado / abandonado.</a:t>
            </a:r>
            <a:r>
              <a:rPr lang="es-MX" sz="2200" dirty="0">
                <a:latin typeface="Times New Roman" panose="02020603050405020304" pitchFamily="18" charset="0"/>
                <a:cs typeface="Times New Roman" panose="02020603050405020304" pitchFamily="18" charset="0"/>
              </a:rPr>
              <a:t> Se clasifican las viviendas aparentemente ocupadas pero que al momento de tocar no salió nadie. Se indaga con los vecinos e informan que en este momento nadie la habitaba.</a:t>
            </a:r>
          </a:p>
          <a:p>
            <a:pPr marL="0" indent="0">
              <a:buNone/>
            </a:pPr>
            <a:endParaRPr lang="es-MX" sz="22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9350062" y="206063"/>
            <a:ext cx="303307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2774148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 y="206063"/>
            <a:ext cx="11250769" cy="1068945"/>
          </a:xfrm>
        </p:spPr>
        <p:txBody>
          <a:bodyPr>
            <a:normAutofit fontScale="90000"/>
          </a:bodyPr>
          <a:lstStyle/>
          <a:p>
            <a:r>
              <a:rPr lang="es-ES" b="1" dirty="0" smtClean="0"/>
              <a:t/>
            </a:r>
            <a:br>
              <a:rPr lang="es-ES" b="1" dirty="0" smtClean="0"/>
            </a:br>
            <a:r>
              <a:rPr lang="es-ES" sz="4000" b="1" dirty="0">
                <a:latin typeface="Arial" panose="020B0604020202020204" pitchFamily="34" charset="0"/>
                <a:cs typeface="Arial" panose="020B0604020202020204" pitchFamily="34" charset="0"/>
              </a:rPr>
              <a:t>Piloteo de la CECASOEH v 2.0 en campo:</a:t>
            </a:r>
            <a:br>
              <a:rPr lang="es-ES" sz="4000" b="1" dirty="0">
                <a:latin typeface="Arial" panose="020B0604020202020204" pitchFamily="34" charset="0"/>
                <a:cs typeface="Arial" panose="020B0604020202020204" pitchFamily="34" charset="0"/>
              </a:rPr>
            </a:br>
            <a:r>
              <a:rPr lang="es-ES" sz="3100" b="1" dirty="0" smtClean="0">
                <a:latin typeface="Arial" panose="020B0604020202020204" pitchFamily="34" charset="0"/>
                <a:cs typeface="Arial" panose="020B0604020202020204" pitchFamily="34" charset="0"/>
              </a:rPr>
              <a:t>Descripción de Incidencias</a:t>
            </a:r>
            <a:br>
              <a:rPr lang="es-ES" sz="3100" b="1" dirty="0" smtClean="0">
                <a:latin typeface="Arial" panose="020B0604020202020204" pitchFamily="34" charset="0"/>
                <a:cs typeface="Arial" panose="020B0604020202020204" pitchFamily="34" charset="0"/>
              </a:rPr>
            </a:br>
            <a:endParaRPr lang="es-MX" sz="3100" dirty="0"/>
          </a:p>
        </p:txBody>
      </p:sp>
      <p:sp>
        <p:nvSpPr>
          <p:cNvPr id="3" name="Marcador de contenido 2"/>
          <p:cNvSpPr>
            <a:spLocks noGrp="1"/>
          </p:cNvSpPr>
          <p:nvPr>
            <p:ph idx="1"/>
          </p:nvPr>
        </p:nvSpPr>
        <p:spPr>
          <a:xfrm>
            <a:off x="103031" y="2021983"/>
            <a:ext cx="11848563" cy="4675031"/>
          </a:xfrm>
        </p:spPr>
        <p:txBody>
          <a:bodyPr>
            <a:normAutofit fontScale="85000" lnSpcReduction="20000"/>
          </a:bodyPr>
          <a:lstStyle/>
          <a:p>
            <a:pPr lvl="0" algn="just"/>
            <a:r>
              <a:rPr lang="es-MX" sz="2600" b="1" dirty="0" smtClean="0">
                <a:latin typeface="Times New Roman" panose="02020603050405020304" pitchFamily="18" charset="0"/>
                <a:cs typeface="Times New Roman" panose="02020603050405020304" pitchFamily="18" charset="0"/>
              </a:rPr>
              <a:t>Predio </a:t>
            </a:r>
            <a:r>
              <a:rPr lang="es-MX" sz="2600" b="1" dirty="0">
                <a:latin typeface="Times New Roman" panose="02020603050405020304" pitchFamily="18" charset="0"/>
                <a:cs typeface="Times New Roman" panose="02020603050405020304" pitchFamily="18" charset="0"/>
              </a:rPr>
              <a:t>vacío.</a:t>
            </a:r>
            <a:r>
              <a:rPr lang="es-MX" sz="2600" dirty="0">
                <a:latin typeface="Times New Roman" panose="02020603050405020304" pitchFamily="18" charset="0"/>
                <a:cs typeface="Times New Roman" panose="02020603050405020304" pitchFamily="18" charset="0"/>
              </a:rPr>
              <a:t> Cuando de acuerdo al salto sistemático, el hogar que se debía tocar es un lote vacío</a:t>
            </a:r>
            <a:r>
              <a:rPr lang="es-MX" sz="2600" dirty="0" smtClean="0">
                <a:latin typeface="Times New Roman" panose="02020603050405020304" pitchFamily="18" charset="0"/>
                <a:cs typeface="Times New Roman" panose="02020603050405020304" pitchFamily="18" charset="0"/>
              </a:rPr>
              <a:t>.</a:t>
            </a:r>
          </a:p>
          <a:p>
            <a:pPr lvl="0" algn="just"/>
            <a:endParaRPr lang="es-MX" sz="2600" dirty="0">
              <a:latin typeface="Times New Roman" panose="02020603050405020304" pitchFamily="18" charset="0"/>
              <a:cs typeface="Times New Roman" panose="02020603050405020304" pitchFamily="18" charset="0"/>
            </a:endParaRPr>
          </a:p>
          <a:p>
            <a:pPr lvl="0" algn="just"/>
            <a:r>
              <a:rPr lang="es-MX" sz="2600" b="1" dirty="0">
                <a:latin typeface="Times New Roman" panose="02020603050405020304" pitchFamily="18" charset="0"/>
                <a:cs typeface="Times New Roman" panose="02020603050405020304" pitchFamily="18" charset="0"/>
              </a:rPr>
              <a:t>Sin acceso / Restricción para ingreso.</a:t>
            </a:r>
            <a:r>
              <a:rPr lang="es-MX" sz="2600" dirty="0">
                <a:latin typeface="Times New Roman" panose="02020603050405020304" pitchFamily="18" charset="0"/>
                <a:cs typeface="Times New Roman" panose="02020603050405020304" pitchFamily="18" charset="0"/>
              </a:rPr>
              <a:t> Cuanto el hogar se encuentra en alguna cerrada, edificio, etc. y que no se puede tener un contacto directo con el posible entrevistado</a:t>
            </a:r>
            <a:r>
              <a:rPr lang="es-MX" sz="2600" dirty="0" smtClean="0">
                <a:latin typeface="Times New Roman" panose="02020603050405020304" pitchFamily="18" charset="0"/>
                <a:cs typeface="Times New Roman" panose="02020603050405020304" pitchFamily="18" charset="0"/>
              </a:rPr>
              <a:t>.</a:t>
            </a:r>
          </a:p>
          <a:p>
            <a:pPr lvl="0" algn="just"/>
            <a:endParaRPr lang="es-MX" sz="2600" dirty="0">
              <a:latin typeface="Times New Roman" panose="02020603050405020304" pitchFamily="18" charset="0"/>
              <a:cs typeface="Times New Roman" panose="02020603050405020304" pitchFamily="18" charset="0"/>
            </a:endParaRPr>
          </a:p>
          <a:p>
            <a:pPr lvl="0" algn="just"/>
            <a:r>
              <a:rPr lang="es-MX" sz="2600" b="1" dirty="0">
                <a:latin typeface="Times New Roman" panose="02020603050405020304" pitchFamily="18" charset="0"/>
                <a:cs typeface="Times New Roman" panose="02020603050405020304" pitchFamily="18" charset="0"/>
              </a:rPr>
              <a:t>No abrió.</a:t>
            </a:r>
            <a:r>
              <a:rPr lang="es-MX" sz="2600" dirty="0">
                <a:latin typeface="Times New Roman" panose="02020603050405020304" pitchFamily="18" charset="0"/>
                <a:cs typeface="Times New Roman" panose="02020603050405020304" pitchFamily="18" charset="0"/>
              </a:rPr>
              <a:t> Cuando después de insistir nadie abrió en el hogar</a:t>
            </a:r>
            <a:r>
              <a:rPr lang="es-MX" sz="2600" dirty="0" smtClean="0">
                <a:latin typeface="Times New Roman" panose="02020603050405020304" pitchFamily="18" charset="0"/>
                <a:cs typeface="Times New Roman" panose="02020603050405020304" pitchFamily="18" charset="0"/>
              </a:rPr>
              <a:t>.</a:t>
            </a:r>
          </a:p>
          <a:p>
            <a:pPr lvl="0" algn="just"/>
            <a:endParaRPr lang="es-MX" sz="2600" dirty="0">
              <a:latin typeface="Times New Roman" panose="02020603050405020304" pitchFamily="18" charset="0"/>
              <a:cs typeface="Times New Roman" panose="02020603050405020304" pitchFamily="18" charset="0"/>
            </a:endParaRPr>
          </a:p>
          <a:p>
            <a:pPr lvl="0" algn="just"/>
            <a:r>
              <a:rPr lang="es-MX" sz="2600" b="1" dirty="0" smtClean="0">
                <a:latin typeface="Times New Roman" panose="02020603050405020304" pitchFamily="18" charset="0"/>
                <a:cs typeface="Times New Roman" panose="02020603050405020304" pitchFamily="18" charset="0"/>
              </a:rPr>
              <a:t>Otros</a:t>
            </a:r>
            <a:r>
              <a:rPr lang="es-MX" sz="2600" dirty="0" smtClean="0">
                <a:latin typeface="Times New Roman" panose="02020603050405020304" pitchFamily="18" charset="0"/>
                <a:cs typeface="Times New Roman" panose="02020603050405020304" pitchFamily="18" charset="0"/>
              </a:rPr>
              <a:t>: </a:t>
            </a:r>
            <a:endParaRPr lang="es-MX" sz="2600" dirty="0">
              <a:latin typeface="Times New Roman" panose="02020603050405020304" pitchFamily="18" charset="0"/>
              <a:cs typeface="Times New Roman" panose="02020603050405020304" pitchFamily="18" charset="0"/>
            </a:endParaRPr>
          </a:p>
          <a:p>
            <a:pPr lvl="1" algn="just">
              <a:buFont typeface="Courier New" panose="02070309020205020404" pitchFamily="49" charset="0"/>
              <a:buChar char="o"/>
            </a:pPr>
            <a:r>
              <a:rPr lang="es-MX" sz="2600" dirty="0">
                <a:latin typeface="Times New Roman" panose="02020603050405020304" pitchFamily="18" charset="0"/>
                <a:cs typeface="Times New Roman" panose="02020603050405020304" pitchFamily="18" charset="0"/>
              </a:rPr>
              <a:t>Se encontraron casos en los que el acceso a la zona de trabajo fue una barrera debido a que ésta era una zona considerada de alto riesgo. </a:t>
            </a:r>
          </a:p>
          <a:p>
            <a:pPr lvl="1" algn="just">
              <a:buFont typeface="Courier New" panose="02070309020205020404" pitchFamily="49" charset="0"/>
              <a:buChar char="o"/>
            </a:pPr>
            <a:r>
              <a:rPr lang="es-MX" sz="2600" dirty="0">
                <a:latin typeface="Times New Roman" panose="02020603050405020304" pitchFamily="18" charset="0"/>
                <a:cs typeface="Times New Roman" panose="02020603050405020304" pitchFamily="18" charset="0"/>
              </a:rPr>
              <a:t>En zonas rurales no se encontraron datos de identificación del lugar ni nomenclaturas o vías de acceso. </a:t>
            </a:r>
          </a:p>
          <a:p>
            <a:pPr lvl="1" algn="just">
              <a:buFont typeface="Courier New" panose="02070309020205020404" pitchFamily="49" charset="0"/>
              <a:buChar char="o"/>
            </a:pPr>
            <a:r>
              <a:rPr lang="es-MX" sz="2600" dirty="0">
                <a:latin typeface="Times New Roman" panose="02020603050405020304" pitchFamily="18" charset="0"/>
                <a:cs typeface="Times New Roman" panose="02020603050405020304" pitchFamily="18" charset="0"/>
              </a:rPr>
              <a:t>Se mostró resistencia por parte de las autoridades locales quienes retuvieron a miembros del equipo de campo para indagar sobre la actividad realizada así como el fin de la misma. En ningún caso se registraron incidentes graves.</a:t>
            </a:r>
          </a:p>
          <a:p>
            <a:endParaRPr lang="es-MX" dirty="0"/>
          </a:p>
        </p:txBody>
      </p:sp>
      <p:grpSp>
        <p:nvGrpSpPr>
          <p:cNvPr id="4" name="Group 20"/>
          <p:cNvGrpSpPr>
            <a:grpSpLocks/>
          </p:cNvGrpSpPr>
          <p:nvPr/>
        </p:nvGrpSpPr>
        <p:grpSpPr bwMode="auto">
          <a:xfrm>
            <a:off x="9350062" y="206063"/>
            <a:ext cx="303307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17793802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668" y="154547"/>
            <a:ext cx="11212132" cy="1536142"/>
          </a:xfrm>
        </p:spPr>
        <p:txBody>
          <a:bodyPr>
            <a:normAutofit fontScale="90000"/>
          </a:bodyPr>
          <a:lstStyle/>
          <a:p>
            <a:r>
              <a:rPr lang="es-ES" sz="4000" b="1" dirty="0">
                <a:latin typeface="Arial" panose="020B0604020202020204" pitchFamily="34" charset="0"/>
                <a:cs typeface="Arial" panose="020B0604020202020204" pitchFamily="34" charset="0"/>
              </a:rPr>
              <a:t>Piloteo de la CECASOEH v 2.0 en campo:</a:t>
            </a:r>
            <a:br>
              <a:rPr lang="es-ES" sz="4000" b="1" dirty="0">
                <a:latin typeface="Arial" panose="020B0604020202020204" pitchFamily="34" charset="0"/>
                <a:cs typeface="Arial" panose="020B0604020202020204" pitchFamily="34" charset="0"/>
              </a:rPr>
            </a:br>
            <a:r>
              <a:rPr lang="es-ES" sz="3100" b="1" dirty="0" smtClean="0">
                <a:latin typeface="Arial" panose="020B0604020202020204" pitchFamily="34" charset="0"/>
                <a:cs typeface="Arial" panose="020B0604020202020204" pitchFamily="34" charset="0"/>
              </a:rPr>
              <a:t>Conclusiones</a:t>
            </a:r>
            <a:r>
              <a:rPr lang="es-MX" dirty="0" smtClean="0"/>
              <a:t/>
            </a:r>
            <a:br>
              <a:rPr lang="es-MX" dirty="0" smtClean="0"/>
            </a:br>
            <a:endParaRPr lang="es-MX" dirty="0"/>
          </a:p>
        </p:txBody>
      </p:sp>
      <p:sp>
        <p:nvSpPr>
          <p:cNvPr id="3" name="Marcador de contenido 2"/>
          <p:cNvSpPr>
            <a:spLocks noGrp="1"/>
          </p:cNvSpPr>
          <p:nvPr>
            <p:ph idx="1"/>
          </p:nvPr>
        </p:nvSpPr>
        <p:spPr>
          <a:xfrm>
            <a:off x="231820" y="1020717"/>
            <a:ext cx="11758412" cy="5315689"/>
          </a:xfrm>
        </p:spPr>
        <p:txBody>
          <a:bodyPr>
            <a:normAutofit fontScale="25000" lnSpcReduction="20000"/>
          </a:bodyPr>
          <a:lstStyle/>
          <a:p>
            <a:endParaRPr lang="es-MX" sz="5500" dirty="0" smtClean="0"/>
          </a:p>
          <a:p>
            <a:pPr marL="0" indent="0" algn="just">
              <a:buNone/>
            </a:pPr>
            <a:endParaRPr lang="es-MX" sz="2400" dirty="0" smtClean="0">
              <a:latin typeface="Times New Roman" panose="02020603050405020304" pitchFamily="18" charset="0"/>
              <a:cs typeface="Times New Roman" panose="02020603050405020304" pitchFamily="18" charset="0"/>
            </a:endParaRPr>
          </a:p>
          <a:p>
            <a:pPr algn="just"/>
            <a:r>
              <a:rPr lang="es-MX" sz="8800" dirty="0" smtClean="0">
                <a:latin typeface="Times New Roman" panose="02020603050405020304" pitchFamily="18" charset="0"/>
                <a:cs typeface="Times New Roman" panose="02020603050405020304" pitchFamily="18" charset="0"/>
              </a:rPr>
              <a:t>En </a:t>
            </a:r>
            <a:r>
              <a:rPr lang="es-MX" sz="8800" dirty="0">
                <a:latin typeface="Times New Roman" panose="02020603050405020304" pitchFamily="18" charset="0"/>
                <a:cs typeface="Times New Roman" panose="02020603050405020304" pitchFamily="18" charset="0"/>
              </a:rPr>
              <a:t>general no se observa mayor dificultad para la aplicación del instrumento, únicamente en </a:t>
            </a:r>
            <a:r>
              <a:rPr lang="es-MX" sz="8800" dirty="0" smtClean="0">
                <a:latin typeface="Times New Roman" panose="02020603050405020304" pitchFamily="18" charset="0"/>
                <a:cs typeface="Times New Roman" panose="02020603050405020304" pitchFamily="18" charset="0"/>
              </a:rPr>
              <a:t> el 2.5% de todos </a:t>
            </a:r>
            <a:r>
              <a:rPr lang="es-MX" sz="8800" dirty="0">
                <a:latin typeface="Times New Roman" panose="02020603050405020304" pitchFamily="18" charset="0"/>
                <a:cs typeface="Times New Roman" panose="02020603050405020304" pitchFamily="18" charset="0"/>
              </a:rPr>
              <a:t>los contactos realizados </a:t>
            </a:r>
            <a:r>
              <a:rPr lang="es-MX" sz="8800" dirty="0" smtClean="0">
                <a:latin typeface="Times New Roman" panose="02020603050405020304" pitchFamily="18" charset="0"/>
                <a:cs typeface="Times New Roman" panose="02020603050405020304" pitchFamily="18" charset="0"/>
              </a:rPr>
              <a:t>el </a:t>
            </a:r>
            <a:r>
              <a:rPr lang="es-MX" sz="8800" dirty="0">
                <a:latin typeface="Times New Roman" panose="02020603050405020304" pitchFamily="18" charset="0"/>
                <a:cs typeface="Times New Roman" panose="02020603050405020304" pitchFamily="18" charset="0"/>
              </a:rPr>
              <a:t>informante decidió dar por terminada la entrevista sin completar toda la información del cuestionario. </a:t>
            </a:r>
            <a:endParaRPr lang="es-MX" sz="8800" dirty="0" smtClean="0">
              <a:latin typeface="Times New Roman" panose="02020603050405020304" pitchFamily="18" charset="0"/>
              <a:cs typeface="Times New Roman" panose="02020603050405020304" pitchFamily="18" charset="0"/>
            </a:endParaRPr>
          </a:p>
          <a:p>
            <a:pPr algn="just"/>
            <a:endParaRPr lang="es-MX" sz="4800" dirty="0">
              <a:latin typeface="Times New Roman" panose="02020603050405020304" pitchFamily="18" charset="0"/>
              <a:cs typeface="Times New Roman" panose="02020603050405020304" pitchFamily="18" charset="0"/>
            </a:endParaRPr>
          </a:p>
          <a:p>
            <a:pPr algn="just"/>
            <a:r>
              <a:rPr lang="es-MX" sz="8800" dirty="0">
                <a:latin typeface="Times New Roman" panose="02020603050405020304" pitchFamily="18" charset="0"/>
                <a:cs typeface="Times New Roman" panose="02020603050405020304" pitchFamily="18" charset="0"/>
              </a:rPr>
              <a:t>Como marco de referencia, en un levantamiento de campo regular observamos una tasa de abandono promedio del 30% durante los primeros 10 minutos de </a:t>
            </a:r>
            <a:r>
              <a:rPr lang="es-MX" sz="8800" dirty="0" smtClean="0">
                <a:latin typeface="Times New Roman" panose="02020603050405020304" pitchFamily="18" charset="0"/>
                <a:cs typeface="Times New Roman" panose="02020603050405020304" pitchFamily="18" charset="0"/>
              </a:rPr>
              <a:t>aplicación. </a:t>
            </a:r>
          </a:p>
          <a:p>
            <a:pPr marL="0" indent="0" algn="just">
              <a:buNone/>
            </a:pPr>
            <a:endParaRPr lang="es-MX" sz="4800" dirty="0">
              <a:latin typeface="Times New Roman" panose="02020603050405020304" pitchFamily="18" charset="0"/>
              <a:cs typeface="Times New Roman" panose="02020603050405020304" pitchFamily="18" charset="0"/>
            </a:endParaRPr>
          </a:p>
          <a:p>
            <a:pPr algn="just"/>
            <a:r>
              <a:rPr lang="es-MX" sz="8800" dirty="0">
                <a:latin typeface="Times New Roman" panose="02020603050405020304" pitchFamily="18" charset="0"/>
                <a:cs typeface="Times New Roman" panose="02020603050405020304" pitchFamily="18" charset="0"/>
              </a:rPr>
              <a:t>Con lo anterior se puede deducir que el instrumento se encuentra en una tasa de abandono muy por debajo de lo normal, lo que pronostica un desempeño muy positivo en términos de esfuerzo para el personal de campo, así como interés por parte del entrevistado y poca percepción de preguntas intrusivas. </a:t>
            </a:r>
            <a:endParaRPr lang="es-MX" sz="8800" dirty="0" smtClean="0">
              <a:latin typeface="Times New Roman" panose="02020603050405020304" pitchFamily="18" charset="0"/>
              <a:cs typeface="Times New Roman" panose="02020603050405020304" pitchFamily="18" charset="0"/>
            </a:endParaRPr>
          </a:p>
          <a:p>
            <a:pPr algn="just"/>
            <a:endParaRPr lang="es-MX" sz="4800" dirty="0">
              <a:latin typeface="Times New Roman" panose="02020603050405020304" pitchFamily="18" charset="0"/>
              <a:cs typeface="Times New Roman" panose="02020603050405020304" pitchFamily="18" charset="0"/>
            </a:endParaRPr>
          </a:p>
          <a:p>
            <a:pPr algn="just"/>
            <a:r>
              <a:rPr lang="es-MX" sz="8800" dirty="0">
                <a:latin typeface="Times New Roman" panose="02020603050405020304" pitchFamily="18" charset="0"/>
                <a:cs typeface="Times New Roman" panose="02020603050405020304" pitchFamily="18" charset="0"/>
              </a:rPr>
              <a:t>Las dos principales secciones donde los entrevistados mostraron mayor renuencia a dar información fueron</a:t>
            </a:r>
            <a:r>
              <a:rPr lang="es-MX" sz="8800" dirty="0" smtClean="0">
                <a:latin typeface="Times New Roman" panose="02020603050405020304" pitchFamily="18" charset="0"/>
                <a:cs typeface="Times New Roman" panose="02020603050405020304" pitchFamily="18" charset="0"/>
              </a:rPr>
              <a:t>:</a:t>
            </a:r>
          </a:p>
          <a:p>
            <a:pPr algn="just"/>
            <a:endParaRPr lang="es-MX" sz="40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8800" dirty="0">
                <a:latin typeface="Times New Roman" panose="02020603050405020304" pitchFamily="18" charset="0"/>
                <a:cs typeface="Times New Roman" panose="02020603050405020304" pitchFamily="18" charset="0"/>
              </a:rPr>
              <a:t>Datos personales de los integrantes del hogar y parentesco con el jefe del hogar</a:t>
            </a:r>
            <a:r>
              <a:rPr lang="es-MX" sz="8800" dirty="0" smtClean="0">
                <a:latin typeface="Times New Roman" panose="02020603050405020304" pitchFamily="18" charset="0"/>
                <a:cs typeface="Times New Roman" panose="02020603050405020304" pitchFamily="18" charset="0"/>
              </a:rPr>
              <a:t>.</a:t>
            </a:r>
          </a:p>
          <a:p>
            <a:pPr lvl="1" algn="just">
              <a:buFont typeface="Wingdings" panose="05000000000000000000" pitchFamily="2" charset="2"/>
              <a:buChar char="Ø"/>
            </a:pPr>
            <a:endParaRPr lang="es-MX" sz="88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8800" dirty="0">
                <a:latin typeface="Times New Roman" panose="02020603050405020304" pitchFamily="18" charset="0"/>
                <a:cs typeface="Times New Roman" panose="02020603050405020304" pitchFamily="18" charset="0"/>
              </a:rPr>
              <a:t>Artículos con los que cuenta en su hogar</a:t>
            </a:r>
            <a:r>
              <a:rPr lang="es-MX" sz="8800" b="1" dirty="0">
                <a:latin typeface="Times New Roman" panose="02020603050405020304" pitchFamily="18" charset="0"/>
                <a:cs typeface="Times New Roman" panose="02020603050405020304" pitchFamily="18" charset="0"/>
              </a:rPr>
              <a:t>.</a:t>
            </a:r>
            <a:endParaRPr lang="es-MX" sz="88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375820" y="154547"/>
            <a:ext cx="281618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16339316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93183" y="140493"/>
            <a:ext cx="11160617" cy="1250423"/>
          </a:xfrm>
        </p:spPr>
        <p:txBody>
          <a:bodyPr>
            <a:normAutofit/>
          </a:bodyPr>
          <a:lstStyle/>
          <a:p>
            <a:r>
              <a:rPr lang="es-MX" sz="4000" dirty="0" smtClean="0">
                <a:latin typeface="Times New Roman" panose="02020603050405020304" pitchFamily="18" charset="0"/>
                <a:cs typeface="Times New Roman" panose="02020603050405020304" pitchFamily="18" charset="0"/>
              </a:rPr>
              <a:t/>
            </a:r>
            <a:br>
              <a:rPr lang="es-MX" sz="4000" dirty="0" smtClean="0">
                <a:latin typeface="Times New Roman" panose="02020603050405020304" pitchFamily="18" charset="0"/>
                <a:cs typeface="Times New Roman" panose="02020603050405020304" pitchFamily="18" charset="0"/>
              </a:rPr>
            </a:br>
            <a:r>
              <a:rPr lang="es-MX" sz="3600" b="1" dirty="0" smtClean="0">
                <a:latin typeface="Arial" panose="020B0604020202020204" pitchFamily="34" charset="0"/>
                <a:cs typeface="Arial" panose="020B0604020202020204" pitchFamily="34" charset="0"/>
              </a:rPr>
              <a:t>Objetivo general:</a:t>
            </a: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334851" y="1390917"/>
            <a:ext cx="11436439" cy="4533365"/>
          </a:xfrm>
        </p:spPr>
        <p:txBody>
          <a:bodyPr>
            <a:noAutofit/>
          </a:bodyPr>
          <a:lstStyle/>
          <a:p>
            <a:pPr marL="0" indent="0" algn="just">
              <a:buNone/>
            </a:pPr>
            <a:endParaRPr lang="es-MX" sz="1400" dirty="0" smtClean="0">
              <a:latin typeface="Times New Roman" panose="02020603050405020304" pitchFamily="18" charset="0"/>
              <a:cs typeface="Times New Roman" panose="02020603050405020304" pitchFamily="18" charset="0"/>
            </a:endParaRPr>
          </a:p>
          <a:p>
            <a:pPr marL="0" indent="0" algn="just">
              <a:buNone/>
            </a:pPr>
            <a:endParaRPr lang="es-MX" sz="1400" dirty="0">
              <a:latin typeface="Times New Roman" panose="02020603050405020304" pitchFamily="18" charset="0"/>
              <a:cs typeface="Times New Roman" panose="02020603050405020304" pitchFamily="18" charset="0"/>
            </a:endParaRPr>
          </a:p>
          <a:p>
            <a:pPr marL="0" indent="0" algn="just">
              <a:buNone/>
            </a:pPr>
            <a:endParaRPr lang="es-MX" sz="3600" dirty="0" smtClean="0">
              <a:latin typeface="Times New Roman" panose="02020603050405020304" pitchFamily="18" charset="0"/>
              <a:cs typeface="Times New Roman" panose="02020603050405020304" pitchFamily="18" charset="0"/>
            </a:endParaRPr>
          </a:p>
          <a:p>
            <a:pPr marL="0" indent="0" algn="just">
              <a:buNone/>
            </a:pPr>
            <a:r>
              <a:rPr lang="es-MX" sz="3600" dirty="0" smtClean="0">
                <a:latin typeface="Times New Roman" panose="02020603050405020304" pitchFamily="18" charset="0"/>
                <a:cs typeface="Times New Roman" panose="02020603050405020304" pitchFamily="18" charset="0"/>
              </a:rPr>
              <a:t>El </a:t>
            </a:r>
            <a:r>
              <a:rPr lang="es-MX" sz="3600" dirty="0">
                <a:latin typeface="Times New Roman" panose="02020603050405020304" pitchFamily="18" charset="0"/>
                <a:cs typeface="Times New Roman" panose="02020603050405020304" pitchFamily="18" charset="0"/>
              </a:rPr>
              <a:t>objetivo general del presente proyecto es realizar un estudio de validación de la Cédula de Características Socioeconómicas del Hogar (CECASOEH) y del modelo estadístico de clasificación utilizado actualmente por el Sistema de Protección Social en Salud. </a:t>
            </a:r>
            <a:endParaRPr lang="es-MX" sz="3600" dirty="0" smtClean="0">
              <a:latin typeface="Times New Roman" panose="02020603050405020304" pitchFamily="18" charset="0"/>
              <a:cs typeface="Times New Roman" panose="02020603050405020304" pitchFamily="18" charset="0"/>
            </a:endParaRPr>
          </a:p>
          <a:p>
            <a:pPr marL="0" indent="0" algn="just">
              <a:buNone/>
            </a:pPr>
            <a:endParaRPr lang="es-MX" sz="14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9066726" y="140493"/>
            <a:ext cx="2957847"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58012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1668" y="154547"/>
            <a:ext cx="11212132" cy="1536142"/>
          </a:xfrm>
        </p:spPr>
        <p:txBody>
          <a:bodyPr>
            <a:normAutofit fontScale="90000"/>
          </a:bodyPr>
          <a:lstStyle/>
          <a:p>
            <a:r>
              <a:rPr lang="es-ES" sz="4000" b="1" dirty="0">
                <a:latin typeface="Arial" panose="020B0604020202020204" pitchFamily="34" charset="0"/>
                <a:cs typeface="Arial" panose="020B0604020202020204" pitchFamily="34" charset="0"/>
              </a:rPr>
              <a:t>Piloteo de la CECASOEH v 2.0 en campo:</a:t>
            </a:r>
            <a:br>
              <a:rPr lang="es-ES" sz="4000" b="1" dirty="0">
                <a:latin typeface="Arial" panose="020B0604020202020204" pitchFamily="34" charset="0"/>
                <a:cs typeface="Arial" panose="020B0604020202020204" pitchFamily="34" charset="0"/>
              </a:rPr>
            </a:br>
            <a:r>
              <a:rPr lang="es-ES" sz="3100" b="1" dirty="0" smtClean="0">
                <a:latin typeface="Arial" panose="020B0604020202020204" pitchFamily="34" charset="0"/>
                <a:cs typeface="Arial" panose="020B0604020202020204" pitchFamily="34" charset="0"/>
              </a:rPr>
              <a:t>Conclusiones</a:t>
            </a:r>
            <a:r>
              <a:rPr lang="es-MX" dirty="0" smtClean="0"/>
              <a:t/>
            </a:r>
            <a:br>
              <a:rPr lang="es-MX" dirty="0" smtClean="0"/>
            </a:br>
            <a:endParaRPr lang="es-MX" dirty="0"/>
          </a:p>
        </p:txBody>
      </p:sp>
      <p:sp>
        <p:nvSpPr>
          <p:cNvPr id="3" name="Marcador de contenido 2"/>
          <p:cNvSpPr>
            <a:spLocks noGrp="1"/>
          </p:cNvSpPr>
          <p:nvPr>
            <p:ph idx="1"/>
          </p:nvPr>
        </p:nvSpPr>
        <p:spPr>
          <a:xfrm>
            <a:off x="141668" y="1236372"/>
            <a:ext cx="11822804" cy="5621628"/>
          </a:xfrm>
        </p:spPr>
        <p:txBody>
          <a:bodyPr>
            <a:noAutofit/>
          </a:bodyPr>
          <a:lstStyle/>
          <a:p>
            <a:pPr algn="just"/>
            <a:r>
              <a:rPr lang="es-MX" sz="2200" dirty="0" smtClean="0">
                <a:latin typeface="Times New Roman" panose="02020603050405020304" pitchFamily="18" charset="0"/>
                <a:cs typeface="Times New Roman" panose="02020603050405020304" pitchFamily="18" charset="0"/>
              </a:rPr>
              <a:t>En </a:t>
            </a:r>
            <a:r>
              <a:rPr lang="es-MX" sz="2200" dirty="0">
                <a:latin typeface="Times New Roman" panose="02020603050405020304" pitchFamily="18" charset="0"/>
                <a:cs typeface="Times New Roman" panose="02020603050405020304" pitchFamily="18" charset="0"/>
              </a:rPr>
              <a:t>ambos </a:t>
            </a:r>
            <a:r>
              <a:rPr lang="es-MX" sz="2200" dirty="0" smtClean="0">
                <a:latin typeface="Times New Roman" panose="02020603050405020304" pitchFamily="18" charset="0"/>
                <a:cs typeface="Times New Roman" panose="02020603050405020304" pitchFamily="18" charset="0"/>
              </a:rPr>
              <a:t>de los casos anteriores, </a:t>
            </a:r>
            <a:r>
              <a:rPr lang="es-MX" sz="2200" dirty="0">
                <a:latin typeface="Times New Roman" panose="02020603050405020304" pitchFamily="18" charset="0"/>
                <a:cs typeface="Times New Roman" panose="02020603050405020304" pitchFamily="18" charset="0"/>
              </a:rPr>
              <a:t>los informantes adjudicaron su abandono a razones de seguridad y falta de confianza, la labor del entrevistador para transmitir confianza y certidumbre a los </a:t>
            </a:r>
            <a:r>
              <a:rPr lang="es-MX" sz="2200" dirty="0" err="1">
                <a:latin typeface="Times New Roman" panose="02020603050405020304" pitchFamily="18" charset="0"/>
                <a:cs typeface="Times New Roman" panose="02020603050405020304" pitchFamily="18" charset="0"/>
              </a:rPr>
              <a:t>respondentes</a:t>
            </a:r>
            <a:r>
              <a:rPr lang="es-MX" sz="2200" dirty="0">
                <a:latin typeface="Times New Roman" panose="02020603050405020304" pitchFamily="18" charset="0"/>
                <a:cs typeface="Times New Roman" panose="02020603050405020304" pitchFamily="18" charset="0"/>
              </a:rPr>
              <a:t> acerca del operativo permitió que el cuestionario se completara hasta darlo por terminado</a:t>
            </a:r>
            <a:r>
              <a:rPr lang="es-MX" sz="2200" dirty="0" smtClean="0">
                <a:latin typeface="Times New Roman" panose="02020603050405020304" pitchFamily="18" charset="0"/>
                <a:cs typeface="Times New Roman" panose="02020603050405020304" pitchFamily="18" charset="0"/>
              </a:rPr>
              <a:t>.</a:t>
            </a:r>
          </a:p>
          <a:p>
            <a:pPr algn="just"/>
            <a:endParaRPr lang="es-MX" sz="1000" dirty="0">
              <a:latin typeface="Times New Roman" panose="02020603050405020304" pitchFamily="18" charset="0"/>
              <a:cs typeface="Times New Roman" panose="02020603050405020304" pitchFamily="18" charset="0"/>
            </a:endParaRPr>
          </a:p>
          <a:p>
            <a:pPr algn="just"/>
            <a:r>
              <a:rPr lang="es-MX" sz="2200" dirty="0">
                <a:latin typeface="Times New Roman" panose="02020603050405020304" pitchFamily="18" charset="0"/>
                <a:cs typeface="Times New Roman" panose="02020603050405020304" pitchFamily="18" charset="0"/>
              </a:rPr>
              <a:t>Sin embargo, no se prevé que dichas razones afecten un proceso real de incorporación a los servicios ofrecidos por la SPSS debido a que la afiliación es voluntaria y requiere de la identificación plena de los miembros del hogar. Por este motivo, la conclusión es que el instrumento es adecuado para el propósito establecido</a:t>
            </a:r>
            <a:r>
              <a:rPr lang="es-MX" sz="2200" dirty="0" smtClean="0">
                <a:latin typeface="Times New Roman" panose="02020603050405020304" pitchFamily="18" charset="0"/>
                <a:cs typeface="Times New Roman" panose="02020603050405020304" pitchFamily="18" charset="0"/>
              </a:rPr>
              <a:t>.</a:t>
            </a:r>
          </a:p>
          <a:p>
            <a:pPr algn="just"/>
            <a:endParaRPr lang="es-MX" sz="1000" dirty="0">
              <a:latin typeface="Times New Roman" panose="02020603050405020304" pitchFamily="18" charset="0"/>
              <a:cs typeface="Times New Roman" panose="02020603050405020304" pitchFamily="18" charset="0"/>
            </a:endParaRPr>
          </a:p>
          <a:p>
            <a:pPr algn="just"/>
            <a:r>
              <a:rPr lang="es-MX" sz="2200" dirty="0">
                <a:latin typeface="Times New Roman" panose="02020603050405020304" pitchFamily="18" charset="0"/>
                <a:cs typeface="Times New Roman" panose="02020603050405020304" pitchFamily="18" charset="0"/>
              </a:rPr>
              <a:t>En cuanto a la implementación de las entrevistas  se registra un tiempo promedio de aplicación de 08:29 minutos desde la aceptación a participar en la entrevista por parte del </a:t>
            </a:r>
            <a:r>
              <a:rPr lang="es-MX" sz="2200" dirty="0" err="1">
                <a:latin typeface="Times New Roman" panose="02020603050405020304" pitchFamily="18" charset="0"/>
                <a:cs typeface="Times New Roman" panose="02020603050405020304" pitchFamily="18" charset="0"/>
              </a:rPr>
              <a:t>respondente</a:t>
            </a:r>
            <a:r>
              <a:rPr lang="es-MX" sz="2200" dirty="0">
                <a:latin typeface="Times New Roman" panose="02020603050405020304" pitchFamily="18" charset="0"/>
                <a:cs typeface="Times New Roman" panose="02020603050405020304" pitchFamily="18" charset="0"/>
              </a:rPr>
              <a:t> y hasta la terminación del registro de todos los datos solicitados. </a:t>
            </a:r>
            <a:endParaRPr lang="es-MX" sz="2200" dirty="0" smtClean="0">
              <a:latin typeface="Times New Roman" panose="02020603050405020304" pitchFamily="18" charset="0"/>
              <a:cs typeface="Times New Roman" panose="02020603050405020304" pitchFamily="18" charset="0"/>
            </a:endParaRPr>
          </a:p>
          <a:p>
            <a:pPr algn="just"/>
            <a:endParaRPr lang="es-MX" sz="1000" dirty="0">
              <a:latin typeface="Times New Roman" panose="02020603050405020304" pitchFamily="18" charset="0"/>
              <a:cs typeface="Times New Roman" panose="02020603050405020304" pitchFamily="18" charset="0"/>
            </a:endParaRPr>
          </a:p>
          <a:p>
            <a:pPr lvl="0" algn="just"/>
            <a:r>
              <a:rPr lang="es-MX" sz="2200" dirty="0">
                <a:latin typeface="Times New Roman" panose="02020603050405020304" pitchFamily="18" charset="0"/>
                <a:cs typeface="Times New Roman" panose="02020603050405020304" pitchFamily="18" charset="0"/>
              </a:rPr>
              <a:t>Se registra una desviación estándar de .00190 minutos</a:t>
            </a:r>
            <a:r>
              <a:rPr lang="es-MX" sz="2200" dirty="0" smtClean="0">
                <a:latin typeface="Times New Roman" panose="02020603050405020304" pitchFamily="18" charset="0"/>
                <a:cs typeface="Times New Roman" panose="02020603050405020304" pitchFamily="18" charset="0"/>
              </a:rPr>
              <a:t>.</a:t>
            </a:r>
          </a:p>
          <a:p>
            <a:pPr lvl="0" algn="just"/>
            <a:endParaRPr lang="es-MX" sz="1000" dirty="0">
              <a:latin typeface="Times New Roman" panose="02020603050405020304" pitchFamily="18" charset="0"/>
              <a:cs typeface="Times New Roman" panose="02020603050405020304" pitchFamily="18" charset="0"/>
            </a:endParaRPr>
          </a:p>
          <a:p>
            <a:pPr lvl="0" algn="just"/>
            <a:r>
              <a:rPr lang="es-MX" sz="2200" dirty="0">
                <a:latin typeface="Times New Roman" panose="02020603050405020304" pitchFamily="18" charset="0"/>
                <a:cs typeface="Times New Roman" panose="02020603050405020304" pitchFamily="18" charset="0"/>
              </a:rPr>
              <a:t>El 67% de las entrevistas han durado entre 6 y 9 minutos.</a:t>
            </a:r>
          </a:p>
          <a:p>
            <a:endParaRPr lang="es-MX" sz="2200" dirty="0"/>
          </a:p>
        </p:txBody>
      </p:sp>
      <p:grpSp>
        <p:nvGrpSpPr>
          <p:cNvPr id="4" name="Group 20"/>
          <p:cNvGrpSpPr>
            <a:grpSpLocks/>
          </p:cNvGrpSpPr>
          <p:nvPr/>
        </p:nvGrpSpPr>
        <p:grpSpPr bwMode="auto">
          <a:xfrm>
            <a:off x="9375820" y="154547"/>
            <a:ext cx="2816180"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4747245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2"/>
            <a:ext cx="9144000" cy="4789041"/>
          </a:xfrm>
        </p:spPr>
        <p:txBody>
          <a:bodyPr>
            <a:normAutofit fontScale="90000"/>
          </a:bodyPr>
          <a:lstStyle/>
          <a:p>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a:latin typeface="Times New Roman" panose="02020603050405020304" pitchFamily="18" charset="0"/>
                <a:cs typeface="Times New Roman" panose="02020603050405020304" pitchFamily="18" charset="0"/>
              </a:rPr>
              <a:t/>
            </a:r>
            <a:br>
              <a:rPr lang="es-MX" sz="3600" b="1" dirty="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3600" b="1" dirty="0" smtClean="0">
                <a:latin typeface="Times New Roman" panose="02020603050405020304" pitchFamily="18" charset="0"/>
                <a:cs typeface="Times New Roman" panose="02020603050405020304" pitchFamily="18" charset="0"/>
              </a:rPr>
              <a:t/>
            </a:r>
            <a:br>
              <a:rPr lang="es-MX" sz="3600" b="1" dirty="0" smtClean="0">
                <a:latin typeface="Times New Roman" panose="02020603050405020304" pitchFamily="18" charset="0"/>
                <a:cs typeface="Times New Roman" panose="02020603050405020304" pitchFamily="18" charset="0"/>
              </a:rPr>
            </a:br>
            <a:r>
              <a:rPr lang="es-MX" sz="4000" b="1" dirty="0" smtClean="0">
                <a:latin typeface="Arial" panose="020B0604020202020204" pitchFamily="34" charset="0"/>
                <a:cs typeface="Arial" panose="020B0604020202020204" pitchFamily="34" charset="0"/>
              </a:rPr>
              <a:t>“</a:t>
            </a:r>
            <a:r>
              <a:rPr lang="es-MX" sz="4000" b="1" dirty="0">
                <a:latin typeface="Arial" panose="020B0604020202020204" pitchFamily="34" charset="0"/>
                <a:cs typeface="Arial" panose="020B0604020202020204" pitchFamily="34" charset="0"/>
              </a:rPr>
              <a:t>EVALUACIÓN DEL PADRÓN DE BENEFICIARIOS DEL SISTEMA DE PROTECCIÓN SOCIAL EN SALUD PARA LA CORRECTA CLASIFICACIÓN DE BENEFICIARIOS”</a:t>
            </a:r>
            <a:br>
              <a:rPr lang="es-MX" sz="4000" b="1" dirty="0">
                <a:latin typeface="Arial" panose="020B0604020202020204" pitchFamily="34" charset="0"/>
                <a:cs typeface="Arial" panose="020B0604020202020204" pitchFamily="34" charset="0"/>
              </a:rPr>
            </a:br>
            <a:endParaRPr lang="es-MX" sz="4000" b="1" dirty="0">
              <a:latin typeface="Arial" panose="020B0604020202020204" pitchFamily="34" charset="0"/>
              <a:cs typeface="Arial" panose="020B0604020202020204" pitchFamily="34" charset="0"/>
            </a:endParaRPr>
          </a:p>
        </p:txBody>
      </p:sp>
      <p:sp>
        <p:nvSpPr>
          <p:cNvPr id="3" name="Subtítulo 2"/>
          <p:cNvSpPr>
            <a:spLocks noGrp="1"/>
          </p:cNvSpPr>
          <p:nvPr>
            <p:ph type="subTitle" idx="1"/>
          </p:nvPr>
        </p:nvSpPr>
        <p:spPr/>
        <p:txBody>
          <a:bodyPr/>
          <a:lstStyle/>
          <a:p>
            <a:endParaRPr lang="es-MX" dirty="0" smtClean="0"/>
          </a:p>
          <a:p>
            <a:endParaRPr lang="es-MX" dirty="0"/>
          </a:p>
        </p:txBody>
      </p:sp>
      <p:grpSp>
        <p:nvGrpSpPr>
          <p:cNvPr id="9" name="Group 20"/>
          <p:cNvGrpSpPr>
            <a:grpSpLocks/>
          </p:cNvGrpSpPr>
          <p:nvPr/>
        </p:nvGrpSpPr>
        <p:grpSpPr bwMode="auto">
          <a:xfrm>
            <a:off x="8873544" y="562746"/>
            <a:ext cx="3097464" cy="887413"/>
            <a:chOff x="0" y="0"/>
            <a:chExt cx="28041" cy="10485"/>
          </a:xfrm>
        </p:grpSpPr>
        <p:sp>
          <p:nvSpPr>
            <p:cNvPr id="10"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11"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12"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521872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545" y="0"/>
            <a:ext cx="11199255" cy="695460"/>
          </a:xfrm>
        </p:spPr>
        <p:txBody>
          <a:bodyPr>
            <a:normAutofit fontScale="90000"/>
          </a:bodyPr>
          <a:lstStyle/>
          <a:p>
            <a:r>
              <a:rPr lang="es-MX" sz="4000" dirty="0" smtClean="0">
                <a:latin typeface="Times New Roman" panose="02020603050405020304" pitchFamily="18" charset="0"/>
                <a:cs typeface="Times New Roman" panose="02020603050405020304" pitchFamily="18" charset="0"/>
              </a:rPr>
              <a:t/>
            </a:r>
            <a:br>
              <a:rPr lang="es-MX" sz="4000" dirty="0" smtClean="0">
                <a:latin typeface="Times New Roman" panose="02020603050405020304" pitchFamily="18" charset="0"/>
                <a:cs typeface="Times New Roman" panose="02020603050405020304" pitchFamily="18" charset="0"/>
              </a:rPr>
            </a:br>
            <a:r>
              <a:rPr lang="es-MX" sz="4000" dirty="0" smtClean="0">
                <a:latin typeface="Times New Roman" panose="02020603050405020304" pitchFamily="18" charset="0"/>
                <a:cs typeface="Times New Roman" panose="02020603050405020304" pitchFamily="18" charset="0"/>
              </a:rPr>
              <a:t/>
            </a:r>
            <a:br>
              <a:rPr lang="es-MX" sz="4000" dirty="0" smtClean="0">
                <a:latin typeface="Times New Roman" panose="02020603050405020304" pitchFamily="18" charset="0"/>
                <a:cs typeface="Times New Roman" panose="02020603050405020304" pitchFamily="18" charset="0"/>
              </a:rPr>
            </a:br>
            <a:r>
              <a:rPr lang="es-MX" sz="4000" b="1" dirty="0" smtClean="0">
                <a:latin typeface="Arial" panose="020B0604020202020204" pitchFamily="34" charset="0"/>
                <a:cs typeface="Arial" panose="020B0604020202020204" pitchFamily="34" charset="0"/>
              </a:rPr>
              <a:t>Objetivos específicos:</a:t>
            </a:r>
            <a:endParaRPr lang="es-MX" sz="40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0" y="695460"/>
            <a:ext cx="12024573" cy="5481504"/>
          </a:xfrm>
        </p:spPr>
        <p:txBody>
          <a:bodyPr>
            <a:noAutofit/>
          </a:bodyPr>
          <a:lstStyle/>
          <a:p>
            <a:pPr marL="0" indent="0" algn="just">
              <a:buNone/>
            </a:pPr>
            <a:endParaRPr lang="es-MX" sz="1400" dirty="0" smtClean="0">
              <a:latin typeface="Times New Roman" panose="02020603050405020304" pitchFamily="18" charset="0"/>
              <a:cs typeface="Times New Roman" panose="02020603050405020304" pitchFamily="18" charset="0"/>
            </a:endParaRPr>
          </a:p>
          <a:p>
            <a:pPr marL="0" indent="0" algn="just">
              <a:buNone/>
            </a:pPr>
            <a:endParaRPr lang="es-MX" sz="1400" dirty="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a:latin typeface="Times New Roman" panose="02020603050405020304" pitchFamily="18" charset="0"/>
                <a:cs typeface="Times New Roman" panose="02020603050405020304" pitchFamily="18" charset="0"/>
              </a:rPr>
              <a:t>Estimar la pertinencia de la medición obtenida por el instrumento CECASOEH en términos de su sensibilidad y pertinencia, mediante la comparación del instrumento que clasifica a los miembros del padrón del SPSS con un estándar con firmeza </a:t>
            </a:r>
            <a:r>
              <a:rPr lang="es-MX" sz="2200" dirty="0" smtClean="0">
                <a:latin typeface="Times New Roman" panose="02020603050405020304" pitchFamily="18" charset="0"/>
                <a:cs typeface="Times New Roman" panose="02020603050405020304" pitchFamily="18" charset="0"/>
              </a:rPr>
              <a:t>conceptual que </a:t>
            </a:r>
            <a:r>
              <a:rPr lang="es-MX" sz="2200" dirty="0">
                <a:latin typeface="Times New Roman" panose="02020603050405020304" pitchFamily="18" charset="0"/>
                <a:cs typeface="Times New Roman" panose="02020603050405020304" pitchFamily="18" charset="0"/>
              </a:rPr>
              <a:t>permita la construcción del nuevo régimen contributivo. </a:t>
            </a:r>
          </a:p>
          <a:p>
            <a:pPr marL="457200" lvl="1" indent="0" algn="just">
              <a:buNone/>
            </a:pPr>
            <a:endParaRPr lang="es-MX" sz="10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Revisar </a:t>
            </a:r>
            <a:r>
              <a:rPr lang="es-MX" sz="2200" dirty="0">
                <a:latin typeface="Times New Roman" panose="02020603050405020304" pitchFamily="18" charset="0"/>
                <a:cs typeface="Times New Roman" panose="02020603050405020304" pitchFamily="18" charset="0"/>
              </a:rPr>
              <a:t>el modelo estadístico actual (análisis discriminante) utilizado por la CECASOEH, con el fin de analizar su pertinencia en cuanto a su confiabilidad y validez para mejorar el mismo o bien proponer una alternativa con el fin de que este nuevo tipo de análisis permita definir, con base en evidencia, los </a:t>
            </a:r>
            <a:r>
              <a:rPr lang="es-MX" sz="2200" dirty="0" err="1">
                <a:latin typeface="Times New Roman" panose="02020603050405020304" pitchFamily="18" charset="0"/>
                <a:cs typeface="Times New Roman" panose="02020603050405020304" pitchFamily="18" charset="0"/>
              </a:rPr>
              <a:t>deciles</a:t>
            </a:r>
            <a:r>
              <a:rPr lang="es-MX" sz="2200" dirty="0">
                <a:latin typeface="Times New Roman" panose="02020603050405020304" pitchFamily="18" charset="0"/>
                <a:cs typeface="Times New Roman" panose="02020603050405020304" pitchFamily="18" charset="0"/>
              </a:rPr>
              <a:t> socioeconómicos u otra alternativa de medición para la afiliación de familias. </a:t>
            </a:r>
          </a:p>
          <a:p>
            <a:pPr lvl="1" algn="just">
              <a:buFont typeface="Wingdings" panose="05000000000000000000" pitchFamily="2" charset="2"/>
              <a:buChar char="Ø"/>
            </a:pPr>
            <a:endParaRPr lang="es-MX" sz="10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Generar </a:t>
            </a:r>
            <a:r>
              <a:rPr lang="es-MX" sz="2200" dirty="0">
                <a:latin typeface="Times New Roman" panose="02020603050405020304" pitchFamily="18" charset="0"/>
                <a:cs typeface="Times New Roman" panose="02020603050405020304" pitchFamily="18" charset="0"/>
              </a:rPr>
              <a:t>un marco conceptual y técnico para proponer el modelo estadístico para el instrumento de CECASOEH, basado en la investigación actual y relevante tanto aplicada como académica sobre los estudios de medición socioeconómica. </a:t>
            </a:r>
          </a:p>
          <a:p>
            <a:pPr lvl="1" algn="just">
              <a:buFont typeface="Wingdings" panose="05000000000000000000" pitchFamily="2" charset="2"/>
              <a:buChar char="Ø"/>
            </a:pPr>
            <a:endParaRPr lang="es-MX" sz="10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Proponer </a:t>
            </a:r>
            <a:r>
              <a:rPr lang="es-MX" sz="2200" dirty="0">
                <a:latin typeface="Times New Roman" panose="02020603050405020304" pitchFamily="18" charset="0"/>
                <a:cs typeface="Times New Roman" panose="02020603050405020304" pitchFamily="18" charset="0"/>
              </a:rPr>
              <a:t>un modelo de actualización de las variables que forman parte del instrumento de captación para una CECASOEH versión 2.0 y del algoritmo del modelo estadístico de clasificación de las familias en </a:t>
            </a:r>
            <a:r>
              <a:rPr lang="es-MX" sz="2200" dirty="0" err="1">
                <a:latin typeface="Times New Roman" panose="02020603050405020304" pitchFamily="18" charset="0"/>
                <a:cs typeface="Times New Roman" panose="02020603050405020304" pitchFamily="18" charset="0"/>
              </a:rPr>
              <a:t>deciles</a:t>
            </a:r>
            <a:r>
              <a:rPr lang="es-MX" sz="2200" dirty="0">
                <a:latin typeface="Times New Roman" panose="02020603050405020304" pitchFamily="18" charset="0"/>
                <a:cs typeface="Times New Roman" panose="02020603050405020304" pitchFamily="18" charset="0"/>
              </a:rPr>
              <a:t> de ingreso u otro tipo de medida en función de resultados del desarrollo analítico y en campo. </a:t>
            </a:r>
          </a:p>
          <a:p>
            <a:pPr lvl="1" algn="just">
              <a:buFont typeface="Wingdings" panose="05000000000000000000" pitchFamily="2" charset="2"/>
              <a:buChar char="Ø"/>
            </a:pPr>
            <a:endParaRPr lang="es-MX" sz="2200" dirty="0" smtClean="0">
              <a:latin typeface="Times New Roman" panose="02020603050405020304" pitchFamily="18" charset="0"/>
              <a:cs typeface="Times New Roman" panose="02020603050405020304" pitchFamily="18" charset="0"/>
            </a:endParaRPr>
          </a:p>
          <a:p>
            <a:pPr marL="0" indent="0">
              <a:buNone/>
            </a:pPr>
            <a:endParaRPr lang="es-MX" sz="22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9079606" y="140493"/>
            <a:ext cx="3099511"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965090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4545" y="0"/>
            <a:ext cx="11199255" cy="695460"/>
          </a:xfrm>
        </p:spPr>
        <p:txBody>
          <a:bodyPr>
            <a:normAutofit fontScale="90000"/>
          </a:bodyPr>
          <a:lstStyle/>
          <a:p>
            <a:r>
              <a:rPr lang="es-MX" sz="4000" dirty="0" smtClean="0">
                <a:latin typeface="Times New Roman" panose="02020603050405020304" pitchFamily="18" charset="0"/>
                <a:cs typeface="Times New Roman" panose="02020603050405020304" pitchFamily="18" charset="0"/>
              </a:rPr>
              <a:t/>
            </a:r>
            <a:br>
              <a:rPr lang="es-MX" sz="4000" dirty="0" smtClean="0">
                <a:latin typeface="Times New Roman" panose="02020603050405020304" pitchFamily="18" charset="0"/>
                <a:cs typeface="Times New Roman" panose="02020603050405020304" pitchFamily="18" charset="0"/>
              </a:rPr>
            </a:br>
            <a:r>
              <a:rPr lang="es-MX" sz="4000" dirty="0" smtClean="0">
                <a:latin typeface="Times New Roman" panose="02020603050405020304" pitchFamily="18" charset="0"/>
                <a:cs typeface="Times New Roman" panose="02020603050405020304" pitchFamily="18" charset="0"/>
              </a:rPr>
              <a:t/>
            </a:r>
            <a:br>
              <a:rPr lang="es-MX" sz="4000" dirty="0" smtClean="0">
                <a:latin typeface="Times New Roman" panose="02020603050405020304" pitchFamily="18" charset="0"/>
                <a:cs typeface="Times New Roman" panose="02020603050405020304" pitchFamily="18" charset="0"/>
              </a:rPr>
            </a:br>
            <a:r>
              <a:rPr lang="es-MX" sz="4000" b="1" dirty="0" smtClean="0">
                <a:latin typeface="Arial" panose="020B0604020202020204" pitchFamily="34" charset="0"/>
                <a:cs typeface="Arial" panose="020B0604020202020204" pitchFamily="34" charset="0"/>
              </a:rPr>
              <a:t>Objetivos específicos:</a:t>
            </a:r>
            <a:endParaRPr lang="es-MX" sz="40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0" y="695460"/>
            <a:ext cx="12024573" cy="5481504"/>
          </a:xfrm>
        </p:spPr>
        <p:txBody>
          <a:bodyPr>
            <a:noAutofit/>
          </a:bodyPr>
          <a:lstStyle/>
          <a:p>
            <a:pPr marL="0" indent="0" algn="just">
              <a:buNone/>
            </a:pPr>
            <a:endParaRPr lang="es-MX" sz="1400" dirty="0">
              <a:latin typeface="Times New Roman" panose="02020603050405020304" pitchFamily="18" charset="0"/>
              <a:cs typeface="Times New Roman" panose="02020603050405020304" pitchFamily="18" charset="0"/>
            </a:endParaRPr>
          </a:p>
          <a:p>
            <a:pPr marL="457200" lvl="1" indent="0" algn="just">
              <a:buNone/>
            </a:pPr>
            <a:endParaRPr lang="es-MX" sz="2200" dirty="0" smtClean="0">
              <a:latin typeface="Times New Roman" panose="02020603050405020304" pitchFamily="18" charset="0"/>
              <a:cs typeface="Times New Roman" panose="02020603050405020304" pitchFamily="18" charset="0"/>
            </a:endParaRPr>
          </a:p>
          <a:p>
            <a:pPr marL="457200" lvl="1" indent="0" algn="just">
              <a:buNone/>
            </a:pP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Pilotear </a:t>
            </a:r>
            <a:r>
              <a:rPr lang="es-MX" sz="2200" dirty="0">
                <a:latin typeface="Times New Roman" panose="02020603050405020304" pitchFamily="18" charset="0"/>
                <a:cs typeface="Times New Roman" panose="02020603050405020304" pitchFamily="18" charset="0"/>
              </a:rPr>
              <a:t>en campo, la efectividad del nuevo instrumento de captación de información (CECASOEH versión 2.0) o en su defecto, la propuesta de un nuevo instrumento de clasificación de familias en </a:t>
            </a:r>
            <a:r>
              <a:rPr lang="es-MX" sz="2200" dirty="0" err="1">
                <a:latin typeface="Times New Roman" panose="02020603050405020304" pitchFamily="18" charset="0"/>
                <a:cs typeface="Times New Roman" panose="02020603050405020304" pitchFamily="18" charset="0"/>
              </a:rPr>
              <a:t>deciles</a:t>
            </a:r>
            <a:r>
              <a:rPr lang="es-MX" sz="2200" dirty="0">
                <a:latin typeface="Times New Roman" panose="02020603050405020304" pitchFamily="18" charset="0"/>
                <a:cs typeface="Times New Roman" panose="02020603050405020304" pitchFamily="18" charset="0"/>
              </a:rPr>
              <a:t> de ingreso o la alternativa de medición. </a:t>
            </a: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Considerar </a:t>
            </a:r>
            <a:r>
              <a:rPr lang="es-MX" sz="2200" dirty="0">
                <a:latin typeface="Times New Roman" panose="02020603050405020304" pitchFamily="18" charset="0"/>
                <a:cs typeface="Times New Roman" panose="02020603050405020304" pitchFamily="18" charset="0"/>
              </a:rPr>
              <a:t>que el modelo de medición y el instrumento depende de los procesos logísticos de incorporación de familias realizados en los Módulos de Afiliación y Orientación al SPSS. </a:t>
            </a:r>
          </a:p>
          <a:p>
            <a:pPr lvl="1" algn="just">
              <a:buFont typeface="Wingdings" panose="05000000000000000000" pitchFamily="2" charset="2"/>
              <a:buChar char="Ø"/>
            </a:pP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endParaRPr lang="es-MX" sz="2200" dirty="0" smtClean="0">
              <a:latin typeface="Times New Roman" panose="02020603050405020304" pitchFamily="18" charset="0"/>
              <a:cs typeface="Times New Roman" panose="02020603050405020304" pitchFamily="18" charset="0"/>
            </a:endParaRPr>
          </a:p>
          <a:p>
            <a:pPr lvl="1" algn="just">
              <a:buFont typeface="Wingdings" panose="05000000000000000000" pitchFamily="2" charset="2"/>
              <a:buChar char="Ø"/>
            </a:pPr>
            <a:r>
              <a:rPr lang="es-MX" sz="2200" dirty="0" smtClean="0">
                <a:latin typeface="Times New Roman" panose="02020603050405020304" pitchFamily="18" charset="0"/>
                <a:cs typeface="Times New Roman" panose="02020603050405020304" pitchFamily="18" charset="0"/>
              </a:rPr>
              <a:t>Revisar </a:t>
            </a:r>
            <a:r>
              <a:rPr lang="es-MX" sz="2200" dirty="0">
                <a:latin typeface="Times New Roman" panose="02020603050405020304" pitchFamily="18" charset="0"/>
                <a:cs typeface="Times New Roman" panose="02020603050405020304" pitchFamily="18" charset="0"/>
              </a:rPr>
              <a:t>el proceso de incorporación de familias al SPSS, con énfasis en el proceso de registro de información, con el fin de identificar áreas susceptibles de mejora.</a:t>
            </a:r>
          </a:p>
          <a:p>
            <a:endParaRPr lang="es-MX" sz="2200" dirty="0">
              <a:latin typeface="Times New Roman" panose="02020603050405020304" pitchFamily="18" charset="0"/>
              <a:cs typeface="Times New Roman" panose="02020603050405020304" pitchFamily="18" charset="0"/>
            </a:endParaRPr>
          </a:p>
        </p:txBody>
      </p:sp>
      <p:grpSp>
        <p:nvGrpSpPr>
          <p:cNvPr id="4" name="Group 20"/>
          <p:cNvGrpSpPr>
            <a:grpSpLocks/>
          </p:cNvGrpSpPr>
          <p:nvPr/>
        </p:nvGrpSpPr>
        <p:grpSpPr bwMode="auto">
          <a:xfrm>
            <a:off x="8950816" y="140493"/>
            <a:ext cx="3073757"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1368222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183573"/>
            <a:ext cx="11353799" cy="1091435"/>
          </a:xfrm>
        </p:spPr>
        <p:txBody>
          <a:bodyPr>
            <a:normAutofit/>
          </a:bodyPr>
          <a:lstStyle/>
          <a:p>
            <a:r>
              <a:rPr lang="es-MX" sz="3600" b="1" dirty="0" smtClean="0">
                <a:latin typeface="Arial" panose="020B0604020202020204" pitchFamily="34" charset="0"/>
                <a:cs typeface="Arial" panose="020B0604020202020204" pitchFamily="34" charset="0"/>
              </a:rPr>
              <a:t> Tres dimensiones de análisis:</a:t>
            </a:r>
            <a:endParaRPr lang="es-MX" sz="3600" b="1"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425004" y="1314872"/>
            <a:ext cx="11346286" cy="5025088"/>
          </a:xfrm>
        </p:spPr>
        <p:txBody>
          <a:bodyPr>
            <a:normAutofit/>
          </a:bodyPr>
          <a:lstStyle/>
          <a:p>
            <a:pPr marL="0" indent="0" algn="just">
              <a:buNone/>
            </a:pPr>
            <a:endParaRPr lang="es-ES" dirty="0" smtClean="0">
              <a:latin typeface="Times New Roman" panose="02020603050405020304" pitchFamily="18" charset="0"/>
              <a:cs typeface="Times New Roman" panose="02020603050405020304" pitchFamily="18" charset="0"/>
            </a:endParaRPr>
          </a:p>
          <a:p>
            <a:pPr marL="0" indent="0" algn="just">
              <a:buNone/>
            </a:pPr>
            <a:r>
              <a:rPr lang="es-ES" sz="2200" dirty="0" smtClean="0">
                <a:latin typeface="Times New Roman" panose="02020603050405020304" pitchFamily="18" charset="0"/>
                <a:cs typeface="Times New Roman" panose="02020603050405020304" pitchFamily="18" charset="0"/>
              </a:rPr>
              <a:t>Se </a:t>
            </a:r>
            <a:r>
              <a:rPr lang="es-ES" sz="2200" dirty="0">
                <a:latin typeface="Times New Roman" panose="02020603050405020304" pitchFamily="18" charset="0"/>
                <a:cs typeface="Times New Roman" panose="02020603050405020304" pitchFamily="18" charset="0"/>
              </a:rPr>
              <a:t>analizan tres dimensiones subyacentes al modelo de selección utilizado por la SPSS para clasificar a la población beneficiaria de acuerdo a los distintos esquemas de aportación (cuotas</a:t>
            </a:r>
            <a:r>
              <a:rPr lang="es-ES" sz="2200" dirty="0" smtClean="0">
                <a:latin typeface="Times New Roman" panose="02020603050405020304" pitchFamily="18" charset="0"/>
                <a:cs typeface="Times New Roman" panose="02020603050405020304" pitchFamily="18" charset="0"/>
              </a:rPr>
              <a:t>):</a:t>
            </a:r>
          </a:p>
          <a:p>
            <a:pPr marL="0" indent="0" algn="just">
              <a:buNone/>
            </a:pPr>
            <a:endParaRPr lang="es-MX" sz="2200" dirty="0">
              <a:latin typeface="Times New Roman" panose="02020603050405020304" pitchFamily="18" charset="0"/>
              <a:cs typeface="Times New Roman" panose="02020603050405020304" pitchFamily="18" charset="0"/>
            </a:endParaRPr>
          </a:p>
          <a:p>
            <a:pPr lvl="0" algn="just"/>
            <a:r>
              <a:rPr lang="es-ES" sz="2200" dirty="0">
                <a:latin typeface="Times New Roman" panose="02020603050405020304" pitchFamily="18" charset="0"/>
                <a:cs typeface="Times New Roman" panose="02020603050405020304" pitchFamily="18" charset="0"/>
              </a:rPr>
              <a:t>Las variables a incorporar</a:t>
            </a:r>
            <a:r>
              <a:rPr lang="es-ES" sz="2200" dirty="0" smtClean="0">
                <a:latin typeface="Times New Roman" panose="02020603050405020304" pitchFamily="18" charset="0"/>
                <a:cs typeface="Times New Roman" panose="02020603050405020304" pitchFamily="18" charset="0"/>
              </a:rPr>
              <a:t>;</a:t>
            </a:r>
          </a:p>
          <a:p>
            <a:pPr lvl="0" algn="just"/>
            <a:endParaRPr lang="es-MX" sz="2200" dirty="0">
              <a:latin typeface="Times New Roman" panose="02020603050405020304" pitchFamily="18" charset="0"/>
              <a:cs typeface="Times New Roman" panose="02020603050405020304" pitchFamily="18" charset="0"/>
            </a:endParaRPr>
          </a:p>
          <a:p>
            <a:pPr lvl="0" algn="just"/>
            <a:r>
              <a:rPr lang="es-ES" sz="2200" dirty="0">
                <a:latin typeface="Times New Roman" panose="02020603050405020304" pitchFamily="18" charset="0"/>
                <a:cs typeface="Times New Roman" panose="02020603050405020304" pitchFamily="18" charset="0"/>
              </a:rPr>
              <a:t>La ponderación de cada dimensión</a:t>
            </a:r>
            <a:r>
              <a:rPr lang="es-ES" sz="2200" dirty="0" smtClean="0">
                <a:latin typeface="Times New Roman" panose="02020603050405020304" pitchFamily="18" charset="0"/>
                <a:cs typeface="Times New Roman" panose="02020603050405020304" pitchFamily="18" charset="0"/>
              </a:rPr>
              <a:t>;</a:t>
            </a:r>
          </a:p>
          <a:p>
            <a:pPr lvl="0" algn="just"/>
            <a:endParaRPr lang="es-MX" sz="2200" dirty="0">
              <a:latin typeface="Times New Roman" panose="02020603050405020304" pitchFamily="18" charset="0"/>
              <a:cs typeface="Times New Roman" panose="02020603050405020304" pitchFamily="18" charset="0"/>
            </a:endParaRPr>
          </a:p>
          <a:p>
            <a:pPr lvl="0" algn="just"/>
            <a:r>
              <a:rPr lang="es-ES" sz="2200" dirty="0">
                <a:latin typeface="Times New Roman" panose="02020603050405020304" pitchFamily="18" charset="0"/>
                <a:cs typeface="Times New Roman" panose="02020603050405020304" pitchFamily="18" charset="0"/>
              </a:rPr>
              <a:t>El umbral a partir del cual se considera que un hogar o individuo presenta la carencia de cada dimensión de </a:t>
            </a:r>
            <a:r>
              <a:rPr lang="es-ES" sz="2200" dirty="0" smtClean="0">
                <a:latin typeface="Times New Roman" panose="02020603050405020304" pitchFamily="18" charset="0"/>
                <a:cs typeface="Times New Roman" panose="02020603050405020304" pitchFamily="18" charset="0"/>
              </a:rPr>
              <a:t>bienestar.</a:t>
            </a:r>
            <a:endParaRPr lang="es-MX" sz="22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015210" y="44515"/>
            <a:ext cx="3033071" cy="887413"/>
            <a:chOff x="0" y="-1134"/>
            <a:chExt cx="28041" cy="10485"/>
          </a:xfrm>
        </p:grpSpPr>
        <p:sp>
          <p:nvSpPr>
            <p:cNvPr id="5" name="Rectangle 21"/>
            <p:cNvSpPr>
              <a:spLocks noChangeArrowheads="1"/>
            </p:cNvSpPr>
            <p:nvPr/>
          </p:nvSpPr>
          <p:spPr bwMode="auto">
            <a:xfrm>
              <a:off x="0" y="-1134"/>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1322932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8789" y="115911"/>
            <a:ext cx="11225011" cy="1236371"/>
          </a:xfrm>
        </p:spPr>
        <p:txBody>
          <a:bodyPr>
            <a:normAutofit fontScale="90000"/>
          </a:bodyPr>
          <a:lstStyle/>
          <a:p>
            <a:r>
              <a:rPr lang="es-ES" b="1" dirty="0" smtClean="0"/>
              <a:t/>
            </a:r>
            <a:br>
              <a:rPr lang="es-ES" b="1" dirty="0" smtClean="0"/>
            </a:br>
            <a:r>
              <a:rPr lang="es-ES" sz="4000" b="1" dirty="0" smtClean="0">
                <a:latin typeface="Arial" panose="020B0604020202020204" pitchFamily="34" charset="0"/>
                <a:cs typeface="Arial" panose="020B0604020202020204" pitchFamily="34" charset="0"/>
              </a:rPr>
              <a:t>Descripción de la metodología:</a:t>
            </a:r>
            <a:r>
              <a:rPr lang="es-MX" dirty="0" smtClean="0"/>
              <a:t/>
            </a:r>
            <a:br>
              <a:rPr lang="es-MX" dirty="0" smtClean="0"/>
            </a:br>
            <a:endParaRPr lang="es-MX" dirty="0"/>
          </a:p>
        </p:txBody>
      </p:sp>
      <p:sp>
        <p:nvSpPr>
          <p:cNvPr id="3" name="Marcador de contenido 2"/>
          <p:cNvSpPr>
            <a:spLocks noGrp="1"/>
          </p:cNvSpPr>
          <p:nvPr>
            <p:ph idx="1"/>
          </p:nvPr>
        </p:nvSpPr>
        <p:spPr>
          <a:xfrm>
            <a:off x="334851" y="1053279"/>
            <a:ext cx="11706895" cy="5656614"/>
          </a:xfrm>
        </p:spPr>
        <p:txBody>
          <a:bodyPr>
            <a:normAutofit fontScale="47500" lnSpcReduction="20000"/>
          </a:bodyPr>
          <a:lstStyle/>
          <a:p>
            <a:pPr algn="just"/>
            <a:endParaRPr lang="es-ES" sz="4600" dirty="0" smtClean="0">
              <a:latin typeface="Times New Roman" panose="02020603050405020304" pitchFamily="18" charset="0"/>
              <a:cs typeface="Times New Roman" panose="02020603050405020304" pitchFamily="18" charset="0"/>
            </a:endParaRPr>
          </a:p>
          <a:p>
            <a:pPr algn="just"/>
            <a:endParaRPr lang="es-ES" sz="4600" dirty="0" smtClean="0">
              <a:latin typeface="Times New Roman" panose="02020603050405020304" pitchFamily="18" charset="0"/>
              <a:cs typeface="Times New Roman" panose="02020603050405020304" pitchFamily="18" charset="0"/>
            </a:endParaRPr>
          </a:p>
          <a:p>
            <a:pPr algn="just"/>
            <a:r>
              <a:rPr lang="es-ES" sz="4600" dirty="0" smtClean="0">
                <a:latin typeface="Times New Roman" panose="02020603050405020304" pitchFamily="18" charset="0"/>
                <a:cs typeface="Times New Roman" panose="02020603050405020304" pitchFamily="18" charset="0"/>
              </a:rPr>
              <a:t>La </a:t>
            </a:r>
            <a:r>
              <a:rPr lang="es-ES" sz="4600" dirty="0">
                <a:latin typeface="Times New Roman" panose="02020603050405020304" pitchFamily="18" charset="0"/>
                <a:cs typeface="Times New Roman" panose="02020603050405020304" pitchFamily="18" charset="0"/>
              </a:rPr>
              <a:t>identificación de las variables a incorporar así como su ponderación en el proceso de identificación de beneficiarios, se llevó a cabo por medio de </a:t>
            </a:r>
            <a:r>
              <a:rPr lang="es-ES" sz="4600" i="1" dirty="0">
                <a:latin typeface="Times New Roman" panose="02020603050405020304" pitchFamily="18" charset="0"/>
                <a:cs typeface="Times New Roman" panose="02020603050405020304" pitchFamily="18" charset="0"/>
              </a:rPr>
              <a:t>análisis discriminante </a:t>
            </a:r>
            <a:r>
              <a:rPr lang="es-ES" sz="4600" dirty="0">
                <a:latin typeface="Times New Roman" panose="02020603050405020304" pitchFamily="18" charset="0"/>
                <a:cs typeface="Times New Roman" panose="02020603050405020304" pitchFamily="18" charset="0"/>
              </a:rPr>
              <a:t>que permite identificar los espacios que definen dos condiciones, la de pertenecer al grupo de potencial beneficiario de un programa social, y la de no </a:t>
            </a:r>
            <a:r>
              <a:rPr lang="es-ES" sz="4600" dirty="0" smtClean="0">
                <a:latin typeface="Times New Roman" panose="02020603050405020304" pitchFamily="18" charset="0"/>
                <a:cs typeface="Times New Roman" panose="02020603050405020304" pitchFamily="18" charset="0"/>
              </a:rPr>
              <a:t>serlo. </a:t>
            </a:r>
          </a:p>
          <a:p>
            <a:pPr algn="just"/>
            <a:endParaRPr lang="es-MX" sz="4600" dirty="0">
              <a:latin typeface="Times New Roman" panose="02020603050405020304" pitchFamily="18" charset="0"/>
              <a:cs typeface="Times New Roman" panose="02020603050405020304" pitchFamily="18" charset="0"/>
            </a:endParaRPr>
          </a:p>
          <a:p>
            <a:pPr algn="just"/>
            <a:r>
              <a:rPr lang="es-ES" sz="4600" dirty="0" smtClean="0">
                <a:latin typeface="Times New Roman" panose="02020603050405020304" pitchFamily="18" charset="0"/>
                <a:cs typeface="Times New Roman" panose="02020603050405020304" pitchFamily="18" charset="0"/>
              </a:rPr>
              <a:t>En </a:t>
            </a:r>
            <a:r>
              <a:rPr lang="es-ES" sz="4600" dirty="0">
                <a:latin typeface="Times New Roman" panose="02020603050405020304" pitchFamily="18" charset="0"/>
                <a:cs typeface="Times New Roman" panose="02020603050405020304" pitchFamily="18" charset="0"/>
              </a:rPr>
              <a:t>el caso del proyecto actual, el contar con un mecanismo de focalización es esencial para evitar errores de inclusión (es decir, catalogar a hogares que no pertenecen a los primeros cuatro </a:t>
            </a:r>
            <a:r>
              <a:rPr lang="es-ES" sz="4600" dirty="0" err="1">
                <a:latin typeface="Times New Roman" panose="02020603050405020304" pitchFamily="18" charset="0"/>
                <a:cs typeface="Times New Roman" panose="02020603050405020304" pitchFamily="18" charset="0"/>
              </a:rPr>
              <a:t>deciles</a:t>
            </a:r>
            <a:r>
              <a:rPr lang="es-ES" sz="4600" dirty="0">
                <a:latin typeface="Times New Roman" panose="02020603050405020304" pitchFamily="18" charset="0"/>
                <a:cs typeface="Times New Roman" panose="02020603050405020304" pitchFamily="18" charset="0"/>
              </a:rPr>
              <a:t> de medición del bienestar) o de exclusión (que consiste en clasificar erróneamente a hogares que pertenecen a los primeros cuatro </a:t>
            </a:r>
            <a:r>
              <a:rPr lang="es-ES" sz="4600" dirty="0" err="1">
                <a:latin typeface="Times New Roman" panose="02020603050405020304" pitchFamily="18" charset="0"/>
                <a:cs typeface="Times New Roman" panose="02020603050405020304" pitchFamily="18" charset="0"/>
              </a:rPr>
              <a:t>deciles</a:t>
            </a:r>
            <a:r>
              <a:rPr lang="es-ES" sz="4600" dirty="0">
                <a:latin typeface="Times New Roman" panose="02020603050405020304" pitchFamily="18" charset="0"/>
                <a:cs typeface="Times New Roman" panose="02020603050405020304" pitchFamily="18" charset="0"/>
              </a:rPr>
              <a:t> de medición del bienestar, como si pertenecieran a grupos de mayor nivel de bienestar en </a:t>
            </a:r>
            <a:r>
              <a:rPr lang="es-ES" sz="4600" dirty="0" err="1">
                <a:latin typeface="Times New Roman" panose="02020603050405020304" pitchFamily="18" charset="0"/>
                <a:cs typeface="Times New Roman" panose="02020603050405020304" pitchFamily="18" charset="0"/>
              </a:rPr>
              <a:t>deciles</a:t>
            </a:r>
            <a:r>
              <a:rPr lang="es-ES" sz="4600" dirty="0">
                <a:latin typeface="Times New Roman" panose="02020603050405020304" pitchFamily="18" charset="0"/>
                <a:cs typeface="Times New Roman" panose="02020603050405020304" pitchFamily="18" charset="0"/>
              </a:rPr>
              <a:t> superiores</a:t>
            </a:r>
            <a:r>
              <a:rPr lang="es-ES" sz="4600" dirty="0" smtClean="0">
                <a:latin typeface="Times New Roman" panose="02020603050405020304" pitchFamily="18" charset="0"/>
                <a:cs typeface="Times New Roman" panose="02020603050405020304" pitchFamily="18" charset="0"/>
              </a:rPr>
              <a:t>).</a:t>
            </a:r>
          </a:p>
          <a:p>
            <a:pPr algn="just"/>
            <a:endParaRPr lang="es-MX" sz="4600" dirty="0">
              <a:latin typeface="Times New Roman" panose="02020603050405020304" pitchFamily="18" charset="0"/>
              <a:cs typeface="Times New Roman" panose="02020603050405020304" pitchFamily="18" charset="0"/>
            </a:endParaRPr>
          </a:p>
          <a:p>
            <a:pPr algn="just"/>
            <a:r>
              <a:rPr lang="es-ES" sz="4600" dirty="0">
                <a:latin typeface="Times New Roman" panose="02020603050405020304" pitchFamily="18" charset="0"/>
                <a:cs typeface="Times New Roman" panose="02020603050405020304" pitchFamily="18" charset="0"/>
              </a:rPr>
              <a:t>La importancia de evitar errores de inclusión y exclusión en el marco del SPSS radica en que un error de inclusión eximiría del pago del servicio a hogares que están en condición de realizar alguna aportación, mientras que el error de exclusión llevaría a exigir una cuota de pago a hogares a los que no les correspondería realizar una aportación debido a que cuentan con las condiciones para clasificarse (bajo una metodología con mayor precisión) a los primeros cuatro </a:t>
            </a:r>
            <a:r>
              <a:rPr lang="es-ES" sz="4600" dirty="0" err="1">
                <a:latin typeface="Times New Roman" panose="02020603050405020304" pitchFamily="18" charset="0"/>
                <a:cs typeface="Times New Roman" panose="02020603050405020304" pitchFamily="18" charset="0"/>
              </a:rPr>
              <a:t>deciles</a:t>
            </a:r>
            <a:r>
              <a:rPr lang="es-ES" sz="4600" dirty="0">
                <a:latin typeface="Times New Roman" panose="02020603050405020304" pitchFamily="18" charset="0"/>
                <a:cs typeface="Times New Roman" panose="02020603050405020304" pitchFamily="18" charset="0"/>
              </a:rPr>
              <a:t> de nivel de bienestar.</a:t>
            </a:r>
            <a:endParaRPr lang="es-MX" sz="46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247031" y="230188"/>
            <a:ext cx="3058828"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386585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 y="140493"/>
            <a:ext cx="11250769" cy="1276183"/>
          </a:xfrm>
        </p:spPr>
        <p:txBody>
          <a:bodyPr>
            <a:normAutofit fontScale="90000"/>
          </a:bodyPr>
          <a:lstStyle/>
          <a:p>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4000" b="1" dirty="0" smtClean="0">
                <a:latin typeface="Arial" panose="020B0604020202020204" pitchFamily="34" charset="0"/>
                <a:cs typeface="Arial" panose="020B0604020202020204" pitchFamily="34" charset="0"/>
              </a:rPr>
              <a:t>Principales </a:t>
            </a:r>
            <a:r>
              <a:rPr lang="es-ES" sz="4000" b="1" dirty="0">
                <a:latin typeface="Arial" panose="020B0604020202020204" pitchFamily="34" charset="0"/>
                <a:cs typeface="Arial" panose="020B0604020202020204" pitchFamily="34" charset="0"/>
              </a:rPr>
              <a:t>resultados y </a:t>
            </a:r>
            <a:r>
              <a:rPr lang="es-ES" sz="4000" b="1" dirty="0" smtClean="0">
                <a:latin typeface="Arial" panose="020B0604020202020204" pitchFamily="34" charset="0"/>
                <a:cs typeface="Arial" panose="020B0604020202020204" pitchFamily="34" charset="0"/>
              </a:rPr>
              <a:t>conclusiones:</a:t>
            </a:r>
            <a:r>
              <a:rPr lang="es-MX" dirty="0"/>
              <a:t/>
            </a:r>
            <a:br>
              <a:rPr lang="es-MX" dirty="0"/>
            </a:br>
            <a:endParaRPr lang="es-MX" dirty="0"/>
          </a:p>
        </p:txBody>
      </p:sp>
      <p:sp>
        <p:nvSpPr>
          <p:cNvPr id="3" name="Marcador de contenido 2"/>
          <p:cNvSpPr>
            <a:spLocks noGrp="1"/>
          </p:cNvSpPr>
          <p:nvPr>
            <p:ph idx="1"/>
          </p:nvPr>
        </p:nvSpPr>
        <p:spPr>
          <a:xfrm>
            <a:off x="373487" y="1532585"/>
            <a:ext cx="11423561" cy="5112913"/>
          </a:xfrm>
        </p:spPr>
        <p:txBody>
          <a:bodyPr>
            <a:normAutofit fontScale="92500" lnSpcReduction="10000"/>
          </a:bodyPr>
          <a:lstStyle/>
          <a:p>
            <a:pPr lvl="0" algn="just"/>
            <a:r>
              <a:rPr lang="es-ES_tradnl" sz="2400" dirty="0">
                <a:latin typeface="Times New Roman" panose="02020603050405020304" pitchFamily="18" charset="0"/>
                <a:cs typeface="Times New Roman" panose="02020603050405020304" pitchFamily="18" charset="0"/>
              </a:rPr>
              <a:t>En términos de las variables, la CECASOEH brinda un punto de partida correcto al considerar variables de distintas dimensiones que se complementan y logran caracterizar el estrato socio-económico al no contar con indicadores directos viables  de ingreso</a:t>
            </a:r>
            <a:r>
              <a:rPr lang="es-ES_tradnl" sz="2400" dirty="0" smtClean="0">
                <a:latin typeface="Times New Roman" panose="02020603050405020304" pitchFamily="18" charset="0"/>
                <a:cs typeface="Times New Roman" panose="02020603050405020304" pitchFamily="18" charset="0"/>
              </a:rPr>
              <a:t>.</a:t>
            </a:r>
          </a:p>
          <a:p>
            <a:pPr lvl="0" algn="just"/>
            <a:endParaRPr lang="es-MX" sz="2400" dirty="0">
              <a:latin typeface="Times New Roman" panose="02020603050405020304" pitchFamily="18" charset="0"/>
              <a:cs typeface="Times New Roman" panose="02020603050405020304" pitchFamily="18" charset="0"/>
            </a:endParaRPr>
          </a:p>
          <a:p>
            <a:pPr lvl="0" algn="just"/>
            <a:r>
              <a:rPr lang="es-ES_tradnl" sz="2400" dirty="0">
                <a:latin typeface="Times New Roman" panose="02020603050405020304" pitchFamily="18" charset="0"/>
                <a:cs typeface="Times New Roman" panose="02020603050405020304" pitchFamily="18" charset="0"/>
              </a:rPr>
              <a:t>El modelo de clasificación actual del SPSS asigna correctamente al 14.4% de los hogares de acuerdo a su posición real en la distribución del ingreso</a:t>
            </a:r>
            <a:r>
              <a:rPr lang="es-ES_tradnl" sz="2400" dirty="0" smtClean="0">
                <a:latin typeface="Times New Roman" panose="02020603050405020304" pitchFamily="18" charset="0"/>
                <a:cs typeface="Times New Roman" panose="02020603050405020304" pitchFamily="18" charset="0"/>
              </a:rPr>
              <a:t>.</a:t>
            </a:r>
          </a:p>
          <a:p>
            <a:pPr lvl="0" algn="just"/>
            <a:endParaRPr lang="es-MX" sz="2400" dirty="0">
              <a:latin typeface="Times New Roman" panose="02020603050405020304" pitchFamily="18" charset="0"/>
              <a:cs typeface="Times New Roman" panose="02020603050405020304" pitchFamily="18" charset="0"/>
            </a:endParaRPr>
          </a:p>
          <a:p>
            <a:pPr lvl="0" algn="just"/>
            <a:r>
              <a:rPr lang="es-ES_tradnl" sz="2400" dirty="0">
                <a:latin typeface="Times New Roman" panose="02020603050405020304" pitchFamily="18" charset="0"/>
                <a:cs typeface="Times New Roman" panose="02020603050405020304" pitchFamily="18" charset="0"/>
              </a:rPr>
              <a:t>En general el modelo es un mejor predictor para los </a:t>
            </a:r>
            <a:r>
              <a:rPr lang="es-ES_tradnl" sz="2400" dirty="0" err="1">
                <a:latin typeface="Times New Roman" panose="02020603050405020304" pitchFamily="18" charset="0"/>
                <a:cs typeface="Times New Roman" panose="02020603050405020304" pitchFamily="18" charset="0"/>
              </a:rPr>
              <a:t>deciles</a:t>
            </a:r>
            <a:r>
              <a:rPr lang="es-ES_tradnl" sz="2400" dirty="0">
                <a:latin typeface="Times New Roman" panose="02020603050405020304" pitchFamily="18" charset="0"/>
                <a:cs typeface="Times New Roman" panose="02020603050405020304" pitchFamily="18" charset="0"/>
              </a:rPr>
              <a:t> bajos (del 1 al 4), reduciendo su precisión para el resto de los </a:t>
            </a:r>
            <a:r>
              <a:rPr lang="es-ES_tradnl" sz="2400" dirty="0" err="1">
                <a:latin typeface="Times New Roman" panose="02020603050405020304" pitchFamily="18" charset="0"/>
                <a:cs typeface="Times New Roman" panose="02020603050405020304" pitchFamily="18" charset="0"/>
              </a:rPr>
              <a:t>deciles</a:t>
            </a:r>
            <a:r>
              <a:rPr lang="es-ES_tradnl" sz="2400" dirty="0">
                <a:latin typeface="Times New Roman" panose="02020603050405020304" pitchFamily="18" charset="0"/>
                <a:cs typeface="Times New Roman" panose="02020603050405020304" pitchFamily="18" charset="0"/>
              </a:rPr>
              <a:t>, particularmente para el 9 y el 10, donde el margen de error es cercano a cero. </a:t>
            </a:r>
            <a:endParaRPr lang="es-ES_tradnl" sz="2400" dirty="0" smtClean="0">
              <a:latin typeface="Times New Roman" panose="02020603050405020304" pitchFamily="18" charset="0"/>
              <a:cs typeface="Times New Roman" panose="02020603050405020304" pitchFamily="18" charset="0"/>
            </a:endParaRPr>
          </a:p>
          <a:p>
            <a:pPr lvl="0" algn="just"/>
            <a:endParaRPr lang="es-MX" sz="2400" dirty="0">
              <a:latin typeface="Times New Roman" panose="02020603050405020304" pitchFamily="18" charset="0"/>
              <a:cs typeface="Times New Roman" panose="02020603050405020304" pitchFamily="18" charset="0"/>
            </a:endParaRPr>
          </a:p>
          <a:p>
            <a:pPr lvl="0" algn="just"/>
            <a:r>
              <a:rPr lang="es-ES_tradnl" sz="2400" dirty="0">
                <a:latin typeface="Times New Roman" panose="02020603050405020304" pitchFamily="18" charset="0"/>
                <a:cs typeface="Times New Roman" panose="02020603050405020304" pitchFamily="18" charset="0"/>
              </a:rPr>
              <a:t>Considerando estratos rural y urbano por separado, en lo rural el modelo predice con un alto grado de precisión para los primeros cuatro </a:t>
            </a:r>
            <a:r>
              <a:rPr lang="es-ES_tradnl" sz="2400" dirty="0" err="1">
                <a:latin typeface="Times New Roman" panose="02020603050405020304" pitchFamily="18" charset="0"/>
                <a:cs typeface="Times New Roman" panose="02020603050405020304" pitchFamily="18" charset="0"/>
              </a:rPr>
              <a:t>deciles</a:t>
            </a:r>
            <a:r>
              <a:rPr lang="es-ES_tradnl" sz="2400" dirty="0">
                <a:latin typeface="Times New Roman" panose="02020603050405020304" pitchFamily="18" charset="0"/>
                <a:cs typeface="Times New Roman" panose="02020603050405020304" pitchFamily="18" charset="0"/>
              </a:rPr>
              <a:t> rurales, pero un bajo nivel de precisión para el resto. Por otra parte, para lo urbano, el modelo es un buen predictor para los primeros cuatro </a:t>
            </a:r>
            <a:r>
              <a:rPr lang="es-ES_tradnl" sz="2400" dirty="0" err="1">
                <a:latin typeface="Times New Roman" panose="02020603050405020304" pitchFamily="18" charset="0"/>
                <a:cs typeface="Times New Roman" panose="02020603050405020304" pitchFamily="18" charset="0"/>
              </a:rPr>
              <a:t>deciles</a:t>
            </a:r>
            <a:r>
              <a:rPr lang="es-ES_tradnl" sz="2400" dirty="0">
                <a:latin typeface="Times New Roman" panose="02020603050405020304" pitchFamily="18" charset="0"/>
                <a:cs typeface="Times New Roman" panose="02020603050405020304" pitchFamily="18" charset="0"/>
              </a:rPr>
              <a:t> y los dos últimos, lo cual puede servir como referente</a:t>
            </a:r>
            <a:r>
              <a:rPr lang="es-ES_tradnl" dirty="0"/>
              <a:t>.</a:t>
            </a:r>
            <a:endParaRPr lang="es-MX" dirty="0"/>
          </a:p>
          <a:p>
            <a:endParaRPr lang="es-MX" dirty="0"/>
          </a:p>
        </p:txBody>
      </p:sp>
      <p:grpSp>
        <p:nvGrpSpPr>
          <p:cNvPr id="4" name="Group 20"/>
          <p:cNvGrpSpPr>
            <a:grpSpLocks/>
          </p:cNvGrpSpPr>
          <p:nvPr/>
        </p:nvGrpSpPr>
        <p:grpSpPr bwMode="auto">
          <a:xfrm>
            <a:off x="9182636" y="143540"/>
            <a:ext cx="3009363" cy="1028437"/>
            <a:chOff x="0" y="36"/>
            <a:chExt cx="28041" cy="10485"/>
          </a:xfrm>
        </p:grpSpPr>
        <p:sp>
          <p:nvSpPr>
            <p:cNvPr id="5" name="Rectangle 21"/>
            <p:cNvSpPr>
              <a:spLocks noChangeArrowheads="1"/>
            </p:cNvSpPr>
            <p:nvPr/>
          </p:nvSpPr>
          <p:spPr bwMode="auto">
            <a:xfrm>
              <a:off x="0" y="36"/>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a:solidFill>
                    <a:srgbClr val="808080"/>
                  </a:solidFill>
                  <a:latin typeface="Calibri" pitchFamily="34" charset="0"/>
                  <a:cs typeface="Arial" pitchFamily="34" charset="0"/>
                </a:rPr>
                <a:t>EASE</a:t>
              </a:r>
              <a:endParaRPr lang="es-ES">
                <a:latin typeface="Arial" pitchFamily="34" charset="0"/>
                <a:cs typeface="Arial" pitchFamily="34" charset="0"/>
              </a:endParaRPr>
            </a:p>
          </p:txBody>
        </p:sp>
      </p:grpSp>
    </p:spTree>
    <p:extLst>
      <p:ext uri="{BB962C8B-B14F-4D97-AF65-F5344CB8AC3E}">
        <p14:creationId xmlns:p14="http://schemas.microsoft.com/office/powerpoint/2010/main" val="1890920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15910" y="103031"/>
            <a:ext cx="11237890" cy="1339403"/>
          </a:xfrm>
        </p:spPr>
        <p:txBody>
          <a:bodyPr>
            <a:normAutofit fontScale="90000"/>
          </a:bodyPr>
          <a:lstStyle/>
          <a:p>
            <a:r>
              <a:rPr lang="es-ES" sz="3600" b="1" dirty="0" smtClean="0">
                <a:latin typeface="Arial" panose="020B0604020202020204" pitchFamily="34" charset="0"/>
                <a:cs typeface="Arial" panose="020B0604020202020204" pitchFamily="34" charset="0"/>
              </a:rPr>
              <a:t/>
            </a:r>
            <a:br>
              <a:rPr lang="es-ES" sz="3600" b="1" dirty="0" smtClean="0">
                <a:latin typeface="Arial" panose="020B0604020202020204" pitchFamily="34" charset="0"/>
                <a:cs typeface="Arial" panose="020B0604020202020204" pitchFamily="34" charset="0"/>
              </a:rPr>
            </a:br>
            <a:r>
              <a:rPr lang="es-ES" sz="4000" b="1" dirty="0" smtClean="0">
                <a:latin typeface="Arial" panose="020B0604020202020204" pitchFamily="34" charset="0"/>
                <a:cs typeface="Arial" panose="020B0604020202020204" pitchFamily="34" charset="0"/>
              </a:rPr>
              <a:t>Principales </a:t>
            </a:r>
            <a:r>
              <a:rPr lang="es-ES" sz="4000" b="1" dirty="0">
                <a:latin typeface="Arial" panose="020B0604020202020204" pitchFamily="34" charset="0"/>
                <a:cs typeface="Arial" panose="020B0604020202020204" pitchFamily="34" charset="0"/>
              </a:rPr>
              <a:t>resultados y </a:t>
            </a:r>
            <a:r>
              <a:rPr lang="es-ES" sz="4000" b="1" dirty="0" smtClean="0">
                <a:latin typeface="Arial" panose="020B0604020202020204" pitchFamily="34" charset="0"/>
                <a:cs typeface="Arial" panose="020B0604020202020204" pitchFamily="34" charset="0"/>
              </a:rPr>
              <a:t>conclusiones:</a:t>
            </a:r>
            <a:r>
              <a:rPr lang="es-MX" dirty="0"/>
              <a:t/>
            </a:r>
            <a:br>
              <a:rPr lang="es-MX" dirty="0"/>
            </a:br>
            <a:endParaRPr lang="es-MX" dirty="0"/>
          </a:p>
        </p:txBody>
      </p:sp>
      <p:sp>
        <p:nvSpPr>
          <p:cNvPr id="3" name="Marcador de contenido 2"/>
          <p:cNvSpPr>
            <a:spLocks noGrp="1"/>
          </p:cNvSpPr>
          <p:nvPr>
            <p:ph idx="1"/>
          </p:nvPr>
        </p:nvSpPr>
        <p:spPr>
          <a:xfrm>
            <a:off x="360607" y="1327702"/>
            <a:ext cx="11565229" cy="5150371"/>
          </a:xfrm>
        </p:spPr>
        <p:txBody>
          <a:bodyPr>
            <a:normAutofit/>
          </a:bodyPr>
          <a:lstStyle/>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r>
              <a:rPr lang="es-ES" sz="2200" dirty="0" smtClean="0">
                <a:latin typeface="Times New Roman" panose="02020603050405020304" pitchFamily="18" charset="0"/>
                <a:cs typeface="Times New Roman" panose="02020603050405020304" pitchFamily="18" charset="0"/>
              </a:rPr>
              <a:t>Utilizando </a:t>
            </a:r>
            <a:r>
              <a:rPr lang="es-ES" sz="2200" dirty="0">
                <a:latin typeface="Times New Roman" panose="02020603050405020304" pitchFamily="18" charset="0"/>
                <a:cs typeface="Times New Roman" panose="02020603050405020304" pitchFamily="18" charset="0"/>
              </a:rPr>
              <a:t>las mismas variables del modelo de clasificación del SPSS actual, se aplicó la metodología de análisis discriminante sobre los datos de la ENIGH para evaluar si mejora o no el grado de predicción en la clasificación respecto a la distribución por </a:t>
            </a:r>
            <a:r>
              <a:rPr lang="es-ES" sz="2200" dirty="0" err="1" smtClean="0">
                <a:latin typeface="Times New Roman" panose="02020603050405020304" pitchFamily="18" charset="0"/>
                <a:cs typeface="Times New Roman" panose="02020603050405020304" pitchFamily="18" charset="0"/>
              </a:rPr>
              <a:t>deciles</a:t>
            </a:r>
            <a:r>
              <a:rPr lang="es-ES" sz="2200" dirty="0" smtClean="0">
                <a:latin typeface="Times New Roman" panose="02020603050405020304" pitchFamily="18" charset="0"/>
                <a:cs typeface="Times New Roman" panose="02020603050405020304" pitchFamily="18" charset="0"/>
              </a:rPr>
              <a:t>, los resultados son:</a:t>
            </a:r>
          </a:p>
          <a:p>
            <a:pPr marL="0" lvl="0" indent="0" algn="just">
              <a:buNone/>
            </a:pPr>
            <a:endParaRPr lang="es-ES" sz="2200" dirty="0" smtClean="0">
              <a:latin typeface="Times New Roman" panose="02020603050405020304" pitchFamily="18" charset="0"/>
              <a:cs typeface="Times New Roman" panose="02020603050405020304" pitchFamily="18" charset="0"/>
            </a:endParaRPr>
          </a:p>
          <a:p>
            <a:pPr marL="0" lvl="0" indent="0" algn="just">
              <a:buNone/>
            </a:pPr>
            <a:endParaRPr lang="es-ES" sz="2200" dirty="0" smtClean="0">
              <a:latin typeface="Times New Roman" panose="02020603050405020304" pitchFamily="18" charset="0"/>
              <a:cs typeface="Times New Roman" panose="02020603050405020304" pitchFamily="18" charset="0"/>
            </a:endParaRPr>
          </a:p>
          <a:p>
            <a:pPr lvl="0" algn="just"/>
            <a:r>
              <a:rPr lang="es-ES" sz="2200" dirty="0" smtClean="0">
                <a:latin typeface="Times New Roman" panose="02020603050405020304" pitchFamily="18" charset="0"/>
                <a:cs typeface="Times New Roman" panose="02020603050405020304" pitchFamily="18" charset="0"/>
              </a:rPr>
              <a:t>Cuando </a:t>
            </a:r>
            <a:r>
              <a:rPr lang="es-ES" sz="2200" dirty="0">
                <a:latin typeface="Times New Roman" panose="02020603050405020304" pitchFamily="18" charset="0"/>
                <a:cs typeface="Times New Roman" panose="02020603050405020304" pitchFamily="18" charset="0"/>
              </a:rPr>
              <a:t>las variables originalmente incorporadas en la CECASOEH se procesan utilizando el análisis discriminante el poder de predicción de dichas variables se incrementa considerablemente</a:t>
            </a:r>
            <a:r>
              <a:rPr lang="es-ES" sz="2200" dirty="0" smtClean="0">
                <a:latin typeface="Times New Roman" panose="02020603050405020304" pitchFamily="18" charset="0"/>
                <a:cs typeface="Times New Roman" panose="02020603050405020304" pitchFamily="18" charset="0"/>
              </a:rPr>
              <a:t>.</a:t>
            </a:r>
          </a:p>
          <a:p>
            <a:pPr lvl="0" algn="just"/>
            <a:endParaRPr lang="es-ES" sz="2200" dirty="0" smtClean="0">
              <a:latin typeface="Times New Roman" panose="02020603050405020304" pitchFamily="18" charset="0"/>
              <a:cs typeface="Times New Roman" panose="02020603050405020304" pitchFamily="18" charset="0"/>
            </a:endParaRPr>
          </a:p>
          <a:p>
            <a:pPr lvl="0" algn="just"/>
            <a:r>
              <a:rPr lang="es-ES" sz="2200" dirty="0" smtClean="0">
                <a:latin typeface="Times New Roman" panose="02020603050405020304" pitchFamily="18" charset="0"/>
                <a:cs typeface="Times New Roman" panose="02020603050405020304" pitchFamily="18" charset="0"/>
              </a:rPr>
              <a:t> </a:t>
            </a:r>
            <a:r>
              <a:rPr lang="es-ES" sz="2200" dirty="0">
                <a:latin typeface="Times New Roman" panose="02020603050405020304" pitchFamily="18" charset="0"/>
                <a:cs typeface="Times New Roman" panose="02020603050405020304" pitchFamily="18" charset="0"/>
              </a:rPr>
              <a:t>Con este modelo, se asigna atinadamente al 47.4% de los hogares, mejorando así el grado de precisión del modelo actual de clasificación del SPSS, que ubica adecuadamente solo al </a:t>
            </a:r>
            <a:r>
              <a:rPr lang="es-ES_tradnl" sz="2200" dirty="0">
                <a:latin typeface="Times New Roman" panose="02020603050405020304" pitchFamily="18" charset="0"/>
                <a:cs typeface="Times New Roman" panose="02020603050405020304" pitchFamily="18" charset="0"/>
              </a:rPr>
              <a:t>14.4%.</a:t>
            </a:r>
            <a:endParaRPr lang="es-MX" sz="22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156879" y="230188"/>
            <a:ext cx="2942918"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spTree>
    <p:extLst>
      <p:ext uri="{BB962C8B-B14F-4D97-AF65-F5344CB8AC3E}">
        <p14:creationId xmlns:p14="http://schemas.microsoft.com/office/powerpoint/2010/main" val="1404009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3031" y="365125"/>
            <a:ext cx="11250769" cy="1325563"/>
          </a:xfrm>
        </p:spPr>
        <p:txBody>
          <a:bodyPr>
            <a:normAutofit fontScale="90000"/>
          </a:bodyPr>
          <a:lstStyle/>
          <a:p>
            <a:r>
              <a:rPr lang="es-ES" sz="4000" b="1" dirty="0" smtClean="0">
                <a:latin typeface="Arial" panose="020B0604020202020204" pitchFamily="34" charset="0"/>
                <a:cs typeface="Arial" panose="020B0604020202020204" pitchFamily="34" charset="0"/>
              </a:rPr>
              <a:t/>
            </a:r>
            <a:br>
              <a:rPr lang="es-ES" sz="4000" b="1" dirty="0" smtClean="0">
                <a:latin typeface="Arial" panose="020B0604020202020204" pitchFamily="34" charset="0"/>
                <a:cs typeface="Arial" panose="020B0604020202020204" pitchFamily="34" charset="0"/>
              </a:rPr>
            </a:br>
            <a:r>
              <a:rPr lang="es-ES" sz="4000" b="1" dirty="0" smtClean="0">
                <a:latin typeface="Arial" panose="020B0604020202020204" pitchFamily="34" charset="0"/>
                <a:cs typeface="Arial" panose="020B0604020202020204" pitchFamily="34" charset="0"/>
              </a:rPr>
              <a:t>Principales </a:t>
            </a:r>
            <a:r>
              <a:rPr lang="es-ES" sz="4000" b="1" dirty="0">
                <a:latin typeface="Arial" panose="020B0604020202020204" pitchFamily="34" charset="0"/>
                <a:cs typeface="Arial" panose="020B0604020202020204" pitchFamily="34" charset="0"/>
              </a:rPr>
              <a:t>resultados y </a:t>
            </a:r>
            <a:r>
              <a:rPr lang="es-ES" sz="4000" b="1" dirty="0" smtClean="0">
                <a:latin typeface="Arial" panose="020B0604020202020204" pitchFamily="34" charset="0"/>
                <a:cs typeface="Arial" panose="020B0604020202020204" pitchFamily="34" charset="0"/>
              </a:rPr>
              <a:t>conclusiones:</a:t>
            </a:r>
            <a:r>
              <a:rPr lang="es-MX" sz="4000" b="1" dirty="0">
                <a:latin typeface="Arial" panose="020B0604020202020204" pitchFamily="34" charset="0"/>
                <a:cs typeface="Arial" panose="020B0604020202020204" pitchFamily="34" charset="0"/>
              </a:rPr>
              <a:t/>
            </a:r>
            <a:br>
              <a:rPr lang="es-MX" sz="4000" b="1" dirty="0">
                <a:latin typeface="Arial" panose="020B0604020202020204" pitchFamily="34" charset="0"/>
                <a:cs typeface="Arial" panose="020B0604020202020204" pitchFamily="34" charset="0"/>
              </a:rPr>
            </a:br>
            <a:r>
              <a:rPr lang="es-MX" sz="4000" b="1" dirty="0" smtClean="0">
                <a:latin typeface="Arial" panose="020B0604020202020204" pitchFamily="34" charset="0"/>
                <a:cs typeface="Arial" panose="020B0604020202020204" pitchFamily="34" charset="0"/>
              </a:rPr>
              <a:t/>
            </a:r>
            <a:br>
              <a:rPr lang="es-MX" sz="4000" b="1" dirty="0" smtClean="0">
                <a:latin typeface="Arial" panose="020B0604020202020204" pitchFamily="34" charset="0"/>
                <a:cs typeface="Arial" panose="020B0604020202020204" pitchFamily="34" charset="0"/>
              </a:rPr>
            </a:br>
            <a:r>
              <a:rPr lang="es-MX" sz="4000" b="1" dirty="0" smtClean="0">
                <a:latin typeface="Arial" panose="020B0604020202020204" pitchFamily="34" charset="0"/>
                <a:cs typeface="Arial" panose="020B0604020202020204" pitchFamily="34" charset="0"/>
              </a:rPr>
              <a:t> </a:t>
            </a:r>
            <a:r>
              <a:rPr lang="es-MX" sz="3100" i="1" dirty="0" smtClean="0">
                <a:latin typeface="Arial" panose="020B0604020202020204" pitchFamily="34" charset="0"/>
                <a:cs typeface="Arial" panose="020B0604020202020204" pitchFamily="34" charset="0"/>
              </a:rPr>
              <a:t>Variables rurales</a:t>
            </a:r>
            <a:r>
              <a:rPr lang="es-MX" dirty="0" smtClean="0"/>
              <a:t/>
            </a:r>
            <a:br>
              <a:rPr lang="es-MX" dirty="0" smtClean="0"/>
            </a:br>
            <a:endParaRPr lang="es-MX" dirty="0"/>
          </a:p>
        </p:txBody>
      </p:sp>
      <p:sp>
        <p:nvSpPr>
          <p:cNvPr id="3" name="Marcador de contenido 2"/>
          <p:cNvSpPr>
            <a:spLocks noGrp="1"/>
          </p:cNvSpPr>
          <p:nvPr>
            <p:ph idx="1"/>
          </p:nvPr>
        </p:nvSpPr>
        <p:spPr>
          <a:xfrm>
            <a:off x="309093" y="1832376"/>
            <a:ext cx="11204620" cy="4710092"/>
          </a:xfrm>
        </p:spPr>
        <p:txBody>
          <a:bodyPr>
            <a:normAutofit/>
          </a:bodyPr>
          <a:lstStyle/>
          <a:p>
            <a:pPr marL="0" indent="0" algn="just">
              <a:buNone/>
            </a:pPr>
            <a:r>
              <a:rPr lang="es-ES" sz="2200" dirty="0">
                <a:latin typeface="Times New Roman" panose="02020603050405020304" pitchFamily="18" charset="0"/>
                <a:cs typeface="Times New Roman" panose="02020603050405020304" pitchFamily="18" charset="0"/>
              </a:rPr>
              <a:t>Como resultado del análisis </a:t>
            </a:r>
            <a:r>
              <a:rPr lang="es-ES" sz="2200" dirty="0" smtClean="0">
                <a:latin typeface="Times New Roman" panose="02020603050405020304" pitchFamily="18" charset="0"/>
                <a:cs typeface="Times New Roman" panose="02020603050405020304" pitchFamily="18" charset="0"/>
              </a:rPr>
              <a:t>se </a:t>
            </a:r>
            <a:r>
              <a:rPr lang="es-ES" sz="2200" dirty="0">
                <a:latin typeface="Times New Roman" panose="02020603050405020304" pitchFamily="18" charset="0"/>
                <a:cs typeface="Times New Roman" panose="02020603050405020304" pitchFamily="18" charset="0"/>
              </a:rPr>
              <a:t>identifica un conjunto de variables que mantiene como base las variables planteadas por el modelo actual del SPSS complementándolas con un conjunto de indicadores que cuentan con mayor precisión para la captación de tenencia de activos y mejor caracterización de los </a:t>
            </a:r>
            <a:r>
              <a:rPr lang="es-ES" sz="2200" dirty="0" err="1">
                <a:latin typeface="Times New Roman" panose="02020603050405020304" pitchFamily="18" charset="0"/>
                <a:cs typeface="Times New Roman" panose="02020603050405020304" pitchFamily="18" charset="0"/>
              </a:rPr>
              <a:t>deciles</a:t>
            </a:r>
            <a:r>
              <a:rPr lang="es-ES" sz="2200" dirty="0">
                <a:latin typeface="Times New Roman" panose="02020603050405020304" pitchFamily="18" charset="0"/>
                <a:cs typeface="Times New Roman" panose="02020603050405020304" pitchFamily="18" charset="0"/>
              </a:rPr>
              <a:t> más altos. </a:t>
            </a:r>
            <a:endParaRPr lang="es-ES" sz="2200" dirty="0" smtClean="0">
              <a:latin typeface="Times New Roman" panose="02020603050405020304" pitchFamily="18" charset="0"/>
              <a:cs typeface="Times New Roman" panose="02020603050405020304" pitchFamily="18" charset="0"/>
            </a:endParaRPr>
          </a:p>
          <a:p>
            <a:pPr marL="0" indent="0" algn="just">
              <a:buNone/>
            </a:pPr>
            <a:r>
              <a:rPr lang="es-ES" sz="2200" dirty="0" smtClean="0">
                <a:latin typeface="Times New Roman" panose="02020603050405020304" pitchFamily="18" charset="0"/>
                <a:cs typeface="Times New Roman" panose="02020603050405020304" pitchFamily="18" charset="0"/>
              </a:rPr>
              <a:t>Las </a:t>
            </a:r>
            <a:r>
              <a:rPr lang="es-ES" sz="2200" dirty="0">
                <a:latin typeface="Times New Roman" panose="02020603050405020304" pitchFamily="18" charset="0"/>
                <a:cs typeface="Times New Roman" panose="02020603050405020304" pitchFamily="18" charset="0"/>
              </a:rPr>
              <a:t>variables para el sector </a:t>
            </a:r>
            <a:r>
              <a:rPr lang="es-ES" sz="2200" dirty="0" smtClean="0">
                <a:latin typeface="Times New Roman" panose="02020603050405020304" pitchFamily="18" charset="0"/>
                <a:cs typeface="Times New Roman" panose="02020603050405020304" pitchFamily="18" charset="0"/>
              </a:rPr>
              <a:t>rural </a:t>
            </a:r>
            <a:r>
              <a:rPr lang="es-ES" sz="2200" dirty="0">
                <a:latin typeface="Times New Roman" panose="02020603050405020304" pitchFamily="18" charset="0"/>
                <a:cs typeface="Times New Roman" panose="02020603050405020304" pitchFamily="18" charset="0"/>
              </a:rPr>
              <a:t>en dicha propuesta son las siguientes</a:t>
            </a:r>
            <a:r>
              <a:rPr lang="es-ES" sz="2200" dirty="0" smtClean="0">
                <a:latin typeface="Times New Roman" panose="02020603050405020304" pitchFamily="18" charset="0"/>
                <a:cs typeface="Times New Roman" panose="02020603050405020304" pitchFamily="18" charset="0"/>
              </a:rPr>
              <a:t>:</a:t>
            </a:r>
          </a:p>
          <a:p>
            <a:pPr marL="0" indent="0" algn="just">
              <a:buNone/>
            </a:pPr>
            <a:endParaRPr lang="es-ES" sz="2200" dirty="0" smtClean="0">
              <a:latin typeface="Times New Roman" panose="02020603050405020304" pitchFamily="18" charset="0"/>
              <a:cs typeface="Times New Roman" panose="02020603050405020304" pitchFamily="18" charset="0"/>
            </a:endParaRPr>
          </a:p>
          <a:p>
            <a:pPr marL="0" indent="0" algn="just">
              <a:buNone/>
            </a:pPr>
            <a:endParaRPr lang="es-MX" sz="2200" dirty="0">
              <a:latin typeface="Times New Roman" panose="02020603050405020304" pitchFamily="18" charset="0"/>
              <a:cs typeface="Times New Roman" panose="02020603050405020304" pitchFamily="18" charset="0"/>
            </a:endParaRPr>
          </a:p>
          <a:p>
            <a:endParaRPr lang="es-MX" dirty="0"/>
          </a:p>
        </p:txBody>
      </p:sp>
      <p:grpSp>
        <p:nvGrpSpPr>
          <p:cNvPr id="4" name="Group 20"/>
          <p:cNvGrpSpPr>
            <a:grpSpLocks/>
          </p:cNvGrpSpPr>
          <p:nvPr/>
        </p:nvGrpSpPr>
        <p:grpSpPr bwMode="auto">
          <a:xfrm>
            <a:off x="9259910" y="140493"/>
            <a:ext cx="3112394" cy="887413"/>
            <a:chOff x="0" y="0"/>
            <a:chExt cx="28041" cy="10485"/>
          </a:xfrm>
        </p:grpSpPr>
        <p:sp>
          <p:nvSpPr>
            <p:cNvPr id="5" name="Rectangle 21"/>
            <p:cNvSpPr>
              <a:spLocks noChangeArrowheads="1"/>
            </p:cNvSpPr>
            <p:nvPr/>
          </p:nvSpPr>
          <p:spPr bwMode="auto">
            <a:xfrm>
              <a:off x="0" y="0"/>
              <a:ext cx="15333" cy="10485"/>
            </a:xfrm>
            <a:prstGeom prst="rect">
              <a:avLst/>
            </a:prstGeom>
            <a:noFill/>
            <a:ln w="25400">
              <a:noFill/>
              <a:miter lim="800000"/>
              <a:headEnd/>
              <a:tailEnd/>
            </a:ln>
          </p:spPr>
          <p:txBody>
            <a:bodyPr vert="horz" wrap="square" lIns="91440" tIns="45720" rIns="91440" bIns="45720" numCol="1" anchor="ctr" anchorCtr="0" compatLnSpc="1">
              <a:prstTxWarp prst="textNoShape">
                <a:avLst/>
              </a:prstTxWarp>
            </a:bodyPr>
            <a:lstStyle/>
            <a:p>
              <a:pPr algn="r" fontAlgn="base">
                <a:spcBef>
                  <a:spcPts val="500"/>
                </a:spcBef>
                <a:spcAft>
                  <a:spcPts val="500"/>
                </a:spcAft>
              </a:pPr>
              <a:r>
                <a:rPr lang="es-MX" sz="1200" dirty="0">
                  <a:solidFill>
                    <a:srgbClr val="808080"/>
                  </a:solidFill>
                  <a:latin typeface="Calibri" pitchFamily="34" charset="0"/>
                  <a:cs typeface="Arial" pitchFamily="34" charset="0"/>
                </a:rPr>
                <a:t>Estrategias de Acompañamiento y Servicios Educativos S de RL de CV</a:t>
              </a:r>
              <a:endParaRPr lang="es-ES" dirty="0">
                <a:latin typeface="Arial" pitchFamily="34" charset="0"/>
                <a:cs typeface="Arial" pitchFamily="34" charset="0"/>
              </a:endParaRPr>
            </a:p>
          </p:txBody>
        </p:sp>
        <p:sp>
          <p:nvSpPr>
            <p:cNvPr id="6" name="Straight Connector 22"/>
            <p:cNvSpPr>
              <a:spLocks noChangeShapeType="1"/>
            </p:cNvSpPr>
            <p:nvPr/>
          </p:nvSpPr>
          <p:spPr bwMode="auto">
            <a:xfrm>
              <a:off x="15333" y="509"/>
              <a:ext cx="122" cy="8745"/>
            </a:xfrm>
            <a:prstGeom prst="line">
              <a:avLst/>
            </a:prstGeom>
            <a:noFill/>
            <a:ln w="50800">
              <a:solidFill>
                <a:srgbClr val="4BACC6"/>
              </a:solidFill>
              <a:round/>
              <a:headEnd/>
              <a:tailEnd/>
            </a:ln>
          </p:spPr>
          <p:txBody>
            <a:bodyPr vert="horz" wrap="square" lIns="91440" tIns="45720" rIns="91440" bIns="45720" numCol="1" anchor="t" anchorCtr="0" compatLnSpc="1">
              <a:prstTxWarp prst="textNoShape">
                <a:avLst/>
              </a:prstTxWarp>
            </a:bodyPr>
            <a:lstStyle/>
            <a:p>
              <a:endParaRPr lang="es-ES"/>
            </a:p>
          </p:txBody>
        </p:sp>
        <p:sp>
          <p:nvSpPr>
            <p:cNvPr id="7" name="TextBox 23"/>
            <p:cNvSpPr txBox="1">
              <a:spLocks noChangeArrowheads="1"/>
            </p:cNvSpPr>
            <p:nvPr/>
          </p:nvSpPr>
          <p:spPr bwMode="auto">
            <a:xfrm>
              <a:off x="15455" y="980"/>
              <a:ext cx="12586" cy="8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fontAlgn="base">
                <a:spcBef>
                  <a:spcPts val="500"/>
                </a:spcBef>
                <a:spcAft>
                  <a:spcPts val="500"/>
                </a:spcAft>
              </a:pPr>
              <a:r>
                <a:rPr lang="es-MX" sz="4000" i="1" dirty="0">
                  <a:solidFill>
                    <a:srgbClr val="808080"/>
                  </a:solidFill>
                  <a:latin typeface="Calibri" pitchFamily="34" charset="0"/>
                  <a:cs typeface="Arial" pitchFamily="34" charset="0"/>
                </a:rPr>
                <a:t>EASE</a:t>
              </a:r>
              <a:endParaRPr lang="es-ES" dirty="0">
                <a:latin typeface="Arial" pitchFamily="34" charset="0"/>
                <a:cs typeface="Arial" pitchFamily="34" charset="0"/>
              </a:endParaRPr>
            </a:p>
          </p:txBody>
        </p:sp>
      </p:grpSp>
      <p:graphicFrame>
        <p:nvGraphicFramePr>
          <p:cNvPr id="8" name="Tabla 7"/>
          <p:cNvGraphicFramePr>
            <a:graphicFrameLocks noGrp="1"/>
          </p:cNvGraphicFramePr>
          <p:nvPr>
            <p:extLst>
              <p:ext uri="{D42A27DB-BD31-4B8C-83A1-F6EECF244321}">
                <p14:modId xmlns:p14="http://schemas.microsoft.com/office/powerpoint/2010/main" val="4053297292"/>
              </p:ext>
            </p:extLst>
          </p:nvPr>
        </p:nvGraphicFramePr>
        <p:xfrm>
          <a:off x="3734874" y="3683351"/>
          <a:ext cx="4520484" cy="2944368"/>
        </p:xfrm>
        <a:graphic>
          <a:graphicData uri="http://schemas.openxmlformats.org/drawingml/2006/table">
            <a:tbl>
              <a:tblPr firstRow="1" firstCol="1" bandRow="1">
                <a:tableStyleId>{5C22544A-7EE6-4342-B048-85BDC9FD1C3A}</a:tableStyleId>
              </a:tblPr>
              <a:tblGrid>
                <a:gridCol w="4520484"/>
              </a:tblGrid>
              <a:tr h="64401">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Material del piso de la vivienda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excusado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Educación del jefe del hogar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Índice de dependencia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Hacinamiento</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Seguro social</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Hijos que no asisten a la escuela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Hijos que trabajan</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Tipo de servicios de salud</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estufa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refrigerador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lavadora</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206217">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Número de prestaciones de todos los que trabajan en el hogar</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r h="194244">
                <a:tc>
                  <a:txBody>
                    <a:bodyPr/>
                    <a:lstStyle/>
                    <a:p>
                      <a:pPr marL="342900" lvl="0" indent="-342900" algn="just">
                        <a:lnSpc>
                          <a:spcPct val="115000"/>
                        </a:lnSpc>
                        <a:spcAft>
                          <a:spcPts val="0"/>
                        </a:spcAft>
                        <a:buFont typeface="Wingdings" panose="05000000000000000000" pitchFamily="2" charset="2"/>
                        <a:buChar char="q"/>
                      </a:pPr>
                      <a:r>
                        <a:rPr lang="es-ES" sz="1200" dirty="0">
                          <a:solidFill>
                            <a:schemeClr val="tx1"/>
                          </a:solidFill>
                          <a:effectLst/>
                          <a:latin typeface="Times New Roman" panose="02020603050405020304" pitchFamily="18" charset="0"/>
                          <a:cs typeface="Times New Roman" panose="02020603050405020304" pitchFamily="18" charset="0"/>
                        </a:rPr>
                        <a:t>Si cuenta con vehículo 0, 1 o más de 2</a:t>
                      </a:r>
                      <a:endParaRPr lang="es-MX"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60000"/>
                        <a:lumOff val="40000"/>
                      </a:schemeClr>
                    </a:solidFill>
                  </a:tcPr>
                </a:tc>
              </a:tr>
            </a:tbl>
          </a:graphicData>
        </a:graphic>
      </p:graphicFrame>
    </p:spTree>
    <p:extLst>
      <p:ext uri="{BB962C8B-B14F-4D97-AF65-F5344CB8AC3E}">
        <p14:creationId xmlns:p14="http://schemas.microsoft.com/office/powerpoint/2010/main" val="10936685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226</TotalTime>
  <Words>3064</Words>
  <Application>Microsoft Office PowerPoint</Application>
  <PresentationFormat>Panorámica</PresentationFormat>
  <Paragraphs>285</Paragraphs>
  <Slides>21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Arial</vt:lpstr>
      <vt:lpstr>Calibri</vt:lpstr>
      <vt:lpstr>Calibri Light</vt:lpstr>
      <vt:lpstr>Courier New</vt:lpstr>
      <vt:lpstr>Times New Roman</vt:lpstr>
      <vt:lpstr>Wingdings</vt:lpstr>
      <vt:lpstr>Tema de Office</vt:lpstr>
      <vt:lpstr>              “EVALUACIÓN DEL PADRÓN DE BENEFICIARIOS DEL SISTEMA DE PROTECCIÓN SOCIAL EN SALUD PARA LA CORRECTA CLASIFICACIÓN DE BENEFICIARIOS” </vt:lpstr>
      <vt:lpstr> Objetivo general:</vt:lpstr>
      <vt:lpstr>  Objetivos específicos:</vt:lpstr>
      <vt:lpstr>  Objetivos específicos:</vt:lpstr>
      <vt:lpstr> Tres dimensiones de análisis:</vt:lpstr>
      <vt:lpstr> Descripción de la metodología: </vt:lpstr>
      <vt:lpstr> Principales resultados y conclusiones: </vt:lpstr>
      <vt:lpstr> Principales resultados y conclusiones: </vt:lpstr>
      <vt:lpstr> Principales resultados y conclusiones:   Variables rurales </vt:lpstr>
      <vt:lpstr> Principales resultados y conclusiones:  Variables urbanas </vt:lpstr>
      <vt:lpstr>Principales resultados y conclusiones:</vt:lpstr>
      <vt:lpstr>Principales resultados y conclusiones:</vt:lpstr>
      <vt:lpstr>Principales resultados y conclusiones:</vt:lpstr>
      <vt:lpstr> Piloteo de la CECASOEH v 2.0 en campo: </vt:lpstr>
      <vt:lpstr> Piloteo de la CECASOEH v 2.0 en campo: </vt:lpstr>
      <vt:lpstr>  Piloteo de la CECASOEH v 2.0 en campo:  Incidencias</vt:lpstr>
      <vt:lpstr> Piloteo de la CECASOEH v 2.0 en campo: Descripción de Incidencias</vt:lpstr>
      <vt:lpstr> Piloteo de la CECASOEH v 2.0 en campo: Descripción de Incidencias </vt:lpstr>
      <vt:lpstr>Piloteo de la CECASOEH v 2.0 en campo: Conclusiones </vt:lpstr>
      <vt:lpstr>Piloteo de la CECASOEH v 2.0 en campo: Conclusiones </vt:lpstr>
      <vt:lpstr>              “EVALUACIÓN DEL PADRÓN DE BENEFICIARIOS DEL SISTEMA DE PROTECCIÓN SOCIAL EN SALUD PARA LA CORRECTA CLASIFICACIÓN DE BENEFICIARIOS”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DEL PADRÓN DE BENEFICIARIOS DEL SISTEMA DE PROTECCIÓN SOCIAL EN SALUD PARA LA CORRECTA CLASIFICACIÓN DE BENEFICIARIOS”</dc:title>
  <dc:creator>Keller</dc:creator>
  <cp:lastModifiedBy>Erika Esther Cervantes Flores</cp:lastModifiedBy>
  <cp:revision>24</cp:revision>
  <dcterms:created xsi:type="dcterms:W3CDTF">2015-01-05T14:42:08Z</dcterms:created>
  <dcterms:modified xsi:type="dcterms:W3CDTF">2015-01-07T20:02:32Z</dcterms:modified>
</cp:coreProperties>
</file>